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69" r:id="rId3"/>
    <p:sldId id="257" r:id="rId4"/>
    <p:sldId id="258" r:id="rId5"/>
    <p:sldId id="264" r:id="rId6"/>
    <p:sldId id="265" r:id="rId7"/>
    <p:sldId id="266" r:id="rId8"/>
    <p:sldId id="267" r:id="rId9"/>
    <p:sldId id="305" r:id="rId10"/>
    <p:sldId id="306" r:id="rId11"/>
    <p:sldId id="307" r:id="rId12"/>
    <p:sldId id="308" r:id="rId13"/>
    <p:sldId id="268" r:id="rId14"/>
    <p:sldId id="300" r:id="rId15"/>
    <p:sldId id="301" r:id="rId16"/>
    <p:sldId id="302" r:id="rId17"/>
    <p:sldId id="303" r:id="rId18"/>
    <p:sldId id="299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310" r:id="rId34"/>
    <p:sldId id="282" r:id="rId35"/>
    <p:sldId id="283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1172E-B4C8-44AD-B10A-F8DC7EB81953}" type="datetimeFigureOut">
              <a:rPr lang="en-US" smtClean="0"/>
              <a:t>11-Sep-14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916C7-C2B0-4724-B815-EF250EBB45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765FC4-6556-4F4E-8D04-19014AF51DAF}" type="slidenum">
              <a:rPr lang="en-US"/>
              <a:pPr/>
              <a:t>18</a:t>
            </a:fld>
            <a:endParaRPr lang="en-US"/>
          </a:p>
        </p:txBody>
      </p:sp>
      <p:sp>
        <p:nvSpPr>
          <p:cNvPr id="736258" name="Rectangle 2050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6259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766228-46C1-46A1-9E6C-F9E1A4AEDCDE}" type="slidenum">
              <a:rPr lang="en-US"/>
              <a:pPr/>
              <a:t>27</a:t>
            </a:fld>
            <a:endParaRPr lang="en-US"/>
          </a:p>
        </p:txBody>
      </p:sp>
      <p:sp>
        <p:nvSpPr>
          <p:cNvPr id="7557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the sniff mode, as shown, the slave listens to the master transmissions at predefined time slots, D sniff and T sniff.</a:t>
            </a:r>
          </a:p>
          <a:p>
            <a:endParaRPr lang="en-US"/>
          </a:p>
          <a:p>
            <a:r>
              <a:rPr lang="en-US"/>
              <a:t>This reduced listening mode enables the slave to attend to other tasks at hand.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AA2122-0F7D-47F8-9549-FB83B5DE7D3B}" type="slidenum">
              <a:rPr lang="en-US"/>
              <a:pPr/>
              <a:t>28</a:t>
            </a:fld>
            <a:endParaRPr lang="en-US"/>
          </a:p>
        </p:txBody>
      </p:sp>
      <p:sp>
        <p:nvSpPr>
          <p:cNvPr id="7577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51D3C5-7E2B-4CDA-B7FA-1E18AC7E730E}" type="slidenum">
              <a:rPr lang="en-US"/>
              <a:pPr/>
              <a:t>29</a:t>
            </a:fld>
            <a:endParaRPr lang="en-US"/>
          </a:p>
        </p:txBody>
      </p:sp>
      <p:sp>
        <p:nvSpPr>
          <p:cNvPr id="7598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559C1C-3390-48DD-A207-C1DC0679E1DE}" type="slidenum">
              <a:rPr lang="en-US"/>
              <a:pPr/>
              <a:t>30</a:t>
            </a:fld>
            <a:endParaRPr lang="en-US"/>
          </a:p>
        </p:txBody>
      </p:sp>
      <p:sp>
        <p:nvSpPr>
          <p:cNvPr id="7618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492624-BF86-48C5-B934-24E3BD65D5BA}" type="slidenum">
              <a:rPr lang="en-US"/>
              <a:pPr/>
              <a:t>31</a:t>
            </a:fld>
            <a:endParaRPr lang="en-US"/>
          </a:p>
        </p:txBody>
      </p:sp>
      <p:sp>
        <p:nvSpPr>
          <p:cNvPr id="7639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EE27E3-BC84-444E-B1B9-DE01D9F29E61}" type="slidenum">
              <a:rPr lang="en-US"/>
              <a:pPr/>
              <a:t>32</a:t>
            </a:fld>
            <a:endParaRPr lang="en-US"/>
          </a:p>
        </p:txBody>
      </p:sp>
      <p:sp>
        <p:nvSpPr>
          <p:cNvPr id="7700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Shown is a slave device being parked by the master device.</a:t>
            </a:r>
          </a:p>
          <a:p>
            <a:endParaRPr lang="en-US"/>
          </a:p>
          <a:p>
            <a:r>
              <a:rPr lang="en-US"/>
              <a:t>The parked slave does not have to wake up at every beacon instant. Instead, a sleep interval can be applied which is longer than and also a multiple of the beacon interval, T beacon.</a:t>
            </a:r>
          </a:p>
          <a:p>
            <a:endParaRPr lang="en-US"/>
          </a:p>
          <a:p>
            <a:r>
              <a:rPr lang="en-US"/>
              <a:t>By going into sleep for long periods of time, which are multiples of “T hold”, the device saves a lot of power.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C9885B-8145-4186-BFD8-16B8C487F14D}" type="slidenum">
              <a:rPr lang="en-US"/>
              <a:pPr/>
              <a:t>19</a:t>
            </a:fld>
            <a:endParaRPr lang="en-US"/>
          </a:p>
        </p:txBody>
      </p:sp>
      <p:sp>
        <p:nvSpPr>
          <p:cNvPr id="739330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93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CC1700-A3B3-44C3-BE1F-3019AA1F6E34}" type="slidenum">
              <a:rPr lang="en-US"/>
              <a:pPr/>
              <a:t>20</a:t>
            </a:fld>
            <a:endParaRPr lang="en-US"/>
          </a:p>
        </p:txBody>
      </p:sp>
      <p:sp>
        <p:nvSpPr>
          <p:cNvPr id="741378" name="Rectangle 2050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1379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is a typical transmission sequence between master and slave devices that are in active mode.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45470A-CDD9-46D5-9105-F8F7F793C6E1}" type="slidenum">
              <a:rPr lang="en-US"/>
              <a:pPr/>
              <a:t>21</a:t>
            </a:fld>
            <a:endParaRPr lang="en-US"/>
          </a:p>
        </p:txBody>
      </p:sp>
      <p:sp>
        <p:nvSpPr>
          <p:cNvPr id="743426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34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ACL- Asynchronous connection less</a:t>
            </a:r>
          </a:p>
          <a:p>
            <a:r>
              <a:rPr lang="en-US" dirty="0" smtClean="0"/>
              <a:t>SCO-</a:t>
            </a:r>
            <a:r>
              <a:rPr lang="en-US" baseline="0" dirty="0" smtClean="0"/>
              <a:t> Sync Connection Oriented 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364A84-28EC-4BE8-B3F5-FEE0B2FC88EF}" type="slidenum">
              <a:rPr lang="en-US"/>
              <a:pPr/>
              <a:t>22</a:t>
            </a:fld>
            <a:endParaRPr lang="en-US"/>
          </a:p>
        </p:txBody>
      </p:sp>
      <p:sp>
        <p:nvSpPr>
          <p:cNvPr id="745474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54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444945-8F8B-47D5-B7FC-5935DFF19BF2}" type="slidenum">
              <a:rPr lang="en-US"/>
              <a:pPr/>
              <a:t>23</a:t>
            </a:fld>
            <a:endParaRPr lang="en-US"/>
          </a:p>
        </p:txBody>
      </p:sp>
      <p:sp>
        <p:nvSpPr>
          <p:cNvPr id="7475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Shown is a master putting a slave device on hold and after the hold time, T hold, the slave device wakes up.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78D31-1FF6-4709-BCF1-C0E701F769F9}" type="slidenum">
              <a:rPr lang="en-US"/>
              <a:pPr/>
              <a:t>24</a:t>
            </a:fld>
            <a:endParaRPr lang="en-US"/>
          </a:p>
        </p:txBody>
      </p:sp>
      <p:sp>
        <p:nvSpPr>
          <p:cNvPr id="7495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Shown is a master putting a slave device on hold and after the hold time, T hold, the slave device wakes up.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07C803-DBAD-4D88-B3DB-0E9FBB7DDC7D}" type="slidenum">
              <a:rPr lang="en-US"/>
              <a:pPr/>
              <a:t>25</a:t>
            </a:fld>
            <a:endParaRPr lang="en-US"/>
          </a:p>
        </p:txBody>
      </p:sp>
      <p:sp>
        <p:nvSpPr>
          <p:cNvPr id="7516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4E5664-3CEE-44A3-BCD1-5CEA43C03DE0}" type="slidenum">
              <a:rPr lang="en-US"/>
              <a:pPr/>
              <a:t>26</a:t>
            </a:fld>
            <a:endParaRPr lang="en-US"/>
          </a:p>
        </p:txBody>
      </p:sp>
      <p:sp>
        <p:nvSpPr>
          <p:cNvPr id="7536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the sniff mode, as shown, the slave listens to the master transmissions at predefined time slots, D sniff and T sniff.</a:t>
            </a:r>
          </a:p>
          <a:p>
            <a:endParaRPr lang="en-US"/>
          </a:p>
          <a:p>
            <a:r>
              <a:rPr lang="en-US"/>
              <a:t>This reduced listening mode enables the slave to attend to other tasks at hand.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FAD1-4CFB-4A40-81A9-2277BC6E4702}" type="datetimeFigureOut">
              <a:rPr lang="en-US" smtClean="0"/>
              <a:pPr/>
              <a:t>11-Sep-14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AF97-0C29-44F0-A2A2-901D4B821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FAD1-4CFB-4A40-81A9-2277BC6E4702}" type="datetimeFigureOut">
              <a:rPr lang="en-US" smtClean="0"/>
              <a:pPr/>
              <a:t>11-Sep-14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AF97-0C29-44F0-A2A2-901D4B821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FAD1-4CFB-4A40-81A9-2277BC6E4702}" type="datetimeFigureOut">
              <a:rPr lang="en-US" smtClean="0"/>
              <a:pPr/>
              <a:t>11-Sep-14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AF97-0C29-44F0-A2A2-901D4B821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FAD1-4CFB-4A40-81A9-2277BC6E4702}" type="datetimeFigureOut">
              <a:rPr lang="en-US" smtClean="0"/>
              <a:pPr/>
              <a:t>11-Sep-14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AF97-0C29-44F0-A2A2-901D4B821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FAD1-4CFB-4A40-81A9-2277BC6E4702}" type="datetimeFigureOut">
              <a:rPr lang="en-US" smtClean="0"/>
              <a:pPr/>
              <a:t>11-Sep-14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AF97-0C29-44F0-A2A2-901D4B821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FAD1-4CFB-4A40-81A9-2277BC6E4702}" type="datetimeFigureOut">
              <a:rPr lang="en-US" smtClean="0"/>
              <a:pPr/>
              <a:t>11-Sep-14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AF97-0C29-44F0-A2A2-901D4B821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FAD1-4CFB-4A40-81A9-2277BC6E4702}" type="datetimeFigureOut">
              <a:rPr lang="en-US" smtClean="0"/>
              <a:pPr/>
              <a:t>11-Sep-14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AF97-0C29-44F0-A2A2-901D4B821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FAD1-4CFB-4A40-81A9-2277BC6E4702}" type="datetimeFigureOut">
              <a:rPr lang="en-US" smtClean="0"/>
              <a:pPr/>
              <a:t>11-Sep-14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AF97-0C29-44F0-A2A2-901D4B821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FAD1-4CFB-4A40-81A9-2277BC6E4702}" type="datetimeFigureOut">
              <a:rPr lang="en-US" smtClean="0"/>
              <a:pPr/>
              <a:t>11-Sep-14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AF97-0C29-44F0-A2A2-901D4B821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FAD1-4CFB-4A40-81A9-2277BC6E4702}" type="datetimeFigureOut">
              <a:rPr lang="en-US" smtClean="0"/>
              <a:pPr/>
              <a:t>11-Sep-14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AF97-0C29-44F0-A2A2-901D4B821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FAD1-4CFB-4A40-81A9-2277BC6E4702}" type="datetimeFigureOut">
              <a:rPr lang="en-US" smtClean="0"/>
              <a:pPr/>
              <a:t>11-Sep-14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AF97-0C29-44F0-A2A2-901D4B821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AFAD1-4CFB-4A40-81A9-2277BC6E4702}" type="datetimeFigureOut">
              <a:rPr lang="en-US" smtClean="0"/>
              <a:pPr/>
              <a:t>11-Sep-14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8AF97-0C29-44F0-A2A2-901D4B821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IEEE </a:t>
            </a:r>
            <a:r>
              <a:rPr lang="en-US" b="1" dirty="0" smtClean="0"/>
              <a:t>802.15.1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Bluetooth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Bluetooth core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Service </a:t>
            </a:r>
            <a:r>
              <a:rPr lang="en-US" dirty="0">
                <a:solidFill>
                  <a:srgbClr val="FF0000"/>
                </a:solidFill>
              </a:rPr>
              <a:t>discovery protocol (SDP) </a:t>
            </a:r>
            <a:r>
              <a:rPr lang="en-US" dirty="0"/>
              <a:t>provides a means </a:t>
            </a:r>
            <a:r>
              <a:rPr lang="en-US" dirty="0" smtClean="0"/>
              <a:t>for applications </a:t>
            </a:r>
            <a:r>
              <a:rPr lang="en-US" dirty="0"/>
              <a:t>to discover which services are provided by or are available through </a:t>
            </a:r>
            <a:r>
              <a:rPr lang="en-US" dirty="0" smtClean="0"/>
              <a:t>a Bluetooth </a:t>
            </a:r>
            <a:r>
              <a:rPr lang="en-US" dirty="0"/>
              <a:t>device. </a:t>
            </a:r>
            <a:endParaRPr lang="en-US" dirty="0" smtClean="0"/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Logical </a:t>
            </a:r>
            <a:r>
              <a:rPr lang="en-US" dirty="0">
                <a:solidFill>
                  <a:srgbClr val="FF0000"/>
                </a:solidFill>
              </a:rPr>
              <a:t>link control and adaptation layer protocol (L2CAP) </a:t>
            </a:r>
            <a:r>
              <a:rPr lang="en-US" dirty="0" smtClean="0"/>
              <a:t>supports higher-level </a:t>
            </a:r>
            <a:r>
              <a:rPr lang="en-US" dirty="0"/>
              <a:t>protocol multiplexing, packet segmentation, and reassembly, </a:t>
            </a:r>
            <a:r>
              <a:rPr lang="en-US" dirty="0" smtClean="0"/>
              <a:t>and the </a:t>
            </a:r>
            <a:r>
              <a:rPr lang="en-US" dirty="0"/>
              <a:t>conveying of quality of service information. </a:t>
            </a:r>
            <a:endParaRPr lang="en-US" dirty="0" smtClean="0"/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Link </a:t>
            </a:r>
            <a:r>
              <a:rPr lang="en-US" dirty="0">
                <a:solidFill>
                  <a:srgbClr val="FF0000"/>
                </a:solidFill>
              </a:rPr>
              <a:t>manager protocol (LMP) </a:t>
            </a:r>
            <a:r>
              <a:rPr lang="en-US" dirty="0" smtClean="0"/>
              <a:t>is used </a:t>
            </a:r>
            <a:r>
              <a:rPr lang="en-US" dirty="0"/>
              <a:t>by the link managers (on either side) for link setup and control. </a:t>
            </a:r>
            <a:endParaRPr lang="en-US" dirty="0" smtClean="0"/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The baseband and </a:t>
            </a:r>
            <a:r>
              <a:rPr lang="en-US" dirty="0">
                <a:solidFill>
                  <a:srgbClr val="FF0000"/>
                </a:solidFill>
              </a:rPr>
              <a:t>link control layer </a:t>
            </a:r>
            <a:r>
              <a:rPr lang="en-US" dirty="0"/>
              <a:t>enables the physical RF link between Bluetooth units </a:t>
            </a:r>
            <a:r>
              <a:rPr lang="en-US" dirty="0" smtClean="0"/>
              <a:t>forming a </a:t>
            </a:r>
            <a:r>
              <a:rPr lang="en-US" dirty="0" err="1"/>
              <a:t>piconet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It </a:t>
            </a:r>
            <a:r>
              <a:rPr lang="en-US" dirty="0"/>
              <a:t>provides two different kinds of physical links with their </a:t>
            </a:r>
            <a:r>
              <a:rPr lang="en-US" dirty="0" smtClean="0"/>
              <a:t>corresponding baseband </a:t>
            </a:r>
            <a:r>
              <a:rPr lang="en-US" dirty="0"/>
              <a:t>packets, </a:t>
            </a:r>
            <a:r>
              <a:rPr lang="en-US" dirty="0" smtClean="0"/>
              <a:t>SCO (</a:t>
            </a:r>
            <a:r>
              <a:rPr lang="en-US" b="1" dirty="0"/>
              <a:t>Synchronous connection-oriented</a:t>
            </a:r>
            <a:r>
              <a:rPr lang="en-US" dirty="0" smtClean="0"/>
              <a:t>) </a:t>
            </a:r>
            <a:r>
              <a:rPr lang="en-US" dirty="0"/>
              <a:t>and </a:t>
            </a:r>
            <a:r>
              <a:rPr lang="en-US" dirty="0" smtClean="0"/>
              <a:t>ACL(</a:t>
            </a:r>
            <a:r>
              <a:rPr lang="en-US" b="1" dirty="0"/>
              <a:t>Asynchronous Connection-Less</a:t>
            </a:r>
            <a:r>
              <a:rPr lang="en-US" dirty="0"/>
              <a:t> </a:t>
            </a:r>
            <a:r>
              <a:rPr lang="en-US" dirty="0" smtClean="0"/>
              <a:t>), </a:t>
            </a:r>
            <a:r>
              <a:rPr lang="en-US" dirty="0"/>
              <a:t>which can be transmitted in a </a:t>
            </a:r>
            <a:r>
              <a:rPr lang="en-US" dirty="0" smtClean="0"/>
              <a:t>multiplexing manner </a:t>
            </a:r>
            <a:r>
              <a:rPr lang="en-US" dirty="0"/>
              <a:t>on the same RF link.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SCO (Synchronous connection-oriented)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Each link type supports up to 16 different packet types. </a:t>
            </a:r>
            <a:endParaRPr lang="en-US" dirty="0" smtClean="0"/>
          </a:p>
          <a:p>
            <a:pPr algn="just"/>
            <a:r>
              <a:rPr lang="en-US" dirty="0" smtClean="0"/>
              <a:t>Four </a:t>
            </a:r>
            <a:r>
              <a:rPr lang="en-US" dirty="0"/>
              <a:t>of these are </a:t>
            </a:r>
            <a:r>
              <a:rPr lang="en-US" dirty="0" smtClean="0"/>
              <a:t>control packets </a:t>
            </a:r>
            <a:r>
              <a:rPr lang="en-US" dirty="0"/>
              <a:t>which are common for both SCO and ACL links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Both </a:t>
            </a:r>
            <a:r>
              <a:rPr lang="en-US" dirty="0"/>
              <a:t>link types use </a:t>
            </a:r>
            <a:r>
              <a:rPr lang="en-US" dirty="0" smtClean="0"/>
              <a:t>a TDD </a:t>
            </a:r>
            <a:r>
              <a:rPr lang="en-US" dirty="0"/>
              <a:t>scheme for full-duplex transmissions.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SCO link is symmetric and </a:t>
            </a:r>
            <a:r>
              <a:rPr lang="en-US" dirty="0" smtClean="0"/>
              <a:t>typically supports </a:t>
            </a:r>
            <a:r>
              <a:rPr lang="en-US" dirty="0"/>
              <a:t>time-bounded voice traffic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SCO </a:t>
            </a:r>
            <a:r>
              <a:rPr lang="en-US" dirty="0"/>
              <a:t>packets are transmitted over </a:t>
            </a:r>
            <a:r>
              <a:rPr lang="en-US" dirty="0" smtClean="0"/>
              <a:t>reserved intervals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Once </a:t>
            </a:r>
            <a:r>
              <a:rPr lang="en-US" dirty="0"/>
              <a:t>the connection is established, both master and slave units may </a:t>
            </a:r>
            <a:r>
              <a:rPr lang="en-US" dirty="0" smtClean="0"/>
              <a:t>send SCO </a:t>
            </a:r>
            <a:r>
              <a:rPr lang="en-US" dirty="0"/>
              <a:t>packet types and allow both voice and data transmissions—with only the </a:t>
            </a:r>
            <a:r>
              <a:rPr lang="en-US" dirty="0" smtClean="0"/>
              <a:t>data portion </a:t>
            </a:r>
            <a:r>
              <a:rPr lang="en-US" dirty="0"/>
              <a:t>being retransmitted when corrupted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ACL(Asynchronous </a:t>
            </a:r>
            <a:r>
              <a:rPr lang="en-US" sz="4000" b="1" dirty="0" smtClean="0"/>
              <a:t>Connection-Less)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The ACL link is packet oriented and supports both symmetric and </a:t>
            </a:r>
            <a:r>
              <a:rPr lang="en-US" dirty="0" smtClean="0"/>
              <a:t>asymmetric traffic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master unit controls the link bandwidth and decides how much </a:t>
            </a:r>
            <a:r>
              <a:rPr lang="en-US" dirty="0" err="1" smtClean="0"/>
              <a:t>piconet</a:t>
            </a:r>
            <a:r>
              <a:rPr lang="en-US" dirty="0" smtClean="0"/>
              <a:t> bandwidth </a:t>
            </a:r>
            <a:r>
              <a:rPr lang="en-US" dirty="0"/>
              <a:t>is given to each slave and the symmetry of the traffic. </a:t>
            </a:r>
            <a:endParaRPr lang="en-US" dirty="0" smtClean="0"/>
          </a:p>
          <a:p>
            <a:pPr algn="just"/>
            <a:r>
              <a:rPr lang="en-US" dirty="0" smtClean="0"/>
              <a:t>Slaves </a:t>
            </a:r>
            <a:r>
              <a:rPr lang="en-US" dirty="0"/>
              <a:t>must </a:t>
            </a:r>
            <a:r>
              <a:rPr lang="en-US" dirty="0" smtClean="0"/>
              <a:t>be polled </a:t>
            </a:r>
            <a:r>
              <a:rPr lang="en-US" dirty="0"/>
              <a:t>before they can transmit data.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ACL link also supports broadcast </a:t>
            </a:r>
            <a:r>
              <a:rPr lang="en-US" dirty="0" smtClean="0"/>
              <a:t>messages from </a:t>
            </a:r>
            <a:r>
              <a:rPr lang="en-US" dirty="0"/>
              <a:t>the master to all slaves in the </a:t>
            </a:r>
            <a:r>
              <a:rPr lang="en-US" dirty="0" err="1"/>
              <a:t>piconet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There are three </a:t>
            </a:r>
            <a:r>
              <a:rPr lang="en-US" dirty="0" smtClean="0"/>
              <a:t>error-correction schemes </a:t>
            </a:r>
            <a:r>
              <a:rPr lang="en-US" dirty="0"/>
              <a:t>defined for Bluetooth baseband controllers:</a:t>
            </a:r>
          </a:p>
          <a:p>
            <a:pPr lvl="1" algn="just"/>
            <a:r>
              <a:rPr lang="en-US" dirty="0"/>
              <a:t> 1/3 rate FEC</a:t>
            </a:r>
          </a:p>
          <a:p>
            <a:pPr lvl="1" algn="just"/>
            <a:r>
              <a:rPr lang="en-US" dirty="0"/>
              <a:t> 2/3 rate </a:t>
            </a:r>
            <a:r>
              <a:rPr lang="en-US" dirty="0" smtClean="0"/>
              <a:t>FEC</a:t>
            </a:r>
          </a:p>
          <a:p>
            <a:pPr lvl="1" algn="just"/>
            <a:r>
              <a:rPr lang="en-US" dirty="0" smtClean="0"/>
              <a:t>ARQ </a:t>
            </a:r>
            <a:r>
              <a:rPr lang="en-US" dirty="0"/>
              <a:t>scheme for data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Architecture of the Bluetooth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Bluetooth devices can interact with other Bluetooth devices in several </a:t>
            </a:r>
            <a:r>
              <a:rPr lang="en-US" dirty="0" smtClean="0"/>
              <a:t>ways. </a:t>
            </a:r>
          </a:p>
          <a:p>
            <a:pPr algn="just"/>
            <a:r>
              <a:rPr lang="en-US" dirty="0" smtClean="0"/>
              <a:t>One </a:t>
            </a:r>
            <a:r>
              <a:rPr lang="en-US" dirty="0"/>
              <a:t>of the devices acts as the master </a:t>
            </a:r>
            <a:r>
              <a:rPr lang="en-US" dirty="0" smtClean="0"/>
              <a:t>and (up </a:t>
            </a:r>
            <a:r>
              <a:rPr lang="en-US" dirty="0"/>
              <a:t>to) seven others as slaves and it is known as a </a:t>
            </a:r>
            <a:r>
              <a:rPr lang="en-US" dirty="0" err="1"/>
              <a:t>piconet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A </a:t>
            </a:r>
            <a:r>
              <a:rPr lang="en-US" dirty="0"/>
              <a:t>single </a:t>
            </a:r>
            <a:r>
              <a:rPr lang="en-US" dirty="0" smtClean="0"/>
              <a:t>channel is shared among all devices in the </a:t>
            </a:r>
            <a:r>
              <a:rPr lang="en-US" dirty="0" err="1" smtClean="0"/>
              <a:t>piconet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of Bluetooth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Each </a:t>
            </a:r>
            <a:r>
              <a:rPr lang="en-US" dirty="0"/>
              <a:t>of the active slaves </a:t>
            </a:r>
            <a:r>
              <a:rPr lang="en-US" dirty="0" smtClean="0"/>
              <a:t>has an </a:t>
            </a:r>
            <a:r>
              <a:rPr lang="en-US" dirty="0"/>
              <a:t>assigned 3-bit active member address. </a:t>
            </a:r>
            <a:endParaRPr lang="en-US" dirty="0" smtClean="0"/>
          </a:p>
          <a:p>
            <a:pPr algn="just"/>
            <a:r>
              <a:rPr lang="en-US" dirty="0" smtClean="0"/>
              <a:t>Many </a:t>
            </a:r>
            <a:r>
              <a:rPr lang="en-US" dirty="0"/>
              <a:t>other slaves can remain </a:t>
            </a:r>
            <a:r>
              <a:rPr lang="en-US" dirty="0" smtClean="0"/>
              <a:t>synchronized to </a:t>
            </a:r>
            <a:r>
              <a:rPr lang="en-US" dirty="0"/>
              <a:t>the master though remaining inactive slaves, referred to as </a:t>
            </a:r>
            <a:r>
              <a:rPr lang="en-US" dirty="0">
                <a:solidFill>
                  <a:srgbClr val="FF0000"/>
                </a:solidFill>
              </a:rPr>
              <a:t>parked nodes.</a:t>
            </a:r>
          </a:p>
          <a:p>
            <a:pPr algn="just"/>
            <a:r>
              <a:rPr lang="en-US" dirty="0"/>
              <a:t>The master regulates channel access for all active nodes and parked nodes. </a:t>
            </a:r>
            <a:endParaRPr lang="en-US" dirty="0" smtClean="0"/>
          </a:p>
          <a:p>
            <a:pPr algn="just"/>
            <a:r>
              <a:rPr lang="en-US" dirty="0" smtClean="0"/>
              <a:t>If two </a:t>
            </a:r>
            <a:r>
              <a:rPr lang="en-US" dirty="0" err="1" smtClean="0"/>
              <a:t>piconets</a:t>
            </a:r>
            <a:r>
              <a:rPr lang="en-US" dirty="0" smtClean="0"/>
              <a:t> </a:t>
            </a:r>
            <a:r>
              <a:rPr lang="en-US" dirty="0"/>
              <a:t>are close to each other, they have overlapping coverage areas. </a:t>
            </a:r>
            <a:endParaRPr lang="en-US" dirty="0" smtClean="0"/>
          </a:p>
          <a:p>
            <a:pPr algn="just"/>
            <a:r>
              <a:rPr lang="en-US" dirty="0" smtClean="0"/>
              <a:t>This scenario, in </a:t>
            </a:r>
            <a:r>
              <a:rPr lang="en-US" dirty="0"/>
              <a:t>which nodes of two </a:t>
            </a:r>
            <a:r>
              <a:rPr lang="en-US" dirty="0" err="1"/>
              <a:t>piconets</a:t>
            </a:r>
            <a:r>
              <a:rPr lang="en-US" dirty="0"/>
              <a:t> intermingle, is called a </a:t>
            </a:r>
            <a:r>
              <a:rPr lang="en-US" dirty="0" err="1">
                <a:solidFill>
                  <a:srgbClr val="FF0000"/>
                </a:solidFill>
              </a:rPr>
              <a:t>scatternet</a:t>
            </a:r>
            <a:r>
              <a:rPr lang="en-US" dirty="0">
                <a:solidFill>
                  <a:srgbClr val="FF0000"/>
                </a:solidFill>
              </a:rPr>
              <a:t>. 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Slaves </a:t>
            </a:r>
            <a:r>
              <a:rPr lang="en-US" dirty="0"/>
              <a:t>in </a:t>
            </a:r>
            <a:r>
              <a:rPr lang="en-US" dirty="0" smtClean="0"/>
              <a:t>one </a:t>
            </a:r>
            <a:r>
              <a:rPr lang="en-US" dirty="0" err="1" smtClean="0"/>
              <a:t>piconet</a:t>
            </a:r>
            <a:r>
              <a:rPr lang="en-US" dirty="0" smtClean="0"/>
              <a:t> </a:t>
            </a:r>
            <a:r>
              <a:rPr lang="en-US" dirty="0"/>
              <a:t>can participate in another </a:t>
            </a:r>
            <a:r>
              <a:rPr lang="en-US" dirty="0" err="1"/>
              <a:t>piconet</a:t>
            </a:r>
            <a:r>
              <a:rPr lang="en-US" dirty="0"/>
              <a:t> as either a master or slave through </a:t>
            </a:r>
            <a:r>
              <a:rPr lang="en-US" dirty="0" smtClean="0"/>
              <a:t>time division </a:t>
            </a:r>
            <a:r>
              <a:rPr lang="en-US" dirty="0"/>
              <a:t>multiplexing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of Bluetooth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In a </a:t>
            </a:r>
            <a:r>
              <a:rPr lang="en-US" dirty="0" err="1" smtClean="0"/>
              <a:t>scatternet</a:t>
            </a:r>
            <a:r>
              <a:rPr lang="en-US" dirty="0" smtClean="0"/>
              <a:t>, the two (or more) </a:t>
            </a:r>
            <a:r>
              <a:rPr lang="en-US" dirty="0" err="1" smtClean="0"/>
              <a:t>piconets</a:t>
            </a:r>
            <a:r>
              <a:rPr lang="en-US" dirty="0" smtClean="0"/>
              <a:t> are not synchronized in either time or frequency. </a:t>
            </a:r>
          </a:p>
          <a:p>
            <a:pPr algn="just"/>
            <a:r>
              <a:rPr lang="en-US" dirty="0" smtClean="0"/>
              <a:t>Each of the </a:t>
            </a:r>
            <a:r>
              <a:rPr lang="en-US" dirty="0" err="1" smtClean="0"/>
              <a:t>piconets</a:t>
            </a:r>
            <a:r>
              <a:rPr lang="en-US" dirty="0" smtClean="0"/>
              <a:t> operates in its own frequency hopping channel, and any devices in multiple </a:t>
            </a:r>
            <a:r>
              <a:rPr lang="en-US" dirty="0" err="1" smtClean="0"/>
              <a:t>piconets</a:t>
            </a:r>
            <a:r>
              <a:rPr lang="en-US" dirty="0" smtClean="0"/>
              <a:t> participate at the appropriate time via time division multiplexing. </a:t>
            </a:r>
          </a:p>
          <a:p>
            <a:pPr algn="just"/>
            <a:r>
              <a:rPr lang="en-US" dirty="0" smtClean="0"/>
              <a:t>Before any connections in a </a:t>
            </a:r>
            <a:r>
              <a:rPr lang="en-US" dirty="0" err="1" smtClean="0"/>
              <a:t>piconet</a:t>
            </a:r>
            <a:r>
              <a:rPr lang="en-US" dirty="0" smtClean="0"/>
              <a:t> are created, all devices are in STANDBY mode, where unconnected units periodically “listen” for messages every </a:t>
            </a:r>
            <a:r>
              <a:rPr lang="en-US" dirty="0" smtClean="0">
                <a:solidFill>
                  <a:srgbClr val="FF0000"/>
                </a:solidFill>
              </a:rPr>
              <a:t>1.28 seconds. </a:t>
            </a:r>
          </a:p>
          <a:p>
            <a:pPr algn="just"/>
            <a:r>
              <a:rPr lang="en-US" dirty="0" smtClean="0"/>
              <a:t>Each time a device wakes up, it tunes on the set of </a:t>
            </a:r>
            <a:r>
              <a:rPr lang="en-US" dirty="0" smtClean="0">
                <a:solidFill>
                  <a:srgbClr val="FF0000"/>
                </a:solidFill>
              </a:rPr>
              <a:t>32</a:t>
            </a:r>
            <a:r>
              <a:rPr lang="en-US" dirty="0" smtClean="0"/>
              <a:t> hop frequencies defined for that unit.</a:t>
            </a:r>
          </a:p>
          <a:p>
            <a:pPr algn="just"/>
            <a:r>
              <a:rPr lang="en-US" dirty="0" err="1" smtClean="0"/>
              <a:t>Piconet</a:t>
            </a:r>
            <a:r>
              <a:rPr lang="en-US" dirty="0" smtClean="0"/>
              <a:t> supports both point-to-point and point-to-multipoint connections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of Bluetooth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The connection procedure for a </a:t>
            </a:r>
            <a:r>
              <a:rPr lang="en-US" dirty="0" err="1"/>
              <a:t>piconet</a:t>
            </a:r>
            <a:r>
              <a:rPr lang="en-US" dirty="0"/>
              <a:t> is initiated by any of the devices, </a:t>
            </a:r>
            <a:r>
              <a:rPr lang="en-US" dirty="0" smtClean="0"/>
              <a:t>which then </a:t>
            </a:r>
            <a:r>
              <a:rPr lang="en-US" dirty="0"/>
              <a:t>becomes master of the created </a:t>
            </a:r>
            <a:r>
              <a:rPr lang="en-US" dirty="0" err="1"/>
              <a:t>piconet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A </a:t>
            </a:r>
            <a:r>
              <a:rPr lang="en-US" dirty="0"/>
              <a:t>connection is made by </a:t>
            </a:r>
            <a:r>
              <a:rPr lang="en-US" dirty="0" smtClean="0"/>
              <a:t>sending a </a:t>
            </a:r>
            <a:r>
              <a:rPr lang="en-US" dirty="0"/>
              <a:t>PAGE message if the address is already known, 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Or</a:t>
            </a:r>
          </a:p>
          <a:p>
            <a:pPr algn="just"/>
            <a:r>
              <a:rPr lang="en-US" dirty="0" smtClean="0"/>
              <a:t> An </a:t>
            </a:r>
            <a:r>
              <a:rPr lang="en-US" dirty="0"/>
              <a:t>INQUIRY </a:t>
            </a:r>
            <a:r>
              <a:rPr lang="en-US" dirty="0" smtClean="0"/>
              <a:t>message followed by a subsequent PAGE message if the address is unknown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of Bluetooth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 smtClean="0"/>
              <a:t>PAGE state</a:t>
            </a:r>
            <a:r>
              <a:rPr lang="en-US" dirty="0"/>
              <a:t>, the master unit sends a train of 16 identical messages using 16 different </a:t>
            </a:r>
            <a:r>
              <a:rPr lang="en-US" dirty="0" smtClean="0"/>
              <a:t>hop frequencies </a:t>
            </a:r>
            <a:r>
              <a:rPr lang="en-US" dirty="0"/>
              <a:t>defined for the device to be paged (slave unit</a:t>
            </a:r>
            <a:r>
              <a:rPr lang="en-US" dirty="0" smtClean="0"/>
              <a:t>).</a:t>
            </a:r>
          </a:p>
          <a:p>
            <a:pPr algn="just"/>
            <a:r>
              <a:rPr lang="en-US" dirty="0" smtClean="0"/>
              <a:t>If </a:t>
            </a:r>
            <a:r>
              <a:rPr lang="en-US" dirty="0"/>
              <a:t>it does not get </a:t>
            </a:r>
            <a:r>
              <a:rPr lang="en-US" dirty="0" smtClean="0"/>
              <a:t>any response</a:t>
            </a:r>
            <a:r>
              <a:rPr lang="en-US" dirty="0"/>
              <a:t>, the master transmits a train on the remaining 16 hop frequencies. </a:t>
            </a:r>
          </a:p>
          <a:p>
            <a:pPr algn="just"/>
            <a:r>
              <a:rPr lang="en-US" dirty="0" smtClean="0"/>
              <a:t>The maximum </a:t>
            </a:r>
            <a:r>
              <a:rPr lang="en-US" dirty="0"/>
              <a:t>delay before the master reaches the slave is twice the wake-up </a:t>
            </a:r>
            <a:r>
              <a:rPr lang="en-US" dirty="0" smtClean="0"/>
              <a:t>period (0.64 </a:t>
            </a:r>
            <a:r>
              <a:rPr lang="en-US" dirty="0"/>
              <a:t>seconds). </a:t>
            </a:r>
            <a:endParaRPr lang="en-US" dirty="0" smtClean="0"/>
          </a:p>
          <a:p>
            <a:pPr algn="just"/>
            <a:r>
              <a:rPr lang="en-US" dirty="0" smtClean="0"/>
              <a:t>A </a:t>
            </a:r>
            <a:r>
              <a:rPr lang="en-US" dirty="0"/>
              <a:t>power-saving mode can be used for units in a </a:t>
            </a:r>
            <a:r>
              <a:rPr lang="en-US" dirty="0" err="1"/>
              <a:t>piconet</a:t>
            </a:r>
            <a:r>
              <a:rPr lang="en-US" dirty="0"/>
              <a:t> if there </a:t>
            </a:r>
            <a:r>
              <a:rPr lang="en-US" dirty="0" smtClean="0"/>
              <a:t>are no </a:t>
            </a:r>
            <a:r>
              <a:rPr lang="en-US" dirty="0"/>
              <a:t>data to be transmitted. </a:t>
            </a: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Connected Modes</a:t>
            </a:r>
          </a:p>
        </p:txBody>
      </p:sp>
      <p:sp>
        <p:nvSpPr>
          <p:cNvPr id="7352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/>
              <a:t>A Bluetooth device may assume any of four connected modes once a connection is present</a:t>
            </a:r>
          </a:p>
          <a:p>
            <a:pPr lvl="1" algn="just"/>
            <a:r>
              <a:rPr lang="en-US" dirty="0"/>
              <a:t>Active mode</a:t>
            </a:r>
          </a:p>
          <a:p>
            <a:pPr lvl="1" algn="just"/>
            <a:r>
              <a:rPr lang="en-US" dirty="0"/>
              <a:t>Hold mode</a:t>
            </a:r>
          </a:p>
          <a:p>
            <a:pPr lvl="1" algn="just"/>
            <a:r>
              <a:rPr lang="en-US" dirty="0"/>
              <a:t>Sniff mode</a:t>
            </a:r>
          </a:p>
          <a:p>
            <a:pPr lvl="1" algn="just"/>
            <a:r>
              <a:rPr lang="en-US" dirty="0"/>
              <a:t>Park mode</a:t>
            </a:r>
          </a:p>
          <a:p>
            <a:pPr algn="just"/>
            <a:r>
              <a:rPr lang="en-US" dirty="0"/>
              <a:t>By changing modes Bluetooth devices can adjust the power, performance, and number of attached devices to the </a:t>
            </a:r>
            <a:r>
              <a:rPr lang="en-US" dirty="0" err="1"/>
              <a:t>Piconet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Mode</a:t>
            </a:r>
          </a:p>
        </p:txBody>
      </p:sp>
      <p:sp>
        <p:nvSpPr>
          <p:cNvPr id="7383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059737" cy="4427537"/>
          </a:xfrm>
        </p:spPr>
        <p:txBody>
          <a:bodyPr/>
          <a:lstStyle/>
          <a:p>
            <a:pPr algn="just"/>
            <a:r>
              <a:rPr lang="en-US" dirty="0"/>
              <a:t>Device actively participates in the channel</a:t>
            </a:r>
          </a:p>
          <a:p>
            <a:pPr lvl="1" algn="just"/>
            <a:r>
              <a:rPr lang="en-US" dirty="0"/>
              <a:t>Master allocates transmissions based on demands</a:t>
            </a:r>
          </a:p>
          <a:p>
            <a:pPr algn="just"/>
            <a:r>
              <a:rPr lang="en-US" dirty="0"/>
              <a:t>Supports regular transmissions to keep maintain device synchronization</a:t>
            </a:r>
          </a:p>
          <a:p>
            <a:pPr algn="just"/>
            <a:r>
              <a:rPr lang="en-US" dirty="0"/>
              <a:t>Limited to 7 devices</a:t>
            </a:r>
          </a:p>
          <a:p>
            <a:pPr lvl="1" algn="just"/>
            <a:r>
              <a:rPr lang="en-US" dirty="0">
                <a:latin typeface="Arial" charset="0"/>
              </a:rPr>
              <a:t>By the 3-bit </a:t>
            </a:r>
            <a:r>
              <a:rPr lang="en-US" dirty="0"/>
              <a:t>Active Member Address</a:t>
            </a:r>
          </a:p>
        </p:txBody>
      </p:sp>
      <p:sp>
        <p:nvSpPr>
          <p:cNvPr id="738308" name="AutoShape 1028"/>
          <p:cNvSpPr>
            <a:spLocks noChangeArrowheads="1"/>
          </p:cNvSpPr>
          <p:nvPr/>
        </p:nvSpPr>
        <p:spPr bwMode="auto">
          <a:xfrm>
            <a:off x="1066800" y="288925"/>
            <a:ext cx="2133600" cy="1235075"/>
          </a:xfrm>
          <a:prstGeom prst="roundRect">
            <a:avLst>
              <a:gd name="adj" fmla="val 814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8309" name="Rectangle 1029"/>
          <p:cNvSpPr>
            <a:spLocks noChangeArrowheads="1"/>
          </p:cNvSpPr>
          <p:nvPr/>
        </p:nvSpPr>
        <p:spPr bwMode="auto">
          <a:xfrm>
            <a:off x="2009775" y="977900"/>
            <a:ext cx="176213" cy="176213"/>
          </a:xfrm>
          <a:prstGeom prst="rect">
            <a:avLst/>
          </a:prstGeom>
          <a:solidFill>
            <a:srgbClr val="FF00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100584" anchor="ctr"/>
          <a:lstStyle/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  <a:p>
            <a:pPr>
              <a:lnSpc>
                <a:spcPct val="20000"/>
              </a:lnSpc>
            </a:pPr>
            <a:r>
              <a:rPr lang="en-US" sz="900"/>
              <a:t>----</a:t>
            </a:r>
          </a:p>
          <a:p>
            <a:pPr>
              <a:lnSpc>
                <a:spcPct val="20000"/>
              </a:lnSpc>
            </a:pPr>
            <a:r>
              <a:rPr lang="en-US" sz="900"/>
              <a:t>---</a:t>
            </a:r>
          </a:p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</p:txBody>
      </p:sp>
      <p:sp>
        <p:nvSpPr>
          <p:cNvPr id="738310" name="Rectangle 1030"/>
          <p:cNvSpPr>
            <a:spLocks noChangeArrowheads="1"/>
          </p:cNvSpPr>
          <p:nvPr/>
        </p:nvSpPr>
        <p:spPr bwMode="auto">
          <a:xfrm>
            <a:off x="1576388" y="288925"/>
            <a:ext cx="1090612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45720" tIns="0" rIns="45720" bIns="0" anchor="ctr" anchorCtr="1"/>
          <a:lstStyle/>
          <a:p>
            <a:pPr algn="ctr"/>
            <a:r>
              <a:rPr lang="en-US" dirty="0"/>
              <a:t>Connected - Active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738311" name="Rectangle 1031"/>
          <p:cNvSpPr>
            <a:spLocks noChangeArrowheads="1"/>
          </p:cNvSpPr>
          <p:nvPr/>
        </p:nvSpPr>
        <p:spPr bwMode="auto">
          <a:xfrm>
            <a:off x="1066800" y="595313"/>
            <a:ext cx="2133600" cy="303212"/>
          </a:xfrm>
          <a:prstGeom prst="rect">
            <a:avLst/>
          </a:prstGeom>
          <a:solidFill>
            <a:srgbClr val="FF00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Device E (Master)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2" name="Group 1032"/>
          <p:cNvGrpSpPr>
            <a:grpSpLocks/>
          </p:cNvGrpSpPr>
          <p:nvPr/>
        </p:nvGrpSpPr>
        <p:grpSpPr bwMode="auto">
          <a:xfrm rot="5400000" flipH="1">
            <a:off x="1743075" y="977900"/>
            <a:ext cx="176213" cy="176213"/>
            <a:chOff x="1392" y="2064"/>
            <a:chExt cx="192" cy="192"/>
          </a:xfrm>
        </p:grpSpPr>
        <p:sp>
          <p:nvSpPr>
            <p:cNvPr id="738313" name="Oval 1033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8314" name="Line 1034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8315" name="Line 1035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38316" name="Rectangle 1036"/>
          <p:cNvSpPr>
            <a:spLocks noChangeArrowheads="1"/>
          </p:cNvSpPr>
          <p:nvPr/>
        </p:nvSpPr>
        <p:spPr bwMode="auto">
          <a:xfrm>
            <a:off x="1066800" y="882650"/>
            <a:ext cx="3190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FF"/>
                </a:solidFill>
              </a:rPr>
              <a:t>E</a:t>
            </a:r>
          </a:p>
          <a:p>
            <a:r>
              <a:rPr lang="en-US" b="1">
                <a:solidFill>
                  <a:srgbClr val="FF9900"/>
                </a:solidFill>
              </a:rPr>
              <a:t>B</a:t>
            </a:r>
            <a:endParaRPr lang="en-US" b="1">
              <a:solidFill>
                <a:srgbClr val="FF00FF"/>
              </a:solidFill>
            </a:endParaRPr>
          </a:p>
        </p:txBody>
      </p:sp>
      <p:sp>
        <p:nvSpPr>
          <p:cNvPr id="738317" name="Rectangle 1037"/>
          <p:cNvSpPr>
            <a:spLocks noChangeArrowheads="1"/>
          </p:cNvSpPr>
          <p:nvPr/>
        </p:nvSpPr>
        <p:spPr bwMode="auto">
          <a:xfrm>
            <a:off x="1320800" y="882650"/>
            <a:ext cx="3937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FF"/>
                </a:solidFill>
              </a:rPr>
              <a:t>00</a:t>
            </a:r>
          </a:p>
          <a:p>
            <a:pPr algn="ctr"/>
            <a:r>
              <a:rPr lang="en-US" b="1">
                <a:solidFill>
                  <a:srgbClr val="FF9900"/>
                </a:solidFill>
              </a:rPr>
              <a:t>01</a:t>
            </a:r>
            <a:endParaRPr lang="en-US">
              <a:solidFill>
                <a:srgbClr val="FF00FF"/>
              </a:solidFill>
            </a:endParaRPr>
          </a:p>
        </p:txBody>
      </p:sp>
      <p:grpSp>
        <p:nvGrpSpPr>
          <p:cNvPr id="3" name="Group 1038"/>
          <p:cNvGrpSpPr>
            <a:grpSpLocks/>
          </p:cNvGrpSpPr>
          <p:nvPr/>
        </p:nvGrpSpPr>
        <p:grpSpPr bwMode="auto">
          <a:xfrm>
            <a:off x="1738313" y="1241425"/>
            <a:ext cx="176212" cy="176213"/>
            <a:chOff x="1392" y="2064"/>
            <a:chExt cx="192" cy="192"/>
          </a:xfrm>
        </p:grpSpPr>
        <p:sp>
          <p:nvSpPr>
            <p:cNvPr id="738319" name="Oval 1039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8320" name="Line 1040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8321" name="Line 1041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38322" name="Rectangle 1042"/>
          <p:cNvSpPr>
            <a:spLocks noChangeArrowheads="1"/>
          </p:cNvSpPr>
          <p:nvPr/>
        </p:nvSpPr>
        <p:spPr bwMode="auto">
          <a:xfrm>
            <a:off x="2017713" y="1239838"/>
            <a:ext cx="176212" cy="176212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100584" anchor="ctr"/>
          <a:lstStyle/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  <a:p>
            <a:pPr>
              <a:lnSpc>
                <a:spcPct val="20000"/>
              </a:lnSpc>
            </a:pPr>
            <a:r>
              <a:rPr lang="en-US" sz="900"/>
              <a:t>----</a:t>
            </a:r>
          </a:p>
          <a:p>
            <a:pPr>
              <a:lnSpc>
                <a:spcPct val="20000"/>
              </a:lnSpc>
            </a:pPr>
            <a:r>
              <a:rPr lang="en-US" sz="900"/>
              <a:t>---</a:t>
            </a:r>
          </a:p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</p:txBody>
      </p:sp>
      <p:sp>
        <p:nvSpPr>
          <p:cNvPr id="738323" name="AutoShape 1043"/>
          <p:cNvSpPr>
            <a:spLocks noChangeArrowheads="1"/>
          </p:cNvSpPr>
          <p:nvPr/>
        </p:nvSpPr>
        <p:spPr bwMode="auto">
          <a:xfrm>
            <a:off x="6705600" y="288925"/>
            <a:ext cx="2133600" cy="1219200"/>
          </a:xfrm>
          <a:prstGeom prst="roundRect">
            <a:avLst>
              <a:gd name="adj" fmla="val 814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8324" name="Rectangle 1044"/>
          <p:cNvSpPr>
            <a:spLocks noChangeArrowheads="1"/>
          </p:cNvSpPr>
          <p:nvPr/>
        </p:nvSpPr>
        <p:spPr bwMode="auto">
          <a:xfrm>
            <a:off x="7648575" y="977900"/>
            <a:ext cx="176213" cy="176213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100584" anchor="ctr"/>
          <a:lstStyle/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  <a:p>
            <a:pPr>
              <a:lnSpc>
                <a:spcPct val="20000"/>
              </a:lnSpc>
            </a:pPr>
            <a:r>
              <a:rPr lang="en-US" sz="900"/>
              <a:t>----</a:t>
            </a:r>
          </a:p>
          <a:p>
            <a:pPr>
              <a:lnSpc>
                <a:spcPct val="20000"/>
              </a:lnSpc>
            </a:pPr>
            <a:r>
              <a:rPr lang="en-US" sz="900"/>
              <a:t>---</a:t>
            </a:r>
          </a:p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</p:txBody>
      </p:sp>
      <p:sp>
        <p:nvSpPr>
          <p:cNvPr id="738325" name="Rectangle 1045"/>
          <p:cNvSpPr>
            <a:spLocks noChangeArrowheads="1"/>
          </p:cNvSpPr>
          <p:nvPr/>
        </p:nvSpPr>
        <p:spPr bwMode="auto">
          <a:xfrm>
            <a:off x="7215188" y="288925"/>
            <a:ext cx="1090612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45720" tIns="0" rIns="45720" bIns="0" anchor="ctr" anchorCtr="1"/>
          <a:lstStyle/>
          <a:p>
            <a:pPr algn="ctr"/>
            <a:r>
              <a:rPr lang="en-US"/>
              <a:t>Connected-Active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38326" name="Rectangle 1046"/>
          <p:cNvSpPr>
            <a:spLocks noChangeArrowheads="1"/>
          </p:cNvSpPr>
          <p:nvPr/>
        </p:nvSpPr>
        <p:spPr bwMode="auto">
          <a:xfrm>
            <a:off x="6705600" y="595313"/>
            <a:ext cx="2133600" cy="303212"/>
          </a:xfrm>
          <a:prstGeom prst="rect">
            <a:avLst/>
          </a:prstGeom>
          <a:solidFill>
            <a:srgbClr val="FFCC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Device B (Slave)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4" name="Group 1047"/>
          <p:cNvGrpSpPr>
            <a:grpSpLocks/>
          </p:cNvGrpSpPr>
          <p:nvPr/>
        </p:nvGrpSpPr>
        <p:grpSpPr bwMode="auto">
          <a:xfrm>
            <a:off x="7381875" y="977900"/>
            <a:ext cx="176213" cy="176213"/>
            <a:chOff x="1392" y="2064"/>
            <a:chExt cx="192" cy="192"/>
          </a:xfrm>
        </p:grpSpPr>
        <p:sp>
          <p:nvSpPr>
            <p:cNvPr id="738328" name="Oval 1048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8329" name="Line 1049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8330" name="Line 1050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38331" name="Rectangle 1051"/>
          <p:cNvSpPr>
            <a:spLocks noChangeArrowheads="1"/>
          </p:cNvSpPr>
          <p:nvPr/>
        </p:nvSpPr>
        <p:spPr bwMode="auto">
          <a:xfrm>
            <a:off x="6705600" y="882650"/>
            <a:ext cx="3190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9900"/>
                </a:solidFill>
              </a:rPr>
              <a:t>B</a:t>
            </a:r>
          </a:p>
          <a:p>
            <a:r>
              <a:rPr lang="en-US" b="1">
                <a:solidFill>
                  <a:srgbClr val="FF00FF"/>
                </a:solidFill>
              </a:rPr>
              <a:t>E</a:t>
            </a:r>
            <a:endParaRPr lang="en-US" b="1">
              <a:solidFill>
                <a:srgbClr val="FF9900"/>
              </a:solidFill>
            </a:endParaRPr>
          </a:p>
        </p:txBody>
      </p:sp>
      <p:sp>
        <p:nvSpPr>
          <p:cNvPr id="738332" name="Rectangle 1052"/>
          <p:cNvSpPr>
            <a:spLocks noChangeArrowheads="1"/>
          </p:cNvSpPr>
          <p:nvPr/>
        </p:nvSpPr>
        <p:spPr bwMode="auto">
          <a:xfrm>
            <a:off x="6959600" y="882650"/>
            <a:ext cx="39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9900"/>
                </a:solidFill>
              </a:rPr>
              <a:t>01</a:t>
            </a:r>
            <a:endParaRPr lang="en-US">
              <a:solidFill>
                <a:srgbClr val="FF9900"/>
              </a:solidFill>
            </a:endParaRPr>
          </a:p>
        </p:txBody>
      </p:sp>
      <p:grpSp>
        <p:nvGrpSpPr>
          <p:cNvPr id="5" name="Group 1053"/>
          <p:cNvGrpSpPr>
            <a:grpSpLocks/>
          </p:cNvGrpSpPr>
          <p:nvPr/>
        </p:nvGrpSpPr>
        <p:grpSpPr bwMode="auto">
          <a:xfrm rot="5400000" flipH="1">
            <a:off x="7370763" y="1255713"/>
            <a:ext cx="176212" cy="176212"/>
            <a:chOff x="1392" y="2064"/>
            <a:chExt cx="192" cy="192"/>
          </a:xfrm>
        </p:grpSpPr>
        <p:sp>
          <p:nvSpPr>
            <p:cNvPr id="738334" name="Oval 1054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8335" name="Line 1055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8336" name="Line 1056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Wireless technology for short-range voice and data communication</a:t>
            </a:r>
          </a:p>
          <a:p>
            <a:pPr algn="just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Low-cost and low-power</a:t>
            </a:r>
          </a:p>
          <a:p>
            <a:pPr algn="just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Provides a communication platform between a wide range of “smart” devices</a:t>
            </a:r>
          </a:p>
          <a:p>
            <a:pPr algn="just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Not limited to “line of sight” communication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Active Mode</a:t>
            </a:r>
          </a:p>
        </p:txBody>
      </p:sp>
      <p:sp>
        <p:nvSpPr>
          <p:cNvPr id="740355" name="AutoShape 2051"/>
          <p:cNvSpPr>
            <a:spLocks noChangeArrowheads="1"/>
          </p:cNvSpPr>
          <p:nvPr/>
        </p:nvSpPr>
        <p:spPr bwMode="auto">
          <a:xfrm>
            <a:off x="1219200" y="1965325"/>
            <a:ext cx="2133600" cy="1235075"/>
          </a:xfrm>
          <a:prstGeom prst="roundRect">
            <a:avLst>
              <a:gd name="adj" fmla="val 814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0356" name="Rectangle 2052"/>
          <p:cNvSpPr>
            <a:spLocks noChangeArrowheads="1"/>
          </p:cNvSpPr>
          <p:nvPr/>
        </p:nvSpPr>
        <p:spPr bwMode="auto">
          <a:xfrm>
            <a:off x="2162175" y="2654300"/>
            <a:ext cx="176213" cy="176213"/>
          </a:xfrm>
          <a:prstGeom prst="rect">
            <a:avLst/>
          </a:prstGeom>
          <a:solidFill>
            <a:srgbClr val="FF00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100584" anchor="ctr"/>
          <a:lstStyle/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  <a:p>
            <a:pPr>
              <a:lnSpc>
                <a:spcPct val="20000"/>
              </a:lnSpc>
            </a:pPr>
            <a:r>
              <a:rPr lang="en-US" sz="900"/>
              <a:t>----</a:t>
            </a:r>
          </a:p>
          <a:p>
            <a:pPr>
              <a:lnSpc>
                <a:spcPct val="20000"/>
              </a:lnSpc>
            </a:pPr>
            <a:r>
              <a:rPr lang="en-US" sz="900"/>
              <a:t>---</a:t>
            </a:r>
          </a:p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</p:txBody>
      </p:sp>
      <p:sp>
        <p:nvSpPr>
          <p:cNvPr id="740357" name="Rectangle 2053"/>
          <p:cNvSpPr>
            <a:spLocks noChangeArrowheads="1"/>
          </p:cNvSpPr>
          <p:nvPr/>
        </p:nvSpPr>
        <p:spPr bwMode="auto">
          <a:xfrm>
            <a:off x="1728788" y="1965325"/>
            <a:ext cx="1090612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45720" tIns="0" rIns="45720" bIns="0" anchor="ctr" anchorCtr="1"/>
          <a:lstStyle/>
          <a:p>
            <a:pPr algn="ctr"/>
            <a:r>
              <a:rPr lang="en-US"/>
              <a:t>Connected - Active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40358" name="Rectangle 2054"/>
          <p:cNvSpPr>
            <a:spLocks noChangeArrowheads="1"/>
          </p:cNvSpPr>
          <p:nvPr/>
        </p:nvSpPr>
        <p:spPr bwMode="auto">
          <a:xfrm>
            <a:off x="1219200" y="2271713"/>
            <a:ext cx="2133600" cy="303212"/>
          </a:xfrm>
          <a:prstGeom prst="rect">
            <a:avLst/>
          </a:prstGeom>
          <a:solidFill>
            <a:srgbClr val="FF00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Device E (Master)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2" name="Group 2055"/>
          <p:cNvGrpSpPr>
            <a:grpSpLocks/>
          </p:cNvGrpSpPr>
          <p:nvPr/>
        </p:nvGrpSpPr>
        <p:grpSpPr bwMode="auto">
          <a:xfrm rot="5400000" flipH="1">
            <a:off x="1895475" y="2654300"/>
            <a:ext cx="176213" cy="176213"/>
            <a:chOff x="1392" y="2064"/>
            <a:chExt cx="192" cy="192"/>
          </a:xfrm>
        </p:grpSpPr>
        <p:sp>
          <p:nvSpPr>
            <p:cNvPr id="740360" name="Oval 2056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0361" name="Line 2057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0362" name="Line 2058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0363" name="Rectangle 2059"/>
          <p:cNvSpPr>
            <a:spLocks noChangeArrowheads="1"/>
          </p:cNvSpPr>
          <p:nvPr/>
        </p:nvSpPr>
        <p:spPr bwMode="auto">
          <a:xfrm>
            <a:off x="1219200" y="2559050"/>
            <a:ext cx="3190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FF"/>
                </a:solidFill>
              </a:rPr>
              <a:t>E</a:t>
            </a:r>
          </a:p>
          <a:p>
            <a:r>
              <a:rPr lang="en-US" b="1">
                <a:solidFill>
                  <a:srgbClr val="FF9900"/>
                </a:solidFill>
              </a:rPr>
              <a:t>B</a:t>
            </a:r>
            <a:endParaRPr lang="en-US" b="1">
              <a:solidFill>
                <a:srgbClr val="FF00FF"/>
              </a:solidFill>
            </a:endParaRPr>
          </a:p>
        </p:txBody>
      </p:sp>
      <p:sp>
        <p:nvSpPr>
          <p:cNvPr id="740364" name="Rectangle 2060"/>
          <p:cNvSpPr>
            <a:spLocks noChangeArrowheads="1"/>
          </p:cNvSpPr>
          <p:nvPr/>
        </p:nvSpPr>
        <p:spPr bwMode="auto">
          <a:xfrm>
            <a:off x="1473200" y="2559050"/>
            <a:ext cx="3937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FF"/>
                </a:solidFill>
              </a:rPr>
              <a:t>00</a:t>
            </a:r>
          </a:p>
          <a:p>
            <a:pPr algn="ctr"/>
            <a:r>
              <a:rPr lang="en-US" b="1">
                <a:solidFill>
                  <a:srgbClr val="FF9900"/>
                </a:solidFill>
              </a:rPr>
              <a:t>01</a:t>
            </a:r>
            <a:endParaRPr lang="en-US">
              <a:solidFill>
                <a:srgbClr val="FF00FF"/>
              </a:solidFill>
            </a:endParaRPr>
          </a:p>
        </p:txBody>
      </p:sp>
      <p:grpSp>
        <p:nvGrpSpPr>
          <p:cNvPr id="3" name="Group 2061"/>
          <p:cNvGrpSpPr>
            <a:grpSpLocks/>
          </p:cNvGrpSpPr>
          <p:nvPr/>
        </p:nvGrpSpPr>
        <p:grpSpPr bwMode="auto">
          <a:xfrm>
            <a:off x="1890713" y="2917825"/>
            <a:ext cx="176212" cy="176213"/>
            <a:chOff x="1392" y="2064"/>
            <a:chExt cx="192" cy="192"/>
          </a:xfrm>
        </p:grpSpPr>
        <p:sp>
          <p:nvSpPr>
            <p:cNvPr id="740366" name="Oval 2062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0367" name="Line 2063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0368" name="Line 2064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0369" name="Rectangle 2065"/>
          <p:cNvSpPr>
            <a:spLocks noChangeArrowheads="1"/>
          </p:cNvSpPr>
          <p:nvPr/>
        </p:nvSpPr>
        <p:spPr bwMode="auto">
          <a:xfrm>
            <a:off x="2170113" y="2916238"/>
            <a:ext cx="176212" cy="176212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100584" anchor="ctr"/>
          <a:lstStyle/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  <a:p>
            <a:pPr>
              <a:lnSpc>
                <a:spcPct val="20000"/>
              </a:lnSpc>
            </a:pPr>
            <a:r>
              <a:rPr lang="en-US" sz="900"/>
              <a:t>----</a:t>
            </a:r>
          </a:p>
          <a:p>
            <a:pPr>
              <a:lnSpc>
                <a:spcPct val="20000"/>
              </a:lnSpc>
            </a:pPr>
            <a:r>
              <a:rPr lang="en-US" sz="900"/>
              <a:t>---</a:t>
            </a:r>
          </a:p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</p:txBody>
      </p:sp>
      <p:sp>
        <p:nvSpPr>
          <p:cNvPr id="740370" name="AutoShape 2066"/>
          <p:cNvSpPr>
            <a:spLocks noChangeArrowheads="1"/>
          </p:cNvSpPr>
          <p:nvPr/>
        </p:nvSpPr>
        <p:spPr bwMode="auto">
          <a:xfrm>
            <a:off x="6705600" y="1965325"/>
            <a:ext cx="2133600" cy="1219200"/>
          </a:xfrm>
          <a:prstGeom prst="roundRect">
            <a:avLst>
              <a:gd name="adj" fmla="val 814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0371" name="Rectangle 2067"/>
          <p:cNvSpPr>
            <a:spLocks noChangeArrowheads="1"/>
          </p:cNvSpPr>
          <p:nvPr/>
        </p:nvSpPr>
        <p:spPr bwMode="auto">
          <a:xfrm>
            <a:off x="7648575" y="2654300"/>
            <a:ext cx="176213" cy="176213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100584" anchor="ctr"/>
          <a:lstStyle/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  <a:p>
            <a:pPr>
              <a:lnSpc>
                <a:spcPct val="20000"/>
              </a:lnSpc>
            </a:pPr>
            <a:r>
              <a:rPr lang="en-US" sz="900"/>
              <a:t>----</a:t>
            </a:r>
          </a:p>
          <a:p>
            <a:pPr>
              <a:lnSpc>
                <a:spcPct val="20000"/>
              </a:lnSpc>
            </a:pPr>
            <a:r>
              <a:rPr lang="en-US" sz="900"/>
              <a:t>---</a:t>
            </a:r>
          </a:p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</p:txBody>
      </p:sp>
      <p:sp>
        <p:nvSpPr>
          <p:cNvPr id="740372" name="Rectangle 2068"/>
          <p:cNvSpPr>
            <a:spLocks noChangeArrowheads="1"/>
          </p:cNvSpPr>
          <p:nvPr/>
        </p:nvSpPr>
        <p:spPr bwMode="auto">
          <a:xfrm>
            <a:off x="7215188" y="1965325"/>
            <a:ext cx="1090612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45720" tIns="0" rIns="45720" bIns="0" anchor="ctr" anchorCtr="1"/>
          <a:lstStyle/>
          <a:p>
            <a:pPr algn="ctr"/>
            <a:r>
              <a:rPr lang="en-US"/>
              <a:t>Connected-Active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40373" name="Rectangle 2069"/>
          <p:cNvSpPr>
            <a:spLocks noChangeArrowheads="1"/>
          </p:cNvSpPr>
          <p:nvPr/>
        </p:nvSpPr>
        <p:spPr bwMode="auto">
          <a:xfrm>
            <a:off x="6705600" y="2271713"/>
            <a:ext cx="2133600" cy="303212"/>
          </a:xfrm>
          <a:prstGeom prst="rect">
            <a:avLst/>
          </a:prstGeom>
          <a:solidFill>
            <a:srgbClr val="FFCC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Device B (Slave)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4" name="Group 2070"/>
          <p:cNvGrpSpPr>
            <a:grpSpLocks/>
          </p:cNvGrpSpPr>
          <p:nvPr/>
        </p:nvGrpSpPr>
        <p:grpSpPr bwMode="auto">
          <a:xfrm>
            <a:off x="7381875" y="2654300"/>
            <a:ext cx="176213" cy="176213"/>
            <a:chOff x="1392" y="2064"/>
            <a:chExt cx="192" cy="192"/>
          </a:xfrm>
        </p:grpSpPr>
        <p:sp>
          <p:nvSpPr>
            <p:cNvPr id="740375" name="Oval 2071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0376" name="Line 2072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0377" name="Line 2073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0378" name="Rectangle 2074"/>
          <p:cNvSpPr>
            <a:spLocks noChangeArrowheads="1"/>
          </p:cNvSpPr>
          <p:nvPr/>
        </p:nvSpPr>
        <p:spPr bwMode="auto">
          <a:xfrm>
            <a:off x="6705600" y="2559050"/>
            <a:ext cx="3190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9900"/>
                </a:solidFill>
              </a:rPr>
              <a:t>B</a:t>
            </a:r>
          </a:p>
          <a:p>
            <a:r>
              <a:rPr lang="en-US" b="1">
                <a:solidFill>
                  <a:srgbClr val="FF00FF"/>
                </a:solidFill>
              </a:rPr>
              <a:t>E</a:t>
            </a:r>
            <a:endParaRPr lang="en-US" b="1">
              <a:solidFill>
                <a:srgbClr val="FF9900"/>
              </a:solidFill>
            </a:endParaRPr>
          </a:p>
        </p:txBody>
      </p:sp>
      <p:sp>
        <p:nvSpPr>
          <p:cNvPr id="740379" name="Rectangle 2075"/>
          <p:cNvSpPr>
            <a:spLocks noChangeArrowheads="1"/>
          </p:cNvSpPr>
          <p:nvPr/>
        </p:nvSpPr>
        <p:spPr bwMode="auto">
          <a:xfrm>
            <a:off x="6959600" y="2559050"/>
            <a:ext cx="39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9900"/>
                </a:solidFill>
              </a:rPr>
              <a:t>01</a:t>
            </a:r>
            <a:endParaRPr lang="en-US">
              <a:solidFill>
                <a:srgbClr val="FF9900"/>
              </a:solidFill>
            </a:endParaRPr>
          </a:p>
        </p:txBody>
      </p:sp>
      <p:grpSp>
        <p:nvGrpSpPr>
          <p:cNvPr id="5" name="Group 2076"/>
          <p:cNvGrpSpPr>
            <a:grpSpLocks/>
          </p:cNvGrpSpPr>
          <p:nvPr/>
        </p:nvGrpSpPr>
        <p:grpSpPr bwMode="auto">
          <a:xfrm rot="5400000" flipH="1">
            <a:off x="7370763" y="2932113"/>
            <a:ext cx="176212" cy="176212"/>
            <a:chOff x="1392" y="2064"/>
            <a:chExt cx="192" cy="192"/>
          </a:xfrm>
        </p:grpSpPr>
        <p:sp>
          <p:nvSpPr>
            <p:cNvPr id="740381" name="Oval 2077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0382" name="Line 2078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0383" name="Line 2079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0384" name="Rectangle 2080"/>
          <p:cNvSpPr>
            <a:spLocks noChangeArrowheads="1"/>
          </p:cNvSpPr>
          <p:nvPr/>
        </p:nvSpPr>
        <p:spPr bwMode="auto">
          <a:xfrm>
            <a:off x="2133600" y="4419600"/>
            <a:ext cx="381000" cy="228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0385" name="Rectangle 2081"/>
          <p:cNvSpPr>
            <a:spLocks noChangeArrowheads="1"/>
          </p:cNvSpPr>
          <p:nvPr/>
        </p:nvSpPr>
        <p:spPr bwMode="auto">
          <a:xfrm>
            <a:off x="2133600" y="5334000"/>
            <a:ext cx="381000" cy="228600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0386" name="Rectangle 2082"/>
          <p:cNvSpPr>
            <a:spLocks noChangeArrowheads="1"/>
          </p:cNvSpPr>
          <p:nvPr/>
        </p:nvSpPr>
        <p:spPr bwMode="auto">
          <a:xfrm>
            <a:off x="2819400" y="4419600"/>
            <a:ext cx="381000" cy="228600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0387" name="Rectangle 2083"/>
          <p:cNvSpPr>
            <a:spLocks noChangeArrowheads="1"/>
          </p:cNvSpPr>
          <p:nvPr/>
        </p:nvSpPr>
        <p:spPr bwMode="auto">
          <a:xfrm>
            <a:off x="2819400" y="5334000"/>
            <a:ext cx="381000" cy="228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0388" name="Rectangle 2084"/>
          <p:cNvSpPr>
            <a:spLocks noChangeArrowheads="1"/>
          </p:cNvSpPr>
          <p:nvPr/>
        </p:nvSpPr>
        <p:spPr bwMode="auto">
          <a:xfrm>
            <a:off x="3505200" y="4419600"/>
            <a:ext cx="381000" cy="228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0389" name="Rectangle 2085"/>
          <p:cNvSpPr>
            <a:spLocks noChangeArrowheads="1"/>
          </p:cNvSpPr>
          <p:nvPr/>
        </p:nvSpPr>
        <p:spPr bwMode="auto">
          <a:xfrm>
            <a:off x="3505200" y="5334000"/>
            <a:ext cx="381000" cy="228600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0390" name="Rectangle 2086"/>
          <p:cNvSpPr>
            <a:spLocks noChangeArrowheads="1"/>
          </p:cNvSpPr>
          <p:nvPr/>
        </p:nvSpPr>
        <p:spPr bwMode="auto">
          <a:xfrm>
            <a:off x="4191000" y="5334000"/>
            <a:ext cx="381000" cy="228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0391" name="Rectangle 2087"/>
          <p:cNvSpPr>
            <a:spLocks noChangeArrowheads="1"/>
          </p:cNvSpPr>
          <p:nvPr/>
        </p:nvSpPr>
        <p:spPr bwMode="auto">
          <a:xfrm>
            <a:off x="4572000" y="5334000"/>
            <a:ext cx="381000" cy="228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0392" name="Rectangle 2088"/>
          <p:cNvSpPr>
            <a:spLocks noChangeArrowheads="1"/>
          </p:cNvSpPr>
          <p:nvPr/>
        </p:nvSpPr>
        <p:spPr bwMode="auto">
          <a:xfrm>
            <a:off x="4953000" y="5334000"/>
            <a:ext cx="381000" cy="228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0393" name="Rectangle 2089"/>
          <p:cNvSpPr>
            <a:spLocks noChangeArrowheads="1"/>
          </p:cNvSpPr>
          <p:nvPr/>
        </p:nvSpPr>
        <p:spPr bwMode="auto">
          <a:xfrm>
            <a:off x="4191000" y="4419600"/>
            <a:ext cx="381000" cy="228600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0394" name="Rectangle 2090"/>
          <p:cNvSpPr>
            <a:spLocks noChangeArrowheads="1"/>
          </p:cNvSpPr>
          <p:nvPr/>
        </p:nvSpPr>
        <p:spPr bwMode="auto">
          <a:xfrm>
            <a:off x="5638800" y="4419600"/>
            <a:ext cx="381000" cy="228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0395" name="Rectangle 2091"/>
          <p:cNvSpPr>
            <a:spLocks noChangeArrowheads="1"/>
          </p:cNvSpPr>
          <p:nvPr/>
        </p:nvSpPr>
        <p:spPr bwMode="auto">
          <a:xfrm>
            <a:off x="5638800" y="5334000"/>
            <a:ext cx="381000" cy="228600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0396" name="Rectangle 2092"/>
          <p:cNvSpPr>
            <a:spLocks noChangeArrowheads="1"/>
          </p:cNvSpPr>
          <p:nvPr/>
        </p:nvSpPr>
        <p:spPr bwMode="auto">
          <a:xfrm>
            <a:off x="6324600" y="5334000"/>
            <a:ext cx="381000" cy="228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0397" name="Rectangle 2093"/>
          <p:cNvSpPr>
            <a:spLocks noChangeArrowheads="1"/>
          </p:cNvSpPr>
          <p:nvPr/>
        </p:nvSpPr>
        <p:spPr bwMode="auto">
          <a:xfrm>
            <a:off x="6705600" y="5334000"/>
            <a:ext cx="381000" cy="228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0398" name="Rectangle 2094"/>
          <p:cNvSpPr>
            <a:spLocks noChangeArrowheads="1"/>
          </p:cNvSpPr>
          <p:nvPr/>
        </p:nvSpPr>
        <p:spPr bwMode="auto">
          <a:xfrm>
            <a:off x="7086600" y="5334000"/>
            <a:ext cx="381000" cy="228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0399" name="Rectangle 2095"/>
          <p:cNvSpPr>
            <a:spLocks noChangeArrowheads="1"/>
          </p:cNvSpPr>
          <p:nvPr/>
        </p:nvSpPr>
        <p:spPr bwMode="auto">
          <a:xfrm>
            <a:off x="7467600" y="5334000"/>
            <a:ext cx="381000" cy="228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0400" name="Rectangle 2096"/>
          <p:cNvSpPr>
            <a:spLocks noChangeArrowheads="1"/>
          </p:cNvSpPr>
          <p:nvPr/>
        </p:nvSpPr>
        <p:spPr bwMode="auto">
          <a:xfrm>
            <a:off x="7848600" y="5334000"/>
            <a:ext cx="381000" cy="228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0401" name="Rectangle 2097"/>
          <p:cNvSpPr>
            <a:spLocks noChangeArrowheads="1"/>
          </p:cNvSpPr>
          <p:nvPr/>
        </p:nvSpPr>
        <p:spPr bwMode="auto">
          <a:xfrm>
            <a:off x="6324600" y="4419600"/>
            <a:ext cx="381000" cy="228600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0402" name="Line 2098"/>
          <p:cNvSpPr>
            <a:spLocks noChangeShapeType="1"/>
          </p:cNvSpPr>
          <p:nvPr/>
        </p:nvSpPr>
        <p:spPr bwMode="auto">
          <a:xfrm>
            <a:off x="2324100" y="47371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0403" name="Line 2099"/>
          <p:cNvSpPr>
            <a:spLocks noChangeShapeType="1"/>
          </p:cNvSpPr>
          <p:nvPr/>
        </p:nvSpPr>
        <p:spPr bwMode="auto">
          <a:xfrm>
            <a:off x="3009900" y="4749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0404" name="Line 2100"/>
          <p:cNvSpPr>
            <a:spLocks noChangeShapeType="1"/>
          </p:cNvSpPr>
          <p:nvPr/>
        </p:nvSpPr>
        <p:spPr bwMode="auto">
          <a:xfrm>
            <a:off x="3695700" y="47371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0405" name="Line 2101"/>
          <p:cNvSpPr>
            <a:spLocks noChangeShapeType="1"/>
          </p:cNvSpPr>
          <p:nvPr/>
        </p:nvSpPr>
        <p:spPr bwMode="auto">
          <a:xfrm>
            <a:off x="4381500" y="47244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0406" name="Line 2102"/>
          <p:cNvSpPr>
            <a:spLocks noChangeShapeType="1"/>
          </p:cNvSpPr>
          <p:nvPr/>
        </p:nvSpPr>
        <p:spPr bwMode="auto">
          <a:xfrm>
            <a:off x="5829300" y="4749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0407" name="Line 2103"/>
          <p:cNvSpPr>
            <a:spLocks noChangeShapeType="1"/>
          </p:cNvSpPr>
          <p:nvPr/>
        </p:nvSpPr>
        <p:spPr bwMode="auto">
          <a:xfrm>
            <a:off x="6515100" y="47371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0408" name="Line 2104"/>
          <p:cNvSpPr>
            <a:spLocks noChangeShapeType="1"/>
          </p:cNvSpPr>
          <p:nvPr/>
        </p:nvSpPr>
        <p:spPr bwMode="auto">
          <a:xfrm>
            <a:off x="1905000" y="5715000"/>
            <a:ext cx="662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0409" name="Line 2105"/>
          <p:cNvSpPr>
            <a:spLocks noChangeShapeType="1"/>
          </p:cNvSpPr>
          <p:nvPr/>
        </p:nvSpPr>
        <p:spPr bwMode="auto">
          <a:xfrm flipV="1">
            <a:off x="1981200" y="3886200"/>
            <a:ext cx="0" cy="1905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0410" name="Text Box 2106"/>
          <p:cNvSpPr txBox="1">
            <a:spLocks noChangeArrowheads="1"/>
          </p:cNvSpPr>
          <p:nvPr/>
        </p:nvSpPr>
        <p:spPr bwMode="auto">
          <a:xfrm>
            <a:off x="1147763" y="4281488"/>
            <a:ext cx="788987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Master</a:t>
            </a:r>
          </a:p>
        </p:txBody>
      </p:sp>
      <p:sp>
        <p:nvSpPr>
          <p:cNvPr id="740411" name="Text Box 2107"/>
          <p:cNvSpPr txBox="1">
            <a:spLocks noChangeArrowheads="1"/>
          </p:cNvSpPr>
          <p:nvPr/>
        </p:nvSpPr>
        <p:spPr bwMode="auto">
          <a:xfrm>
            <a:off x="1143000" y="5195888"/>
            <a:ext cx="6762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Slave</a:t>
            </a:r>
          </a:p>
        </p:txBody>
      </p:sp>
      <p:sp>
        <p:nvSpPr>
          <p:cNvPr id="740412" name="Text Box 2108"/>
          <p:cNvSpPr txBox="1">
            <a:spLocks noChangeArrowheads="1"/>
          </p:cNvSpPr>
          <p:nvPr/>
        </p:nvSpPr>
        <p:spPr bwMode="auto">
          <a:xfrm>
            <a:off x="8289925" y="5749925"/>
            <a:ext cx="538163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740413" name="Line 2109"/>
          <p:cNvSpPr>
            <a:spLocks noChangeShapeType="1"/>
          </p:cNvSpPr>
          <p:nvPr/>
        </p:nvSpPr>
        <p:spPr bwMode="auto">
          <a:xfrm flipH="1">
            <a:off x="4724400" y="4191000"/>
            <a:ext cx="228600" cy="1066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0414" name="Text Box 2110"/>
          <p:cNvSpPr txBox="1">
            <a:spLocks noChangeArrowheads="1"/>
          </p:cNvSpPr>
          <p:nvPr/>
        </p:nvSpPr>
        <p:spPr bwMode="auto">
          <a:xfrm>
            <a:off x="4251325" y="3900488"/>
            <a:ext cx="1747838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3-slot transmission</a:t>
            </a:r>
          </a:p>
        </p:txBody>
      </p:sp>
      <p:sp>
        <p:nvSpPr>
          <p:cNvPr id="740415" name="Line 2111"/>
          <p:cNvSpPr>
            <a:spLocks noChangeShapeType="1"/>
          </p:cNvSpPr>
          <p:nvPr/>
        </p:nvSpPr>
        <p:spPr bwMode="auto">
          <a:xfrm>
            <a:off x="7086600" y="3886200"/>
            <a:ext cx="228600" cy="1295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0416" name="Text Box 2112"/>
          <p:cNvSpPr txBox="1">
            <a:spLocks noChangeArrowheads="1"/>
          </p:cNvSpPr>
          <p:nvPr/>
        </p:nvSpPr>
        <p:spPr bwMode="auto">
          <a:xfrm>
            <a:off x="6253163" y="3595688"/>
            <a:ext cx="1747837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5-slot transmission</a:t>
            </a:r>
          </a:p>
        </p:txBody>
      </p:sp>
      <p:sp>
        <p:nvSpPr>
          <p:cNvPr id="740417" name="Line 2113"/>
          <p:cNvSpPr>
            <a:spLocks noChangeShapeType="1"/>
          </p:cNvSpPr>
          <p:nvPr/>
        </p:nvSpPr>
        <p:spPr bwMode="auto">
          <a:xfrm flipH="1" flipV="1">
            <a:off x="3048000" y="5575300"/>
            <a:ext cx="1524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0418" name="Text Box 2114"/>
          <p:cNvSpPr txBox="1">
            <a:spLocks noChangeArrowheads="1"/>
          </p:cNvSpPr>
          <p:nvPr/>
        </p:nvSpPr>
        <p:spPr bwMode="auto">
          <a:xfrm>
            <a:off x="2379663" y="5956300"/>
            <a:ext cx="1747837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1-slot transmission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40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Hold Mode</a:t>
            </a:r>
          </a:p>
        </p:txBody>
      </p:sp>
      <p:sp>
        <p:nvSpPr>
          <p:cNvPr id="74240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059737" cy="4427537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/>
              <a:t>When Connected, the ACL link to a slave can be put in Hold</a:t>
            </a:r>
            <a:r>
              <a:rPr lang="en-US" b="1" dirty="0"/>
              <a:t> </a:t>
            </a:r>
            <a:r>
              <a:rPr lang="en-US" dirty="0"/>
              <a:t>mode </a:t>
            </a:r>
          </a:p>
          <a:p>
            <a:pPr lvl="1" algn="just"/>
            <a:r>
              <a:rPr lang="en-US" dirty="0"/>
              <a:t>Slave temporarily does not support ACL packets</a:t>
            </a:r>
          </a:p>
          <a:p>
            <a:pPr lvl="2" algn="just"/>
            <a:r>
              <a:rPr lang="en-US" dirty="0"/>
              <a:t>SCO links are still supported</a:t>
            </a:r>
          </a:p>
          <a:p>
            <a:pPr algn="just"/>
            <a:r>
              <a:rPr lang="en-US" dirty="0"/>
              <a:t>Hold</a:t>
            </a:r>
            <a:r>
              <a:rPr lang="en-US" b="1" dirty="0"/>
              <a:t> </a:t>
            </a:r>
            <a:r>
              <a:rPr lang="en-US" dirty="0"/>
              <a:t>mode allows the slave to do other things like scanning, paging, inquiring, attending to other </a:t>
            </a:r>
            <a:r>
              <a:rPr lang="en-US" dirty="0" err="1"/>
              <a:t>piconets</a:t>
            </a:r>
            <a:r>
              <a:rPr lang="en-US" dirty="0"/>
              <a:t>, or simply sleeping</a:t>
            </a:r>
          </a:p>
          <a:p>
            <a:pPr algn="just"/>
            <a:r>
              <a:rPr lang="en-US" dirty="0"/>
              <a:t>During Hold</a:t>
            </a:r>
            <a:r>
              <a:rPr lang="en-US" b="1" dirty="0"/>
              <a:t> </a:t>
            </a:r>
            <a:r>
              <a:rPr lang="en-US" dirty="0"/>
              <a:t>mode, the slave unit keeps its active member address (AMA)</a:t>
            </a:r>
            <a:endParaRPr lang="en-US" dirty="0">
              <a:latin typeface="Arial" charset="0"/>
            </a:endParaRPr>
          </a:p>
        </p:txBody>
      </p:sp>
      <p:sp>
        <p:nvSpPr>
          <p:cNvPr id="742404" name="AutoShape 2052"/>
          <p:cNvSpPr>
            <a:spLocks noChangeArrowheads="1"/>
          </p:cNvSpPr>
          <p:nvPr/>
        </p:nvSpPr>
        <p:spPr bwMode="auto">
          <a:xfrm>
            <a:off x="6705600" y="212725"/>
            <a:ext cx="2133600" cy="1219200"/>
          </a:xfrm>
          <a:prstGeom prst="roundRect">
            <a:avLst>
              <a:gd name="adj" fmla="val 814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2405" name="Rectangle 2053"/>
          <p:cNvSpPr>
            <a:spLocks noChangeArrowheads="1"/>
          </p:cNvSpPr>
          <p:nvPr/>
        </p:nvSpPr>
        <p:spPr bwMode="auto">
          <a:xfrm>
            <a:off x="7648575" y="901700"/>
            <a:ext cx="176213" cy="176213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100584" anchor="ctr"/>
          <a:lstStyle/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  <a:p>
            <a:pPr>
              <a:lnSpc>
                <a:spcPct val="20000"/>
              </a:lnSpc>
            </a:pPr>
            <a:r>
              <a:rPr lang="en-US" sz="900"/>
              <a:t>----</a:t>
            </a:r>
          </a:p>
          <a:p>
            <a:pPr>
              <a:lnSpc>
                <a:spcPct val="20000"/>
              </a:lnSpc>
            </a:pPr>
            <a:r>
              <a:rPr lang="en-US" sz="900"/>
              <a:t>---</a:t>
            </a:r>
          </a:p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</p:txBody>
      </p:sp>
      <p:sp>
        <p:nvSpPr>
          <p:cNvPr id="742406" name="Rectangle 2054"/>
          <p:cNvSpPr>
            <a:spLocks noChangeArrowheads="1"/>
          </p:cNvSpPr>
          <p:nvPr/>
        </p:nvSpPr>
        <p:spPr bwMode="auto">
          <a:xfrm>
            <a:off x="7215188" y="212725"/>
            <a:ext cx="1090612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45720" tIns="0" rIns="45720" bIns="0" anchor="ctr" anchorCtr="1"/>
          <a:lstStyle/>
          <a:p>
            <a:pPr algn="ctr"/>
            <a:r>
              <a:rPr lang="en-US"/>
              <a:t>Connected-Hold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42407" name="Rectangle 2055"/>
          <p:cNvSpPr>
            <a:spLocks noChangeArrowheads="1"/>
          </p:cNvSpPr>
          <p:nvPr/>
        </p:nvSpPr>
        <p:spPr bwMode="auto">
          <a:xfrm>
            <a:off x="6705600" y="519113"/>
            <a:ext cx="2133600" cy="303212"/>
          </a:xfrm>
          <a:prstGeom prst="rect">
            <a:avLst/>
          </a:prstGeom>
          <a:solidFill>
            <a:srgbClr val="FFCC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Device B (Slave)</a:t>
            </a:r>
          </a:p>
        </p:txBody>
      </p:sp>
      <p:grpSp>
        <p:nvGrpSpPr>
          <p:cNvPr id="2" name="Group 2056"/>
          <p:cNvGrpSpPr>
            <a:grpSpLocks/>
          </p:cNvGrpSpPr>
          <p:nvPr/>
        </p:nvGrpSpPr>
        <p:grpSpPr bwMode="auto">
          <a:xfrm>
            <a:off x="7381875" y="901700"/>
            <a:ext cx="176213" cy="176213"/>
            <a:chOff x="1392" y="2064"/>
            <a:chExt cx="192" cy="192"/>
          </a:xfrm>
        </p:grpSpPr>
        <p:sp>
          <p:nvSpPr>
            <p:cNvPr id="742409" name="Oval 2057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2410" name="Line 2058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2411" name="Line 2059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2412" name="Rectangle 2060"/>
          <p:cNvSpPr>
            <a:spLocks noChangeArrowheads="1"/>
          </p:cNvSpPr>
          <p:nvPr/>
        </p:nvSpPr>
        <p:spPr bwMode="auto">
          <a:xfrm>
            <a:off x="6705600" y="806450"/>
            <a:ext cx="3190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9900"/>
                </a:solidFill>
              </a:rPr>
              <a:t>B</a:t>
            </a:r>
          </a:p>
          <a:p>
            <a:r>
              <a:rPr lang="en-US" b="1">
                <a:solidFill>
                  <a:srgbClr val="FF00FF"/>
                </a:solidFill>
              </a:rPr>
              <a:t>E</a:t>
            </a:r>
            <a:endParaRPr lang="en-US" b="1">
              <a:solidFill>
                <a:srgbClr val="FF9900"/>
              </a:solidFill>
            </a:endParaRPr>
          </a:p>
        </p:txBody>
      </p:sp>
      <p:sp>
        <p:nvSpPr>
          <p:cNvPr id="742413" name="Rectangle 2061"/>
          <p:cNvSpPr>
            <a:spLocks noChangeArrowheads="1"/>
          </p:cNvSpPr>
          <p:nvPr/>
        </p:nvSpPr>
        <p:spPr bwMode="auto">
          <a:xfrm>
            <a:off x="6959600" y="806450"/>
            <a:ext cx="39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9900"/>
                </a:solidFill>
              </a:rPr>
              <a:t>01</a:t>
            </a:r>
            <a:endParaRPr lang="en-US">
              <a:solidFill>
                <a:srgbClr val="FF9900"/>
              </a:solidFill>
            </a:endParaRPr>
          </a:p>
        </p:txBody>
      </p:sp>
      <p:grpSp>
        <p:nvGrpSpPr>
          <p:cNvPr id="3" name="Group 2062"/>
          <p:cNvGrpSpPr>
            <a:grpSpLocks/>
          </p:cNvGrpSpPr>
          <p:nvPr/>
        </p:nvGrpSpPr>
        <p:grpSpPr bwMode="auto">
          <a:xfrm rot="5400000" flipH="1">
            <a:off x="7370763" y="1179513"/>
            <a:ext cx="176212" cy="176212"/>
            <a:chOff x="1392" y="2064"/>
            <a:chExt cx="192" cy="192"/>
          </a:xfrm>
        </p:grpSpPr>
        <p:sp>
          <p:nvSpPr>
            <p:cNvPr id="742415" name="Oval 2063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2416" name="Line 2064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2417" name="Line 2065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2418" name="AutoShape 2066"/>
          <p:cNvSpPr>
            <a:spLocks noChangeArrowheads="1"/>
          </p:cNvSpPr>
          <p:nvPr/>
        </p:nvSpPr>
        <p:spPr bwMode="auto">
          <a:xfrm>
            <a:off x="1066800" y="212725"/>
            <a:ext cx="2133600" cy="1235075"/>
          </a:xfrm>
          <a:prstGeom prst="roundRect">
            <a:avLst>
              <a:gd name="adj" fmla="val 814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2419" name="Rectangle 2067"/>
          <p:cNvSpPr>
            <a:spLocks noChangeArrowheads="1"/>
          </p:cNvSpPr>
          <p:nvPr/>
        </p:nvSpPr>
        <p:spPr bwMode="auto">
          <a:xfrm>
            <a:off x="2009775" y="901700"/>
            <a:ext cx="176213" cy="176213"/>
          </a:xfrm>
          <a:prstGeom prst="rect">
            <a:avLst/>
          </a:prstGeom>
          <a:solidFill>
            <a:srgbClr val="FF00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100584" anchor="ctr"/>
          <a:lstStyle/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  <a:p>
            <a:pPr>
              <a:lnSpc>
                <a:spcPct val="20000"/>
              </a:lnSpc>
            </a:pPr>
            <a:r>
              <a:rPr lang="en-US" sz="900"/>
              <a:t>----</a:t>
            </a:r>
          </a:p>
          <a:p>
            <a:pPr>
              <a:lnSpc>
                <a:spcPct val="20000"/>
              </a:lnSpc>
            </a:pPr>
            <a:r>
              <a:rPr lang="en-US" sz="900"/>
              <a:t>---</a:t>
            </a:r>
          </a:p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</p:txBody>
      </p:sp>
      <p:sp>
        <p:nvSpPr>
          <p:cNvPr id="742420" name="Rectangle 2068"/>
          <p:cNvSpPr>
            <a:spLocks noChangeArrowheads="1"/>
          </p:cNvSpPr>
          <p:nvPr/>
        </p:nvSpPr>
        <p:spPr bwMode="auto">
          <a:xfrm>
            <a:off x="1576388" y="212725"/>
            <a:ext cx="1090612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45720" tIns="0" rIns="45720" bIns="0" anchor="ctr" anchorCtr="1"/>
          <a:lstStyle/>
          <a:p>
            <a:pPr algn="ctr"/>
            <a:r>
              <a:rPr lang="en-US"/>
              <a:t>Connected - Active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42421" name="Rectangle 2069"/>
          <p:cNvSpPr>
            <a:spLocks noChangeArrowheads="1"/>
          </p:cNvSpPr>
          <p:nvPr/>
        </p:nvSpPr>
        <p:spPr bwMode="auto">
          <a:xfrm>
            <a:off x="1066800" y="519113"/>
            <a:ext cx="2133600" cy="303212"/>
          </a:xfrm>
          <a:prstGeom prst="rect">
            <a:avLst/>
          </a:prstGeom>
          <a:solidFill>
            <a:srgbClr val="FF00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Device E (Master)</a:t>
            </a:r>
          </a:p>
        </p:txBody>
      </p:sp>
      <p:grpSp>
        <p:nvGrpSpPr>
          <p:cNvPr id="4" name="Group 2070"/>
          <p:cNvGrpSpPr>
            <a:grpSpLocks/>
          </p:cNvGrpSpPr>
          <p:nvPr/>
        </p:nvGrpSpPr>
        <p:grpSpPr bwMode="auto">
          <a:xfrm rot="5400000" flipH="1">
            <a:off x="1743075" y="901700"/>
            <a:ext cx="176213" cy="176213"/>
            <a:chOff x="1392" y="2064"/>
            <a:chExt cx="192" cy="192"/>
          </a:xfrm>
        </p:grpSpPr>
        <p:sp>
          <p:nvSpPr>
            <p:cNvPr id="742423" name="Oval 2071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2424" name="Line 2072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2425" name="Line 2073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2426" name="Rectangle 2074"/>
          <p:cNvSpPr>
            <a:spLocks noChangeArrowheads="1"/>
          </p:cNvSpPr>
          <p:nvPr/>
        </p:nvSpPr>
        <p:spPr bwMode="auto">
          <a:xfrm>
            <a:off x="1066800" y="806450"/>
            <a:ext cx="3190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FF"/>
                </a:solidFill>
              </a:rPr>
              <a:t>E</a:t>
            </a:r>
          </a:p>
          <a:p>
            <a:r>
              <a:rPr lang="en-US" b="1">
                <a:solidFill>
                  <a:srgbClr val="FF9900"/>
                </a:solidFill>
              </a:rPr>
              <a:t>B</a:t>
            </a:r>
            <a:endParaRPr lang="en-US" b="1">
              <a:solidFill>
                <a:srgbClr val="FF00FF"/>
              </a:solidFill>
            </a:endParaRPr>
          </a:p>
        </p:txBody>
      </p:sp>
      <p:sp>
        <p:nvSpPr>
          <p:cNvPr id="742427" name="Rectangle 2075"/>
          <p:cNvSpPr>
            <a:spLocks noChangeArrowheads="1"/>
          </p:cNvSpPr>
          <p:nvPr/>
        </p:nvSpPr>
        <p:spPr bwMode="auto">
          <a:xfrm>
            <a:off x="1320800" y="806450"/>
            <a:ext cx="3937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FF"/>
                </a:solidFill>
              </a:rPr>
              <a:t>00</a:t>
            </a:r>
          </a:p>
          <a:p>
            <a:pPr algn="ctr"/>
            <a:r>
              <a:rPr lang="en-US" b="1">
                <a:solidFill>
                  <a:srgbClr val="FF9900"/>
                </a:solidFill>
              </a:rPr>
              <a:t>01</a:t>
            </a:r>
            <a:endParaRPr lang="en-US">
              <a:solidFill>
                <a:srgbClr val="FF00FF"/>
              </a:solidFill>
            </a:endParaRPr>
          </a:p>
        </p:txBody>
      </p:sp>
      <p:grpSp>
        <p:nvGrpSpPr>
          <p:cNvPr id="5" name="Group 2076"/>
          <p:cNvGrpSpPr>
            <a:grpSpLocks/>
          </p:cNvGrpSpPr>
          <p:nvPr/>
        </p:nvGrpSpPr>
        <p:grpSpPr bwMode="auto">
          <a:xfrm>
            <a:off x="1738313" y="1165225"/>
            <a:ext cx="176212" cy="176213"/>
            <a:chOff x="1392" y="2064"/>
            <a:chExt cx="192" cy="192"/>
          </a:xfrm>
        </p:grpSpPr>
        <p:sp>
          <p:nvSpPr>
            <p:cNvPr id="742429" name="Oval 2077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2430" name="Line 2078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2431" name="Line 2079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2432" name="Rectangle 2080"/>
          <p:cNvSpPr>
            <a:spLocks noChangeArrowheads="1"/>
          </p:cNvSpPr>
          <p:nvPr/>
        </p:nvSpPr>
        <p:spPr bwMode="auto">
          <a:xfrm>
            <a:off x="2017713" y="1163638"/>
            <a:ext cx="176212" cy="176212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100584" anchor="ctr"/>
          <a:lstStyle/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  <a:p>
            <a:pPr>
              <a:lnSpc>
                <a:spcPct val="20000"/>
              </a:lnSpc>
            </a:pPr>
            <a:r>
              <a:rPr lang="en-US" sz="900"/>
              <a:t>----</a:t>
            </a:r>
          </a:p>
          <a:p>
            <a:pPr>
              <a:lnSpc>
                <a:spcPct val="20000"/>
              </a:lnSpc>
            </a:pPr>
            <a:r>
              <a:rPr lang="en-US" sz="900"/>
              <a:t>---</a:t>
            </a:r>
          </a:p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Hold Mode</a:t>
            </a:r>
          </a:p>
        </p:txBody>
      </p:sp>
      <p:sp>
        <p:nvSpPr>
          <p:cNvPr id="7444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Before entering Hold mode the master and slave agree on the time duration for the hold period</a:t>
            </a:r>
          </a:p>
          <a:p>
            <a:r>
              <a:rPr lang="en-US"/>
              <a:t>A timer is initialized with the Hold timeout value</a:t>
            </a:r>
          </a:p>
          <a:p>
            <a:r>
              <a:rPr lang="en-US"/>
              <a:t>The slave returns to the Piconet when the timer expires</a:t>
            </a:r>
          </a:p>
          <a:p>
            <a:pPr lvl="1"/>
            <a:r>
              <a:rPr lang="en-US"/>
              <a:t>Slave synchronizes to the traffic on the channel</a:t>
            </a:r>
          </a:p>
          <a:p>
            <a:pPr lvl="1"/>
            <a:r>
              <a:rPr lang="en-US"/>
              <a:t>Slave waits for instructions from the master</a:t>
            </a:r>
            <a:endParaRPr lang="en-US">
              <a:latin typeface="Arial" charset="0"/>
            </a:endParaRPr>
          </a:p>
        </p:txBody>
      </p:sp>
      <p:sp>
        <p:nvSpPr>
          <p:cNvPr id="744452" name="AutoShape 1028"/>
          <p:cNvSpPr>
            <a:spLocks noChangeArrowheads="1"/>
          </p:cNvSpPr>
          <p:nvPr/>
        </p:nvSpPr>
        <p:spPr bwMode="auto">
          <a:xfrm>
            <a:off x="6705600" y="212725"/>
            <a:ext cx="2133600" cy="1219200"/>
          </a:xfrm>
          <a:prstGeom prst="roundRect">
            <a:avLst>
              <a:gd name="adj" fmla="val 814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4453" name="Rectangle 1029"/>
          <p:cNvSpPr>
            <a:spLocks noChangeArrowheads="1"/>
          </p:cNvSpPr>
          <p:nvPr/>
        </p:nvSpPr>
        <p:spPr bwMode="auto">
          <a:xfrm>
            <a:off x="7648575" y="901700"/>
            <a:ext cx="176213" cy="176213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100584" anchor="ctr"/>
          <a:lstStyle/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  <a:p>
            <a:pPr>
              <a:lnSpc>
                <a:spcPct val="20000"/>
              </a:lnSpc>
            </a:pPr>
            <a:r>
              <a:rPr lang="en-US" sz="900"/>
              <a:t>----</a:t>
            </a:r>
          </a:p>
          <a:p>
            <a:pPr>
              <a:lnSpc>
                <a:spcPct val="20000"/>
              </a:lnSpc>
            </a:pPr>
            <a:r>
              <a:rPr lang="en-US" sz="900"/>
              <a:t>---</a:t>
            </a:r>
          </a:p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</p:txBody>
      </p:sp>
      <p:sp>
        <p:nvSpPr>
          <p:cNvPr id="744454" name="Rectangle 1030"/>
          <p:cNvSpPr>
            <a:spLocks noChangeArrowheads="1"/>
          </p:cNvSpPr>
          <p:nvPr/>
        </p:nvSpPr>
        <p:spPr bwMode="auto">
          <a:xfrm>
            <a:off x="7215188" y="212725"/>
            <a:ext cx="1090612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45720" tIns="0" rIns="45720" bIns="0" anchor="ctr" anchorCtr="1"/>
          <a:lstStyle/>
          <a:p>
            <a:pPr algn="ctr"/>
            <a:r>
              <a:rPr lang="en-US"/>
              <a:t>Connected-Hold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44455" name="Rectangle 1031"/>
          <p:cNvSpPr>
            <a:spLocks noChangeArrowheads="1"/>
          </p:cNvSpPr>
          <p:nvPr/>
        </p:nvSpPr>
        <p:spPr bwMode="auto">
          <a:xfrm>
            <a:off x="6705600" y="519113"/>
            <a:ext cx="2133600" cy="303212"/>
          </a:xfrm>
          <a:prstGeom prst="rect">
            <a:avLst/>
          </a:prstGeom>
          <a:solidFill>
            <a:srgbClr val="FFCC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Device B (Slave)</a:t>
            </a:r>
          </a:p>
        </p:txBody>
      </p:sp>
      <p:grpSp>
        <p:nvGrpSpPr>
          <p:cNvPr id="2" name="Group 1032"/>
          <p:cNvGrpSpPr>
            <a:grpSpLocks/>
          </p:cNvGrpSpPr>
          <p:nvPr/>
        </p:nvGrpSpPr>
        <p:grpSpPr bwMode="auto">
          <a:xfrm>
            <a:off x="7381875" y="901700"/>
            <a:ext cx="176213" cy="176213"/>
            <a:chOff x="1392" y="2064"/>
            <a:chExt cx="192" cy="192"/>
          </a:xfrm>
        </p:grpSpPr>
        <p:sp>
          <p:nvSpPr>
            <p:cNvPr id="744457" name="Oval 1033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458" name="Line 1034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459" name="Line 1035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4460" name="Rectangle 1036"/>
          <p:cNvSpPr>
            <a:spLocks noChangeArrowheads="1"/>
          </p:cNvSpPr>
          <p:nvPr/>
        </p:nvSpPr>
        <p:spPr bwMode="auto">
          <a:xfrm>
            <a:off x="6705600" y="806450"/>
            <a:ext cx="3190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9900"/>
                </a:solidFill>
              </a:rPr>
              <a:t>B</a:t>
            </a:r>
          </a:p>
          <a:p>
            <a:r>
              <a:rPr lang="en-US" b="1">
                <a:solidFill>
                  <a:srgbClr val="FF00FF"/>
                </a:solidFill>
              </a:rPr>
              <a:t>E</a:t>
            </a:r>
            <a:endParaRPr lang="en-US" b="1">
              <a:solidFill>
                <a:srgbClr val="FF9900"/>
              </a:solidFill>
            </a:endParaRPr>
          </a:p>
        </p:txBody>
      </p:sp>
      <p:sp>
        <p:nvSpPr>
          <p:cNvPr id="744461" name="Rectangle 1037"/>
          <p:cNvSpPr>
            <a:spLocks noChangeArrowheads="1"/>
          </p:cNvSpPr>
          <p:nvPr/>
        </p:nvSpPr>
        <p:spPr bwMode="auto">
          <a:xfrm>
            <a:off x="6959600" y="806450"/>
            <a:ext cx="39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9900"/>
                </a:solidFill>
              </a:rPr>
              <a:t>01</a:t>
            </a:r>
            <a:endParaRPr lang="en-US">
              <a:solidFill>
                <a:srgbClr val="FF9900"/>
              </a:solidFill>
            </a:endParaRPr>
          </a:p>
        </p:txBody>
      </p:sp>
      <p:grpSp>
        <p:nvGrpSpPr>
          <p:cNvPr id="3" name="Group 1038"/>
          <p:cNvGrpSpPr>
            <a:grpSpLocks/>
          </p:cNvGrpSpPr>
          <p:nvPr/>
        </p:nvGrpSpPr>
        <p:grpSpPr bwMode="auto">
          <a:xfrm rot="5400000" flipH="1">
            <a:off x="7370763" y="1179513"/>
            <a:ext cx="176212" cy="176212"/>
            <a:chOff x="1392" y="2064"/>
            <a:chExt cx="192" cy="192"/>
          </a:xfrm>
        </p:grpSpPr>
        <p:sp>
          <p:nvSpPr>
            <p:cNvPr id="744463" name="Oval 1039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464" name="Line 1040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465" name="Line 1041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4466" name="AutoShape 1042"/>
          <p:cNvSpPr>
            <a:spLocks noChangeArrowheads="1"/>
          </p:cNvSpPr>
          <p:nvPr/>
        </p:nvSpPr>
        <p:spPr bwMode="auto">
          <a:xfrm>
            <a:off x="1066800" y="212725"/>
            <a:ext cx="2133600" cy="1235075"/>
          </a:xfrm>
          <a:prstGeom prst="roundRect">
            <a:avLst>
              <a:gd name="adj" fmla="val 814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4467" name="Rectangle 1043"/>
          <p:cNvSpPr>
            <a:spLocks noChangeArrowheads="1"/>
          </p:cNvSpPr>
          <p:nvPr/>
        </p:nvSpPr>
        <p:spPr bwMode="auto">
          <a:xfrm>
            <a:off x="2863850" y="901700"/>
            <a:ext cx="176213" cy="176213"/>
          </a:xfrm>
          <a:prstGeom prst="rect">
            <a:avLst/>
          </a:prstGeom>
          <a:solidFill>
            <a:srgbClr val="FF00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100584" anchor="ctr"/>
          <a:lstStyle/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  <a:p>
            <a:pPr>
              <a:lnSpc>
                <a:spcPct val="20000"/>
              </a:lnSpc>
            </a:pPr>
            <a:r>
              <a:rPr lang="en-US" sz="900"/>
              <a:t>----</a:t>
            </a:r>
          </a:p>
          <a:p>
            <a:pPr>
              <a:lnSpc>
                <a:spcPct val="20000"/>
              </a:lnSpc>
            </a:pPr>
            <a:r>
              <a:rPr lang="en-US" sz="900"/>
              <a:t>---</a:t>
            </a:r>
          </a:p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</p:txBody>
      </p:sp>
      <p:sp>
        <p:nvSpPr>
          <p:cNvPr id="744468" name="Rectangle 1044"/>
          <p:cNvSpPr>
            <a:spLocks noChangeArrowheads="1"/>
          </p:cNvSpPr>
          <p:nvPr/>
        </p:nvSpPr>
        <p:spPr bwMode="auto">
          <a:xfrm>
            <a:off x="1576388" y="212725"/>
            <a:ext cx="1090612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45720" tIns="0" rIns="45720" bIns="0" anchor="ctr" anchorCtr="1"/>
          <a:lstStyle/>
          <a:p>
            <a:pPr algn="ctr"/>
            <a:r>
              <a:rPr lang="en-US"/>
              <a:t>Connected - Active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44469" name="Rectangle 1045"/>
          <p:cNvSpPr>
            <a:spLocks noChangeArrowheads="1"/>
          </p:cNvSpPr>
          <p:nvPr/>
        </p:nvSpPr>
        <p:spPr bwMode="auto">
          <a:xfrm>
            <a:off x="1066800" y="519113"/>
            <a:ext cx="2133600" cy="303212"/>
          </a:xfrm>
          <a:prstGeom prst="rect">
            <a:avLst/>
          </a:prstGeom>
          <a:solidFill>
            <a:srgbClr val="FF00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Device E (Master)</a:t>
            </a:r>
          </a:p>
        </p:txBody>
      </p:sp>
      <p:grpSp>
        <p:nvGrpSpPr>
          <p:cNvPr id="4" name="Group 1046"/>
          <p:cNvGrpSpPr>
            <a:grpSpLocks/>
          </p:cNvGrpSpPr>
          <p:nvPr/>
        </p:nvGrpSpPr>
        <p:grpSpPr bwMode="auto">
          <a:xfrm rot="5400000" flipH="1">
            <a:off x="2597150" y="901700"/>
            <a:ext cx="176213" cy="176213"/>
            <a:chOff x="1392" y="2064"/>
            <a:chExt cx="192" cy="192"/>
          </a:xfrm>
        </p:grpSpPr>
        <p:sp>
          <p:nvSpPr>
            <p:cNvPr id="744471" name="Oval 1047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472" name="Line 1048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473" name="Line 1049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4474" name="Rectangle 1050"/>
          <p:cNvSpPr>
            <a:spLocks noChangeArrowheads="1"/>
          </p:cNvSpPr>
          <p:nvPr/>
        </p:nvSpPr>
        <p:spPr bwMode="auto">
          <a:xfrm>
            <a:off x="1066800" y="806450"/>
            <a:ext cx="3190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FF"/>
                </a:solidFill>
              </a:rPr>
              <a:t>E</a:t>
            </a:r>
          </a:p>
          <a:p>
            <a:r>
              <a:rPr lang="en-US" b="1">
                <a:solidFill>
                  <a:srgbClr val="FF9900"/>
                </a:solidFill>
              </a:rPr>
              <a:t>B</a:t>
            </a:r>
            <a:endParaRPr lang="en-US" b="1">
              <a:solidFill>
                <a:srgbClr val="FF00FF"/>
              </a:solidFill>
            </a:endParaRPr>
          </a:p>
        </p:txBody>
      </p:sp>
      <p:sp>
        <p:nvSpPr>
          <p:cNvPr id="744475" name="Rectangle 1051"/>
          <p:cNvSpPr>
            <a:spLocks noChangeArrowheads="1"/>
          </p:cNvSpPr>
          <p:nvPr/>
        </p:nvSpPr>
        <p:spPr bwMode="auto">
          <a:xfrm>
            <a:off x="1320800" y="806450"/>
            <a:ext cx="995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FF"/>
                </a:solidFill>
              </a:rPr>
              <a:t>00</a:t>
            </a:r>
          </a:p>
          <a:p>
            <a:r>
              <a:rPr lang="en-US" b="1">
                <a:solidFill>
                  <a:srgbClr val="FF9900"/>
                </a:solidFill>
              </a:rPr>
              <a:t>01 (AMA)</a:t>
            </a:r>
            <a:endParaRPr lang="en-US">
              <a:solidFill>
                <a:srgbClr val="FF00FF"/>
              </a:solidFill>
            </a:endParaRPr>
          </a:p>
        </p:txBody>
      </p:sp>
      <p:grpSp>
        <p:nvGrpSpPr>
          <p:cNvPr id="5" name="Group 1052"/>
          <p:cNvGrpSpPr>
            <a:grpSpLocks/>
          </p:cNvGrpSpPr>
          <p:nvPr/>
        </p:nvGrpSpPr>
        <p:grpSpPr bwMode="auto">
          <a:xfrm>
            <a:off x="2592388" y="1165225"/>
            <a:ext cx="176212" cy="176213"/>
            <a:chOff x="1392" y="2064"/>
            <a:chExt cx="192" cy="192"/>
          </a:xfrm>
        </p:grpSpPr>
        <p:sp>
          <p:nvSpPr>
            <p:cNvPr id="744477" name="Oval 1053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478" name="Line 1054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479" name="Line 1055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4480" name="Rectangle 1056"/>
          <p:cNvSpPr>
            <a:spLocks noChangeArrowheads="1"/>
          </p:cNvSpPr>
          <p:nvPr/>
        </p:nvSpPr>
        <p:spPr bwMode="auto">
          <a:xfrm>
            <a:off x="2871788" y="1163638"/>
            <a:ext cx="176212" cy="176212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100584" anchor="ctr"/>
          <a:lstStyle/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  <a:p>
            <a:pPr>
              <a:lnSpc>
                <a:spcPct val="20000"/>
              </a:lnSpc>
            </a:pPr>
            <a:r>
              <a:rPr lang="en-US" sz="900"/>
              <a:t>----</a:t>
            </a:r>
          </a:p>
          <a:p>
            <a:pPr>
              <a:lnSpc>
                <a:spcPct val="20000"/>
              </a:lnSpc>
            </a:pPr>
            <a:r>
              <a:rPr lang="en-US" sz="900"/>
              <a:t>---</a:t>
            </a:r>
          </a:p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4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Hold Mode</a:t>
            </a:r>
          </a:p>
        </p:txBody>
      </p:sp>
      <p:sp>
        <p:nvSpPr>
          <p:cNvPr id="746499" name="AutoShape 1027"/>
          <p:cNvSpPr>
            <a:spLocks noChangeArrowheads="1"/>
          </p:cNvSpPr>
          <p:nvPr/>
        </p:nvSpPr>
        <p:spPr bwMode="auto">
          <a:xfrm>
            <a:off x="1524000" y="1600200"/>
            <a:ext cx="2133600" cy="1235075"/>
          </a:xfrm>
          <a:prstGeom prst="roundRect">
            <a:avLst>
              <a:gd name="adj" fmla="val 814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6500" name="Rectangle 1028"/>
          <p:cNvSpPr>
            <a:spLocks noChangeArrowheads="1"/>
          </p:cNvSpPr>
          <p:nvPr/>
        </p:nvSpPr>
        <p:spPr bwMode="auto">
          <a:xfrm>
            <a:off x="3321050" y="2289175"/>
            <a:ext cx="176213" cy="176213"/>
          </a:xfrm>
          <a:prstGeom prst="rect">
            <a:avLst/>
          </a:prstGeom>
          <a:solidFill>
            <a:srgbClr val="FF00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100584" anchor="ctr"/>
          <a:lstStyle/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  <a:p>
            <a:pPr>
              <a:lnSpc>
                <a:spcPct val="20000"/>
              </a:lnSpc>
            </a:pPr>
            <a:r>
              <a:rPr lang="en-US" sz="900"/>
              <a:t>----</a:t>
            </a:r>
          </a:p>
          <a:p>
            <a:pPr>
              <a:lnSpc>
                <a:spcPct val="20000"/>
              </a:lnSpc>
            </a:pPr>
            <a:r>
              <a:rPr lang="en-US" sz="900"/>
              <a:t>---</a:t>
            </a:r>
          </a:p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</p:txBody>
      </p:sp>
      <p:sp>
        <p:nvSpPr>
          <p:cNvPr id="746501" name="Rectangle 1029"/>
          <p:cNvSpPr>
            <a:spLocks noChangeArrowheads="1"/>
          </p:cNvSpPr>
          <p:nvPr/>
        </p:nvSpPr>
        <p:spPr bwMode="auto">
          <a:xfrm>
            <a:off x="2033588" y="1600200"/>
            <a:ext cx="1090612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45720" tIns="0" rIns="45720" bIns="0" anchor="ctr" anchorCtr="1"/>
          <a:lstStyle/>
          <a:p>
            <a:pPr algn="ctr"/>
            <a:r>
              <a:rPr lang="en-US"/>
              <a:t>Connected - Active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46502" name="Rectangle 1030"/>
          <p:cNvSpPr>
            <a:spLocks noChangeArrowheads="1"/>
          </p:cNvSpPr>
          <p:nvPr/>
        </p:nvSpPr>
        <p:spPr bwMode="auto">
          <a:xfrm>
            <a:off x="1524000" y="1906588"/>
            <a:ext cx="2133600" cy="303212"/>
          </a:xfrm>
          <a:prstGeom prst="rect">
            <a:avLst/>
          </a:prstGeom>
          <a:solidFill>
            <a:srgbClr val="FF00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Device E (Master)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2" name="Group 1031"/>
          <p:cNvGrpSpPr>
            <a:grpSpLocks/>
          </p:cNvGrpSpPr>
          <p:nvPr/>
        </p:nvGrpSpPr>
        <p:grpSpPr bwMode="auto">
          <a:xfrm rot="5400000" flipH="1">
            <a:off x="3054350" y="2289175"/>
            <a:ext cx="176213" cy="176213"/>
            <a:chOff x="1392" y="2064"/>
            <a:chExt cx="192" cy="192"/>
          </a:xfrm>
        </p:grpSpPr>
        <p:sp>
          <p:nvSpPr>
            <p:cNvPr id="746504" name="Oval 1032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6505" name="Line 1033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6506" name="Line 1034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6507" name="Rectangle 1035"/>
          <p:cNvSpPr>
            <a:spLocks noChangeArrowheads="1"/>
          </p:cNvSpPr>
          <p:nvPr/>
        </p:nvSpPr>
        <p:spPr bwMode="auto">
          <a:xfrm>
            <a:off x="1524000" y="2193925"/>
            <a:ext cx="3190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FF"/>
                </a:solidFill>
              </a:rPr>
              <a:t>E</a:t>
            </a:r>
          </a:p>
          <a:p>
            <a:r>
              <a:rPr lang="en-US" b="1">
                <a:solidFill>
                  <a:srgbClr val="FF9900"/>
                </a:solidFill>
              </a:rPr>
              <a:t>B</a:t>
            </a:r>
            <a:endParaRPr lang="en-US" b="1">
              <a:solidFill>
                <a:srgbClr val="FF00FF"/>
              </a:solidFill>
            </a:endParaRPr>
          </a:p>
        </p:txBody>
      </p:sp>
      <p:sp>
        <p:nvSpPr>
          <p:cNvPr id="746508" name="Rectangle 1036"/>
          <p:cNvSpPr>
            <a:spLocks noChangeArrowheads="1"/>
          </p:cNvSpPr>
          <p:nvPr/>
        </p:nvSpPr>
        <p:spPr bwMode="auto">
          <a:xfrm>
            <a:off x="1778000" y="2193925"/>
            <a:ext cx="995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FF"/>
                </a:solidFill>
              </a:rPr>
              <a:t>00</a:t>
            </a:r>
          </a:p>
          <a:p>
            <a:r>
              <a:rPr lang="en-US" b="1">
                <a:solidFill>
                  <a:srgbClr val="FF9900"/>
                </a:solidFill>
              </a:rPr>
              <a:t>01 (AMA)</a:t>
            </a:r>
            <a:endParaRPr lang="en-US">
              <a:solidFill>
                <a:srgbClr val="FF00FF"/>
              </a:solidFill>
            </a:endParaRPr>
          </a:p>
        </p:txBody>
      </p:sp>
      <p:grpSp>
        <p:nvGrpSpPr>
          <p:cNvPr id="3" name="Group 1037"/>
          <p:cNvGrpSpPr>
            <a:grpSpLocks/>
          </p:cNvGrpSpPr>
          <p:nvPr/>
        </p:nvGrpSpPr>
        <p:grpSpPr bwMode="auto">
          <a:xfrm>
            <a:off x="3049588" y="2552700"/>
            <a:ext cx="176212" cy="176213"/>
            <a:chOff x="1392" y="2064"/>
            <a:chExt cx="192" cy="192"/>
          </a:xfrm>
        </p:grpSpPr>
        <p:sp>
          <p:nvSpPr>
            <p:cNvPr id="746510" name="Oval 1038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6511" name="Line 1039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6512" name="Line 1040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6513" name="Rectangle 1041"/>
          <p:cNvSpPr>
            <a:spLocks noChangeArrowheads="1"/>
          </p:cNvSpPr>
          <p:nvPr/>
        </p:nvSpPr>
        <p:spPr bwMode="auto">
          <a:xfrm>
            <a:off x="3328988" y="2551113"/>
            <a:ext cx="176212" cy="176212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100584" anchor="ctr"/>
          <a:lstStyle/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  <a:p>
            <a:pPr>
              <a:lnSpc>
                <a:spcPct val="20000"/>
              </a:lnSpc>
            </a:pPr>
            <a:r>
              <a:rPr lang="en-US" sz="900"/>
              <a:t>----</a:t>
            </a:r>
          </a:p>
          <a:p>
            <a:pPr>
              <a:lnSpc>
                <a:spcPct val="20000"/>
              </a:lnSpc>
            </a:pPr>
            <a:r>
              <a:rPr lang="en-US" sz="900"/>
              <a:t>---</a:t>
            </a:r>
          </a:p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</p:txBody>
      </p:sp>
      <p:sp>
        <p:nvSpPr>
          <p:cNvPr id="746514" name="AutoShape 1042"/>
          <p:cNvSpPr>
            <a:spLocks noChangeArrowheads="1"/>
          </p:cNvSpPr>
          <p:nvPr/>
        </p:nvSpPr>
        <p:spPr bwMode="auto">
          <a:xfrm>
            <a:off x="6477000" y="1600200"/>
            <a:ext cx="2133600" cy="1219200"/>
          </a:xfrm>
          <a:prstGeom prst="roundRect">
            <a:avLst>
              <a:gd name="adj" fmla="val 814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6515" name="Rectangle 1043"/>
          <p:cNvSpPr>
            <a:spLocks noChangeArrowheads="1"/>
          </p:cNvSpPr>
          <p:nvPr/>
        </p:nvSpPr>
        <p:spPr bwMode="auto">
          <a:xfrm>
            <a:off x="7419975" y="2289175"/>
            <a:ext cx="176213" cy="176213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100584" anchor="ctr"/>
          <a:lstStyle/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  <a:p>
            <a:pPr>
              <a:lnSpc>
                <a:spcPct val="20000"/>
              </a:lnSpc>
            </a:pPr>
            <a:r>
              <a:rPr lang="en-US" sz="900"/>
              <a:t>----</a:t>
            </a:r>
          </a:p>
          <a:p>
            <a:pPr>
              <a:lnSpc>
                <a:spcPct val="20000"/>
              </a:lnSpc>
            </a:pPr>
            <a:r>
              <a:rPr lang="en-US" sz="900"/>
              <a:t>---</a:t>
            </a:r>
          </a:p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</p:txBody>
      </p:sp>
      <p:sp>
        <p:nvSpPr>
          <p:cNvPr id="746516" name="Rectangle 1044"/>
          <p:cNvSpPr>
            <a:spLocks noChangeArrowheads="1"/>
          </p:cNvSpPr>
          <p:nvPr/>
        </p:nvSpPr>
        <p:spPr bwMode="auto">
          <a:xfrm>
            <a:off x="6986588" y="1600200"/>
            <a:ext cx="1090612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45720" tIns="0" rIns="45720" bIns="0" anchor="ctr" anchorCtr="1"/>
          <a:lstStyle/>
          <a:p>
            <a:pPr algn="ctr"/>
            <a:r>
              <a:rPr lang="en-US"/>
              <a:t>Connected-Hold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46517" name="Rectangle 1045"/>
          <p:cNvSpPr>
            <a:spLocks noChangeArrowheads="1"/>
          </p:cNvSpPr>
          <p:nvPr/>
        </p:nvSpPr>
        <p:spPr bwMode="auto">
          <a:xfrm>
            <a:off x="6477000" y="1906588"/>
            <a:ext cx="2133600" cy="303212"/>
          </a:xfrm>
          <a:prstGeom prst="rect">
            <a:avLst/>
          </a:prstGeom>
          <a:solidFill>
            <a:srgbClr val="FFCC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Device B (Slave)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4" name="Group 1046"/>
          <p:cNvGrpSpPr>
            <a:grpSpLocks/>
          </p:cNvGrpSpPr>
          <p:nvPr/>
        </p:nvGrpSpPr>
        <p:grpSpPr bwMode="auto">
          <a:xfrm>
            <a:off x="7153275" y="2289175"/>
            <a:ext cx="176213" cy="176213"/>
            <a:chOff x="1392" y="2064"/>
            <a:chExt cx="192" cy="192"/>
          </a:xfrm>
        </p:grpSpPr>
        <p:sp>
          <p:nvSpPr>
            <p:cNvPr id="746519" name="Oval 1047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6520" name="Line 1048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6521" name="Line 1049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6522" name="Rectangle 1050"/>
          <p:cNvSpPr>
            <a:spLocks noChangeArrowheads="1"/>
          </p:cNvSpPr>
          <p:nvPr/>
        </p:nvSpPr>
        <p:spPr bwMode="auto">
          <a:xfrm>
            <a:off x="6477000" y="2193925"/>
            <a:ext cx="3190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9900"/>
                </a:solidFill>
              </a:rPr>
              <a:t>B</a:t>
            </a:r>
          </a:p>
          <a:p>
            <a:r>
              <a:rPr lang="en-US" b="1">
                <a:solidFill>
                  <a:srgbClr val="FF00FF"/>
                </a:solidFill>
              </a:rPr>
              <a:t>E</a:t>
            </a:r>
            <a:endParaRPr lang="en-US" b="1">
              <a:solidFill>
                <a:srgbClr val="FF9900"/>
              </a:solidFill>
            </a:endParaRPr>
          </a:p>
        </p:txBody>
      </p:sp>
      <p:sp>
        <p:nvSpPr>
          <p:cNvPr id="746523" name="Rectangle 1051"/>
          <p:cNvSpPr>
            <a:spLocks noChangeArrowheads="1"/>
          </p:cNvSpPr>
          <p:nvPr/>
        </p:nvSpPr>
        <p:spPr bwMode="auto">
          <a:xfrm>
            <a:off x="6731000" y="2193925"/>
            <a:ext cx="39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9900"/>
                </a:solidFill>
              </a:rPr>
              <a:t>01</a:t>
            </a:r>
            <a:endParaRPr lang="en-US">
              <a:solidFill>
                <a:srgbClr val="FF9900"/>
              </a:solidFill>
            </a:endParaRPr>
          </a:p>
        </p:txBody>
      </p:sp>
      <p:grpSp>
        <p:nvGrpSpPr>
          <p:cNvPr id="5" name="Group 1052"/>
          <p:cNvGrpSpPr>
            <a:grpSpLocks/>
          </p:cNvGrpSpPr>
          <p:nvPr/>
        </p:nvGrpSpPr>
        <p:grpSpPr bwMode="auto">
          <a:xfrm rot="5400000" flipH="1">
            <a:off x="7142163" y="2566988"/>
            <a:ext cx="176212" cy="176212"/>
            <a:chOff x="1392" y="2064"/>
            <a:chExt cx="192" cy="192"/>
          </a:xfrm>
        </p:grpSpPr>
        <p:sp>
          <p:nvSpPr>
            <p:cNvPr id="746525" name="Oval 1053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6526" name="Line 1054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6527" name="Line 1055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6528" name="Line 1056"/>
          <p:cNvSpPr>
            <a:spLocks noChangeShapeType="1"/>
          </p:cNvSpPr>
          <p:nvPr/>
        </p:nvSpPr>
        <p:spPr bwMode="auto">
          <a:xfrm>
            <a:off x="2057400" y="5029200"/>
            <a:ext cx="662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6529" name="Line 1057"/>
          <p:cNvSpPr>
            <a:spLocks noChangeShapeType="1"/>
          </p:cNvSpPr>
          <p:nvPr/>
        </p:nvSpPr>
        <p:spPr bwMode="auto">
          <a:xfrm flipV="1">
            <a:off x="2133600" y="3200400"/>
            <a:ext cx="0" cy="1905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6530" name="Text Box 1058"/>
          <p:cNvSpPr txBox="1">
            <a:spLocks noChangeArrowheads="1"/>
          </p:cNvSpPr>
          <p:nvPr/>
        </p:nvSpPr>
        <p:spPr bwMode="auto">
          <a:xfrm>
            <a:off x="1300163" y="3595688"/>
            <a:ext cx="788987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Master</a:t>
            </a:r>
          </a:p>
        </p:txBody>
      </p:sp>
      <p:sp>
        <p:nvSpPr>
          <p:cNvPr id="746531" name="Text Box 1059"/>
          <p:cNvSpPr txBox="1">
            <a:spLocks noChangeArrowheads="1"/>
          </p:cNvSpPr>
          <p:nvPr/>
        </p:nvSpPr>
        <p:spPr bwMode="auto">
          <a:xfrm>
            <a:off x="1295400" y="4510088"/>
            <a:ext cx="6762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Slave</a:t>
            </a:r>
          </a:p>
        </p:txBody>
      </p:sp>
      <p:sp>
        <p:nvSpPr>
          <p:cNvPr id="746532" name="Line 1060"/>
          <p:cNvSpPr>
            <a:spLocks noChangeShapeType="1"/>
          </p:cNvSpPr>
          <p:nvPr/>
        </p:nvSpPr>
        <p:spPr bwMode="auto">
          <a:xfrm>
            <a:off x="2286000" y="5181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6533" name="Line 1061"/>
          <p:cNvSpPr>
            <a:spLocks noChangeShapeType="1"/>
          </p:cNvSpPr>
          <p:nvPr/>
        </p:nvSpPr>
        <p:spPr bwMode="auto">
          <a:xfrm>
            <a:off x="5791200" y="5181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6534" name="Line 1062"/>
          <p:cNvSpPr>
            <a:spLocks noChangeShapeType="1"/>
          </p:cNvSpPr>
          <p:nvPr/>
        </p:nvSpPr>
        <p:spPr bwMode="auto">
          <a:xfrm>
            <a:off x="4419600" y="54102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6535" name="Line 1063"/>
          <p:cNvSpPr>
            <a:spLocks noChangeShapeType="1"/>
          </p:cNvSpPr>
          <p:nvPr/>
        </p:nvSpPr>
        <p:spPr bwMode="auto">
          <a:xfrm flipH="1">
            <a:off x="2286000" y="5410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6536" name="Text Box 1064"/>
          <p:cNvSpPr txBox="1">
            <a:spLocks noChangeArrowheads="1"/>
          </p:cNvSpPr>
          <p:nvPr/>
        </p:nvSpPr>
        <p:spPr bwMode="auto">
          <a:xfrm>
            <a:off x="3627438" y="5232400"/>
            <a:ext cx="715962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T-hold</a:t>
            </a:r>
          </a:p>
        </p:txBody>
      </p:sp>
      <p:sp>
        <p:nvSpPr>
          <p:cNvPr id="746537" name="Text Box 1065"/>
          <p:cNvSpPr txBox="1">
            <a:spLocks noChangeArrowheads="1"/>
          </p:cNvSpPr>
          <p:nvPr/>
        </p:nvSpPr>
        <p:spPr bwMode="auto">
          <a:xfrm>
            <a:off x="8289925" y="5105400"/>
            <a:ext cx="538163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746538" name="Line 1066"/>
          <p:cNvSpPr>
            <a:spLocks noChangeShapeType="1"/>
          </p:cNvSpPr>
          <p:nvPr/>
        </p:nvSpPr>
        <p:spPr bwMode="auto">
          <a:xfrm>
            <a:off x="4953000" y="3733800"/>
            <a:ext cx="762000" cy="685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6539" name="Text Box 1067"/>
          <p:cNvSpPr txBox="1">
            <a:spLocks noChangeArrowheads="1"/>
          </p:cNvSpPr>
          <p:nvPr/>
        </p:nvSpPr>
        <p:spPr bwMode="auto">
          <a:xfrm>
            <a:off x="4114800" y="3367088"/>
            <a:ext cx="1500188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Slave wakes up</a:t>
            </a:r>
          </a:p>
        </p:txBody>
      </p:sp>
      <p:sp>
        <p:nvSpPr>
          <p:cNvPr id="746540" name="Line 1068"/>
          <p:cNvSpPr>
            <a:spLocks noChangeShapeType="1"/>
          </p:cNvSpPr>
          <p:nvPr/>
        </p:nvSpPr>
        <p:spPr bwMode="auto">
          <a:xfrm>
            <a:off x="6934200" y="3429000"/>
            <a:ext cx="228600" cy="990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6541" name="Text Box 1069"/>
          <p:cNvSpPr txBox="1">
            <a:spLocks noChangeArrowheads="1"/>
          </p:cNvSpPr>
          <p:nvPr/>
        </p:nvSpPr>
        <p:spPr bwMode="auto">
          <a:xfrm>
            <a:off x="5943600" y="2863850"/>
            <a:ext cx="26035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Slave waits for transmissions</a:t>
            </a:r>
          </a:p>
          <a:p>
            <a:r>
              <a:rPr lang="en-US">
                <a:solidFill>
                  <a:schemeClr val="tx2"/>
                </a:solidFill>
              </a:rPr>
              <a:t>from master</a:t>
            </a:r>
          </a:p>
        </p:txBody>
      </p:sp>
      <p:sp>
        <p:nvSpPr>
          <p:cNvPr id="746542" name="Rectangle 1070"/>
          <p:cNvSpPr>
            <a:spLocks noChangeArrowheads="1"/>
          </p:cNvSpPr>
          <p:nvPr/>
        </p:nvSpPr>
        <p:spPr bwMode="auto">
          <a:xfrm>
            <a:off x="5791200" y="3657600"/>
            <a:ext cx="381000" cy="228600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6543" name="Rectangle 1071"/>
          <p:cNvSpPr>
            <a:spLocks noChangeArrowheads="1"/>
          </p:cNvSpPr>
          <p:nvPr/>
        </p:nvSpPr>
        <p:spPr bwMode="auto">
          <a:xfrm>
            <a:off x="5791200" y="4572000"/>
            <a:ext cx="381000" cy="228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6544" name="Line 1072"/>
          <p:cNvSpPr>
            <a:spLocks noChangeShapeType="1"/>
          </p:cNvSpPr>
          <p:nvPr/>
        </p:nvSpPr>
        <p:spPr bwMode="auto">
          <a:xfrm>
            <a:off x="5981700" y="3987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6545" name="Rectangle 1073"/>
          <p:cNvSpPr>
            <a:spLocks noChangeArrowheads="1"/>
          </p:cNvSpPr>
          <p:nvPr/>
        </p:nvSpPr>
        <p:spPr bwMode="auto">
          <a:xfrm>
            <a:off x="2286000" y="3657600"/>
            <a:ext cx="381000" cy="228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6546" name="Rectangle 1074"/>
          <p:cNvSpPr>
            <a:spLocks noChangeArrowheads="1"/>
          </p:cNvSpPr>
          <p:nvPr/>
        </p:nvSpPr>
        <p:spPr bwMode="auto">
          <a:xfrm>
            <a:off x="2286000" y="4572000"/>
            <a:ext cx="381000" cy="228600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6547" name="Line 1075"/>
          <p:cNvSpPr>
            <a:spLocks noChangeShapeType="1"/>
          </p:cNvSpPr>
          <p:nvPr/>
        </p:nvSpPr>
        <p:spPr bwMode="auto">
          <a:xfrm>
            <a:off x="2476500" y="39751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6548" name="Rectangle 1076"/>
          <p:cNvSpPr>
            <a:spLocks noChangeArrowheads="1"/>
          </p:cNvSpPr>
          <p:nvPr/>
        </p:nvSpPr>
        <p:spPr bwMode="auto">
          <a:xfrm>
            <a:off x="7086600" y="3657600"/>
            <a:ext cx="381000" cy="228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6549" name="Rectangle 1077"/>
          <p:cNvSpPr>
            <a:spLocks noChangeArrowheads="1"/>
          </p:cNvSpPr>
          <p:nvPr/>
        </p:nvSpPr>
        <p:spPr bwMode="auto">
          <a:xfrm>
            <a:off x="7086600" y="4572000"/>
            <a:ext cx="381000" cy="228600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6550" name="Line 1078"/>
          <p:cNvSpPr>
            <a:spLocks noChangeShapeType="1"/>
          </p:cNvSpPr>
          <p:nvPr/>
        </p:nvSpPr>
        <p:spPr bwMode="auto">
          <a:xfrm>
            <a:off x="7277100" y="39751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Hold Mode</a:t>
            </a:r>
          </a:p>
        </p:txBody>
      </p:sp>
      <p:sp>
        <p:nvSpPr>
          <p:cNvPr id="748547" name="AutoShape 1027"/>
          <p:cNvSpPr>
            <a:spLocks noChangeArrowheads="1"/>
          </p:cNvSpPr>
          <p:nvPr/>
        </p:nvSpPr>
        <p:spPr bwMode="auto">
          <a:xfrm>
            <a:off x="1524000" y="1600200"/>
            <a:ext cx="2133600" cy="1235075"/>
          </a:xfrm>
          <a:prstGeom prst="roundRect">
            <a:avLst>
              <a:gd name="adj" fmla="val 814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8548" name="Rectangle 1028"/>
          <p:cNvSpPr>
            <a:spLocks noChangeArrowheads="1"/>
          </p:cNvSpPr>
          <p:nvPr/>
        </p:nvSpPr>
        <p:spPr bwMode="auto">
          <a:xfrm>
            <a:off x="3321050" y="2289175"/>
            <a:ext cx="176213" cy="176213"/>
          </a:xfrm>
          <a:prstGeom prst="rect">
            <a:avLst/>
          </a:prstGeom>
          <a:solidFill>
            <a:srgbClr val="FF00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100584" anchor="ctr"/>
          <a:lstStyle/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  <a:p>
            <a:pPr>
              <a:lnSpc>
                <a:spcPct val="20000"/>
              </a:lnSpc>
            </a:pPr>
            <a:r>
              <a:rPr lang="en-US" sz="900"/>
              <a:t>----</a:t>
            </a:r>
          </a:p>
          <a:p>
            <a:pPr>
              <a:lnSpc>
                <a:spcPct val="20000"/>
              </a:lnSpc>
            </a:pPr>
            <a:r>
              <a:rPr lang="en-US" sz="900"/>
              <a:t>---</a:t>
            </a:r>
          </a:p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</p:txBody>
      </p:sp>
      <p:sp>
        <p:nvSpPr>
          <p:cNvPr id="748549" name="Rectangle 1029"/>
          <p:cNvSpPr>
            <a:spLocks noChangeArrowheads="1"/>
          </p:cNvSpPr>
          <p:nvPr/>
        </p:nvSpPr>
        <p:spPr bwMode="auto">
          <a:xfrm>
            <a:off x="2033588" y="1600200"/>
            <a:ext cx="1090612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45720" tIns="0" rIns="45720" bIns="0" anchor="ctr" anchorCtr="1"/>
          <a:lstStyle/>
          <a:p>
            <a:pPr algn="ctr"/>
            <a:r>
              <a:rPr lang="en-US"/>
              <a:t>Connected - Active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48550" name="Rectangle 1030"/>
          <p:cNvSpPr>
            <a:spLocks noChangeArrowheads="1"/>
          </p:cNvSpPr>
          <p:nvPr/>
        </p:nvSpPr>
        <p:spPr bwMode="auto">
          <a:xfrm>
            <a:off x="1524000" y="1906588"/>
            <a:ext cx="2133600" cy="303212"/>
          </a:xfrm>
          <a:prstGeom prst="rect">
            <a:avLst/>
          </a:prstGeom>
          <a:solidFill>
            <a:srgbClr val="FF00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Device E (Master)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2" name="Group 1031"/>
          <p:cNvGrpSpPr>
            <a:grpSpLocks/>
          </p:cNvGrpSpPr>
          <p:nvPr/>
        </p:nvGrpSpPr>
        <p:grpSpPr bwMode="auto">
          <a:xfrm rot="5400000" flipH="1">
            <a:off x="3054350" y="2289175"/>
            <a:ext cx="176213" cy="176213"/>
            <a:chOff x="1392" y="2064"/>
            <a:chExt cx="192" cy="192"/>
          </a:xfrm>
        </p:grpSpPr>
        <p:sp>
          <p:nvSpPr>
            <p:cNvPr id="748552" name="Oval 1032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553" name="Line 1033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554" name="Line 1034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8555" name="Rectangle 1035"/>
          <p:cNvSpPr>
            <a:spLocks noChangeArrowheads="1"/>
          </p:cNvSpPr>
          <p:nvPr/>
        </p:nvSpPr>
        <p:spPr bwMode="auto">
          <a:xfrm>
            <a:off x="1524000" y="2193925"/>
            <a:ext cx="3190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FF"/>
                </a:solidFill>
              </a:rPr>
              <a:t>E</a:t>
            </a:r>
          </a:p>
          <a:p>
            <a:r>
              <a:rPr lang="en-US" b="1">
                <a:solidFill>
                  <a:srgbClr val="FF9900"/>
                </a:solidFill>
              </a:rPr>
              <a:t>B</a:t>
            </a:r>
            <a:endParaRPr lang="en-US" b="1">
              <a:solidFill>
                <a:srgbClr val="FF00FF"/>
              </a:solidFill>
            </a:endParaRPr>
          </a:p>
        </p:txBody>
      </p:sp>
      <p:sp>
        <p:nvSpPr>
          <p:cNvPr id="748556" name="Rectangle 1036"/>
          <p:cNvSpPr>
            <a:spLocks noChangeArrowheads="1"/>
          </p:cNvSpPr>
          <p:nvPr/>
        </p:nvSpPr>
        <p:spPr bwMode="auto">
          <a:xfrm>
            <a:off x="1778000" y="2193925"/>
            <a:ext cx="995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FF"/>
                </a:solidFill>
              </a:rPr>
              <a:t>00</a:t>
            </a:r>
          </a:p>
          <a:p>
            <a:r>
              <a:rPr lang="en-US" b="1">
                <a:solidFill>
                  <a:srgbClr val="FF9900"/>
                </a:solidFill>
              </a:rPr>
              <a:t>01 (AMA)</a:t>
            </a:r>
            <a:endParaRPr lang="en-US">
              <a:solidFill>
                <a:srgbClr val="FF00FF"/>
              </a:solidFill>
            </a:endParaRPr>
          </a:p>
        </p:txBody>
      </p:sp>
      <p:grpSp>
        <p:nvGrpSpPr>
          <p:cNvPr id="3" name="Group 1037"/>
          <p:cNvGrpSpPr>
            <a:grpSpLocks/>
          </p:cNvGrpSpPr>
          <p:nvPr/>
        </p:nvGrpSpPr>
        <p:grpSpPr bwMode="auto">
          <a:xfrm>
            <a:off x="3049588" y="2552700"/>
            <a:ext cx="176212" cy="176213"/>
            <a:chOff x="1392" y="2064"/>
            <a:chExt cx="192" cy="192"/>
          </a:xfrm>
        </p:grpSpPr>
        <p:sp>
          <p:nvSpPr>
            <p:cNvPr id="748558" name="Oval 1038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559" name="Line 1039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560" name="Line 1040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8561" name="Rectangle 1041"/>
          <p:cNvSpPr>
            <a:spLocks noChangeArrowheads="1"/>
          </p:cNvSpPr>
          <p:nvPr/>
        </p:nvSpPr>
        <p:spPr bwMode="auto">
          <a:xfrm>
            <a:off x="3328988" y="2551113"/>
            <a:ext cx="176212" cy="176212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100584" anchor="ctr"/>
          <a:lstStyle/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  <a:p>
            <a:pPr>
              <a:lnSpc>
                <a:spcPct val="20000"/>
              </a:lnSpc>
            </a:pPr>
            <a:r>
              <a:rPr lang="en-US" sz="900"/>
              <a:t>----</a:t>
            </a:r>
          </a:p>
          <a:p>
            <a:pPr>
              <a:lnSpc>
                <a:spcPct val="20000"/>
              </a:lnSpc>
            </a:pPr>
            <a:r>
              <a:rPr lang="en-US" sz="900"/>
              <a:t>---</a:t>
            </a:r>
          </a:p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</p:txBody>
      </p:sp>
      <p:sp>
        <p:nvSpPr>
          <p:cNvPr id="748562" name="AutoShape 1042"/>
          <p:cNvSpPr>
            <a:spLocks noChangeArrowheads="1"/>
          </p:cNvSpPr>
          <p:nvPr/>
        </p:nvSpPr>
        <p:spPr bwMode="auto">
          <a:xfrm>
            <a:off x="6477000" y="1600200"/>
            <a:ext cx="2133600" cy="1219200"/>
          </a:xfrm>
          <a:prstGeom prst="roundRect">
            <a:avLst>
              <a:gd name="adj" fmla="val 814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8563" name="Rectangle 1043"/>
          <p:cNvSpPr>
            <a:spLocks noChangeArrowheads="1"/>
          </p:cNvSpPr>
          <p:nvPr/>
        </p:nvSpPr>
        <p:spPr bwMode="auto">
          <a:xfrm>
            <a:off x="7419975" y="2289175"/>
            <a:ext cx="176213" cy="176213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100584" anchor="ctr"/>
          <a:lstStyle/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  <a:p>
            <a:pPr>
              <a:lnSpc>
                <a:spcPct val="20000"/>
              </a:lnSpc>
            </a:pPr>
            <a:r>
              <a:rPr lang="en-US" sz="900"/>
              <a:t>----</a:t>
            </a:r>
          </a:p>
          <a:p>
            <a:pPr>
              <a:lnSpc>
                <a:spcPct val="20000"/>
              </a:lnSpc>
            </a:pPr>
            <a:r>
              <a:rPr lang="en-US" sz="900"/>
              <a:t>---</a:t>
            </a:r>
          </a:p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</p:txBody>
      </p:sp>
      <p:sp>
        <p:nvSpPr>
          <p:cNvPr id="748564" name="Rectangle 1044"/>
          <p:cNvSpPr>
            <a:spLocks noChangeArrowheads="1"/>
          </p:cNvSpPr>
          <p:nvPr/>
        </p:nvSpPr>
        <p:spPr bwMode="auto">
          <a:xfrm>
            <a:off x="6986588" y="1600200"/>
            <a:ext cx="1090612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45720" tIns="0" rIns="45720" bIns="0" anchor="ctr" anchorCtr="1"/>
          <a:lstStyle/>
          <a:p>
            <a:pPr algn="ctr"/>
            <a:r>
              <a:rPr lang="en-US"/>
              <a:t>Connected-Hold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48565" name="Rectangle 1045"/>
          <p:cNvSpPr>
            <a:spLocks noChangeArrowheads="1"/>
          </p:cNvSpPr>
          <p:nvPr/>
        </p:nvSpPr>
        <p:spPr bwMode="auto">
          <a:xfrm>
            <a:off x="6477000" y="1906588"/>
            <a:ext cx="2133600" cy="303212"/>
          </a:xfrm>
          <a:prstGeom prst="rect">
            <a:avLst/>
          </a:prstGeom>
          <a:solidFill>
            <a:srgbClr val="FFCC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Device B (Slave)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4" name="Group 1046"/>
          <p:cNvGrpSpPr>
            <a:grpSpLocks/>
          </p:cNvGrpSpPr>
          <p:nvPr/>
        </p:nvGrpSpPr>
        <p:grpSpPr bwMode="auto">
          <a:xfrm>
            <a:off x="7153275" y="2289175"/>
            <a:ext cx="176213" cy="176213"/>
            <a:chOff x="1392" y="2064"/>
            <a:chExt cx="192" cy="192"/>
          </a:xfrm>
        </p:grpSpPr>
        <p:sp>
          <p:nvSpPr>
            <p:cNvPr id="748567" name="Oval 1047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568" name="Line 1048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569" name="Line 1049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8570" name="Rectangle 1050"/>
          <p:cNvSpPr>
            <a:spLocks noChangeArrowheads="1"/>
          </p:cNvSpPr>
          <p:nvPr/>
        </p:nvSpPr>
        <p:spPr bwMode="auto">
          <a:xfrm>
            <a:off x="6477000" y="2193925"/>
            <a:ext cx="3190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9900"/>
                </a:solidFill>
              </a:rPr>
              <a:t>B</a:t>
            </a:r>
          </a:p>
          <a:p>
            <a:r>
              <a:rPr lang="en-US" b="1">
                <a:solidFill>
                  <a:srgbClr val="FF00FF"/>
                </a:solidFill>
              </a:rPr>
              <a:t>E</a:t>
            </a:r>
            <a:endParaRPr lang="en-US" b="1">
              <a:solidFill>
                <a:srgbClr val="FF9900"/>
              </a:solidFill>
            </a:endParaRPr>
          </a:p>
        </p:txBody>
      </p:sp>
      <p:sp>
        <p:nvSpPr>
          <p:cNvPr id="748571" name="Rectangle 1051"/>
          <p:cNvSpPr>
            <a:spLocks noChangeArrowheads="1"/>
          </p:cNvSpPr>
          <p:nvPr/>
        </p:nvSpPr>
        <p:spPr bwMode="auto">
          <a:xfrm>
            <a:off x="6731000" y="2193925"/>
            <a:ext cx="39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9900"/>
                </a:solidFill>
              </a:rPr>
              <a:t>01</a:t>
            </a:r>
            <a:endParaRPr lang="en-US">
              <a:solidFill>
                <a:srgbClr val="FF9900"/>
              </a:solidFill>
            </a:endParaRPr>
          </a:p>
        </p:txBody>
      </p:sp>
      <p:grpSp>
        <p:nvGrpSpPr>
          <p:cNvPr id="5" name="Group 1052"/>
          <p:cNvGrpSpPr>
            <a:grpSpLocks/>
          </p:cNvGrpSpPr>
          <p:nvPr/>
        </p:nvGrpSpPr>
        <p:grpSpPr bwMode="auto">
          <a:xfrm rot="5400000" flipH="1">
            <a:off x="7142163" y="2566988"/>
            <a:ext cx="176212" cy="176212"/>
            <a:chOff x="1392" y="2064"/>
            <a:chExt cx="192" cy="192"/>
          </a:xfrm>
        </p:grpSpPr>
        <p:sp>
          <p:nvSpPr>
            <p:cNvPr id="748573" name="Oval 1053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574" name="Line 1054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575" name="Line 1055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8576" name="Line 1056"/>
          <p:cNvSpPr>
            <a:spLocks noChangeShapeType="1"/>
          </p:cNvSpPr>
          <p:nvPr/>
        </p:nvSpPr>
        <p:spPr bwMode="auto">
          <a:xfrm>
            <a:off x="2057400" y="5029200"/>
            <a:ext cx="662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8577" name="Line 1057"/>
          <p:cNvSpPr>
            <a:spLocks noChangeShapeType="1"/>
          </p:cNvSpPr>
          <p:nvPr/>
        </p:nvSpPr>
        <p:spPr bwMode="auto">
          <a:xfrm flipV="1">
            <a:off x="2133600" y="3200400"/>
            <a:ext cx="0" cy="1905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8578" name="Text Box 1058"/>
          <p:cNvSpPr txBox="1">
            <a:spLocks noChangeArrowheads="1"/>
          </p:cNvSpPr>
          <p:nvPr/>
        </p:nvSpPr>
        <p:spPr bwMode="auto">
          <a:xfrm>
            <a:off x="1300163" y="3595688"/>
            <a:ext cx="788987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Master</a:t>
            </a:r>
          </a:p>
        </p:txBody>
      </p:sp>
      <p:sp>
        <p:nvSpPr>
          <p:cNvPr id="748579" name="Text Box 1059"/>
          <p:cNvSpPr txBox="1">
            <a:spLocks noChangeArrowheads="1"/>
          </p:cNvSpPr>
          <p:nvPr/>
        </p:nvSpPr>
        <p:spPr bwMode="auto">
          <a:xfrm>
            <a:off x="1295400" y="4510088"/>
            <a:ext cx="6762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Slave</a:t>
            </a:r>
          </a:p>
        </p:txBody>
      </p:sp>
      <p:sp>
        <p:nvSpPr>
          <p:cNvPr id="748580" name="Line 1060"/>
          <p:cNvSpPr>
            <a:spLocks noChangeShapeType="1"/>
          </p:cNvSpPr>
          <p:nvPr/>
        </p:nvSpPr>
        <p:spPr bwMode="auto">
          <a:xfrm>
            <a:off x="4216400" y="5181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8581" name="Line 1061"/>
          <p:cNvSpPr>
            <a:spLocks noChangeShapeType="1"/>
          </p:cNvSpPr>
          <p:nvPr/>
        </p:nvSpPr>
        <p:spPr bwMode="auto">
          <a:xfrm>
            <a:off x="5791200" y="5181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8582" name="Line 1062"/>
          <p:cNvSpPr>
            <a:spLocks noChangeShapeType="1"/>
          </p:cNvSpPr>
          <p:nvPr/>
        </p:nvSpPr>
        <p:spPr bwMode="auto">
          <a:xfrm>
            <a:off x="5334000" y="5359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8583" name="Line 1063"/>
          <p:cNvSpPr>
            <a:spLocks noChangeShapeType="1"/>
          </p:cNvSpPr>
          <p:nvPr/>
        </p:nvSpPr>
        <p:spPr bwMode="auto">
          <a:xfrm flipH="1">
            <a:off x="4216400" y="5359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8584" name="Text Box 1064"/>
          <p:cNvSpPr txBox="1">
            <a:spLocks noChangeArrowheads="1"/>
          </p:cNvSpPr>
          <p:nvPr/>
        </p:nvSpPr>
        <p:spPr bwMode="auto">
          <a:xfrm>
            <a:off x="4648200" y="5181600"/>
            <a:ext cx="715963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T-hold</a:t>
            </a:r>
          </a:p>
        </p:txBody>
      </p:sp>
      <p:sp>
        <p:nvSpPr>
          <p:cNvPr id="748585" name="Text Box 1065"/>
          <p:cNvSpPr txBox="1">
            <a:spLocks noChangeArrowheads="1"/>
          </p:cNvSpPr>
          <p:nvPr/>
        </p:nvSpPr>
        <p:spPr bwMode="auto">
          <a:xfrm>
            <a:off x="8289925" y="5105400"/>
            <a:ext cx="538163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748586" name="Line 1066"/>
          <p:cNvSpPr>
            <a:spLocks noChangeShapeType="1"/>
          </p:cNvSpPr>
          <p:nvPr/>
        </p:nvSpPr>
        <p:spPr bwMode="auto">
          <a:xfrm>
            <a:off x="6311900" y="3429000"/>
            <a:ext cx="228600" cy="990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8587" name="Text Box 1067"/>
          <p:cNvSpPr txBox="1">
            <a:spLocks noChangeArrowheads="1"/>
          </p:cNvSpPr>
          <p:nvPr/>
        </p:nvSpPr>
        <p:spPr bwMode="auto">
          <a:xfrm>
            <a:off x="5321300" y="2863850"/>
            <a:ext cx="26035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Slave waits for transmissions</a:t>
            </a:r>
          </a:p>
          <a:p>
            <a:r>
              <a:rPr lang="en-US">
                <a:solidFill>
                  <a:schemeClr val="tx2"/>
                </a:solidFill>
              </a:rPr>
              <a:t>from master</a:t>
            </a:r>
          </a:p>
        </p:txBody>
      </p:sp>
      <p:sp>
        <p:nvSpPr>
          <p:cNvPr id="748588" name="AutoShape 1068"/>
          <p:cNvSpPr>
            <a:spLocks/>
          </p:cNvSpPr>
          <p:nvPr/>
        </p:nvSpPr>
        <p:spPr bwMode="auto">
          <a:xfrm rot="-5400000">
            <a:off x="3117056" y="4350544"/>
            <a:ext cx="242888" cy="1905000"/>
          </a:xfrm>
          <a:prstGeom prst="leftBrace">
            <a:avLst>
              <a:gd name="adj1" fmla="val 6535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8589" name="Text Box 1069"/>
          <p:cNvSpPr txBox="1">
            <a:spLocks noChangeArrowheads="1"/>
          </p:cNvSpPr>
          <p:nvPr/>
        </p:nvSpPr>
        <p:spPr bwMode="auto">
          <a:xfrm>
            <a:off x="2857500" y="5500688"/>
            <a:ext cx="80010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tx2"/>
                </a:solidFill>
              </a:rPr>
              <a:t>Active </a:t>
            </a:r>
            <a:endParaRPr lang="en-US" i="1">
              <a:solidFill>
                <a:schemeClr val="tx2"/>
              </a:solidFill>
            </a:endParaRPr>
          </a:p>
        </p:txBody>
      </p:sp>
      <p:sp>
        <p:nvSpPr>
          <p:cNvPr id="748590" name="AutoShape 1070"/>
          <p:cNvSpPr>
            <a:spLocks/>
          </p:cNvSpPr>
          <p:nvPr/>
        </p:nvSpPr>
        <p:spPr bwMode="auto">
          <a:xfrm rot="-5400000">
            <a:off x="6712744" y="4274344"/>
            <a:ext cx="214312" cy="2057400"/>
          </a:xfrm>
          <a:prstGeom prst="leftBrace">
            <a:avLst>
              <a:gd name="adj1" fmla="val 800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8591" name="Text Box 1071"/>
          <p:cNvSpPr txBox="1">
            <a:spLocks noChangeArrowheads="1"/>
          </p:cNvSpPr>
          <p:nvPr/>
        </p:nvSpPr>
        <p:spPr bwMode="auto">
          <a:xfrm>
            <a:off x="6400800" y="5500688"/>
            <a:ext cx="80010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tx2"/>
                </a:solidFill>
              </a:rPr>
              <a:t>Active </a:t>
            </a:r>
            <a:endParaRPr lang="en-US" i="1">
              <a:solidFill>
                <a:schemeClr val="tx2"/>
              </a:solidFill>
            </a:endParaRPr>
          </a:p>
        </p:txBody>
      </p:sp>
      <p:sp>
        <p:nvSpPr>
          <p:cNvPr id="748592" name="Rectangle 1072"/>
          <p:cNvSpPr>
            <a:spLocks noChangeArrowheads="1"/>
          </p:cNvSpPr>
          <p:nvPr/>
        </p:nvSpPr>
        <p:spPr bwMode="auto">
          <a:xfrm>
            <a:off x="2362200" y="3657600"/>
            <a:ext cx="381000" cy="228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8593" name="Rectangle 1073"/>
          <p:cNvSpPr>
            <a:spLocks noChangeArrowheads="1"/>
          </p:cNvSpPr>
          <p:nvPr/>
        </p:nvSpPr>
        <p:spPr bwMode="auto">
          <a:xfrm>
            <a:off x="2362200" y="4572000"/>
            <a:ext cx="381000" cy="228600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8594" name="Line 1074"/>
          <p:cNvSpPr>
            <a:spLocks noChangeShapeType="1"/>
          </p:cNvSpPr>
          <p:nvPr/>
        </p:nvSpPr>
        <p:spPr bwMode="auto">
          <a:xfrm>
            <a:off x="2552700" y="39751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8595" name="Rectangle 1075"/>
          <p:cNvSpPr>
            <a:spLocks noChangeArrowheads="1"/>
          </p:cNvSpPr>
          <p:nvPr/>
        </p:nvSpPr>
        <p:spPr bwMode="auto">
          <a:xfrm>
            <a:off x="4191000" y="3657600"/>
            <a:ext cx="381000" cy="228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8596" name="Rectangle 1076"/>
          <p:cNvSpPr>
            <a:spLocks noChangeArrowheads="1"/>
          </p:cNvSpPr>
          <p:nvPr/>
        </p:nvSpPr>
        <p:spPr bwMode="auto">
          <a:xfrm>
            <a:off x="4191000" y="4572000"/>
            <a:ext cx="381000" cy="228600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8597" name="Line 1077"/>
          <p:cNvSpPr>
            <a:spLocks noChangeShapeType="1"/>
          </p:cNvSpPr>
          <p:nvPr/>
        </p:nvSpPr>
        <p:spPr bwMode="auto">
          <a:xfrm>
            <a:off x="4381500" y="39751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8598" name="Rectangle 1078"/>
          <p:cNvSpPr>
            <a:spLocks noChangeArrowheads="1"/>
          </p:cNvSpPr>
          <p:nvPr/>
        </p:nvSpPr>
        <p:spPr bwMode="auto">
          <a:xfrm>
            <a:off x="6553200" y="3657600"/>
            <a:ext cx="381000" cy="228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8599" name="Rectangle 1079"/>
          <p:cNvSpPr>
            <a:spLocks noChangeArrowheads="1"/>
          </p:cNvSpPr>
          <p:nvPr/>
        </p:nvSpPr>
        <p:spPr bwMode="auto">
          <a:xfrm>
            <a:off x="6553200" y="4572000"/>
            <a:ext cx="381000" cy="228600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8600" name="Line 1080"/>
          <p:cNvSpPr>
            <a:spLocks noChangeShapeType="1"/>
          </p:cNvSpPr>
          <p:nvPr/>
        </p:nvSpPr>
        <p:spPr bwMode="auto">
          <a:xfrm>
            <a:off x="6743700" y="39751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8601" name="Rectangle 1081"/>
          <p:cNvSpPr>
            <a:spLocks noChangeArrowheads="1"/>
          </p:cNvSpPr>
          <p:nvPr/>
        </p:nvSpPr>
        <p:spPr bwMode="auto">
          <a:xfrm>
            <a:off x="3276600" y="3657600"/>
            <a:ext cx="381000" cy="228600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8602" name="Rectangle 1082"/>
          <p:cNvSpPr>
            <a:spLocks noChangeArrowheads="1"/>
          </p:cNvSpPr>
          <p:nvPr/>
        </p:nvSpPr>
        <p:spPr bwMode="auto">
          <a:xfrm>
            <a:off x="3276600" y="4572000"/>
            <a:ext cx="381000" cy="228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8603" name="Line 1083"/>
          <p:cNvSpPr>
            <a:spLocks noChangeShapeType="1"/>
          </p:cNvSpPr>
          <p:nvPr/>
        </p:nvSpPr>
        <p:spPr bwMode="auto">
          <a:xfrm>
            <a:off x="3467100" y="3987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8604" name="Rectangle 1084"/>
          <p:cNvSpPr>
            <a:spLocks noChangeArrowheads="1"/>
          </p:cNvSpPr>
          <p:nvPr/>
        </p:nvSpPr>
        <p:spPr bwMode="auto">
          <a:xfrm>
            <a:off x="5791200" y="3657600"/>
            <a:ext cx="381000" cy="228600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8605" name="Rectangle 1085"/>
          <p:cNvSpPr>
            <a:spLocks noChangeArrowheads="1"/>
          </p:cNvSpPr>
          <p:nvPr/>
        </p:nvSpPr>
        <p:spPr bwMode="auto">
          <a:xfrm>
            <a:off x="5791200" y="4572000"/>
            <a:ext cx="381000" cy="228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8606" name="Line 1086"/>
          <p:cNvSpPr>
            <a:spLocks noChangeShapeType="1"/>
          </p:cNvSpPr>
          <p:nvPr/>
        </p:nvSpPr>
        <p:spPr bwMode="auto">
          <a:xfrm>
            <a:off x="5981700" y="3987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8607" name="Rectangle 1087"/>
          <p:cNvSpPr>
            <a:spLocks noChangeArrowheads="1"/>
          </p:cNvSpPr>
          <p:nvPr/>
        </p:nvSpPr>
        <p:spPr bwMode="auto">
          <a:xfrm>
            <a:off x="7315200" y="3657600"/>
            <a:ext cx="381000" cy="228600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8608" name="Rectangle 1088"/>
          <p:cNvSpPr>
            <a:spLocks noChangeArrowheads="1"/>
          </p:cNvSpPr>
          <p:nvPr/>
        </p:nvSpPr>
        <p:spPr bwMode="auto">
          <a:xfrm>
            <a:off x="7315200" y="4572000"/>
            <a:ext cx="381000" cy="228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8609" name="Line 1089"/>
          <p:cNvSpPr>
            <a:spLocks noChangeShapeType="1"/>
          </p:cNvSpPr>
          <p:nvPr/>
        </p:nvSpPr>
        <p:spPr bwMode="auto">
          <a:xfrm>
            <a:off x="7505700" y="3987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8610" name="Text Box 1090"/>
          <p:cNvSpPr txBox="1">
            <a:spLocks noChangeArrowheads="1"/>
          </p:cNvSpPr>
          <p:nvPr/>
        </p:nvSpPr>
        <p:spPr bwMode="auto">
          <a:xfrm>
            <a:off x="4757738" y="5486400"/>
            <a:ext cx="652462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tx2"/>
                </a:solidFill>
              </a:rPr>
              <a:t>Hold </a:t>
            </a:r>
            <a:endParaRPr lang="en-US" i="1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Sniff Mode</a:t>
            </a:r>
          </a:p>
        </p:txBody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2663" y="1668463"/>
            <a:ext cx="8059737" cy="4427537"/>
          </a:xfrm>
        </p:spPr>
        <p:txBody>
          <a:bodyPr>
            <a:normAutofit fontScale="92500"/>
          </a:bodyPr>
          <a:lstStyle/>
          <a:p>
            <a:r>
              <a:rPr lang="en-US"/>
              <a:t>Sniff mode provides a connected slave a recurring series of free time</a:t>
            </a:r>
          </a:p>
          <a:p>
            <a:pPr lvl="1"/>
            <a:r>
              <a:rPr lang="en-US"/>
              <a:t>Master can only communicate during specified Sniff time slots</a:t>
            </a:r>
          </a:p>
          <a:p>
            <a:r>
              <a:rPr lang="en-US"/>
              <a:t>Sniff</a:t>
            </a:r>
            <a:r>
              <a:rPr lang="en-US" b="1"/>
              <a:t> </a:t>
            </a:r>
            <a:r>
              <a:rPr lang="en-US"/>
              <a:t>mode allows the slave to do other things like scanning, paging, inquiring, attending to other piconets, or simply sleeping</a:t>
            </a:r>
          </a:p>
          <a:p>
            <a:r>
              <a:rPr lang="en-US"/>
              <a:t>During Sniff</a:t>
            </a:r>
            <a:r>
              <a:rPr lang="en-US" b="1"/>
              <a:t> </a:t>
            </a:r>
            <a:r>
              <a:rPr lang="en-US"/>
              <a:t>mode, the slave unit keeps its active member address (AMA)</a:t>
            </a:r>
          </a:p>
        </p:txBody>
      </p:sp>
      <p:sp>
        <p:nvSpPr>
          <p:cNvPr id="750596" name="AutoShape 4"/>
          <p:cNvSpPr>
            <a:spLocks noChangeArrowheads="1"/>
          </p:cNvSpPr>
          <p:nvPr/>
        </p:nvSpPr>
        <p:spPr bwMode="auto">
          <a:xfrm>
            <a:off x="1066800" y="288925"/>
            <a:ext cx="2133600" cy="1235075"/>
          </a:xfrm>
          <a:prstGeom prst="roundRect">
            <a:avLst>
              <a:gd name="adj" fmla="val 814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0597" name="Rectangle 5"/>
          <p:cNvSpPr>
            <a:spLocks noChangeArrowheads="1"/>
          </p:cNvSpPr>
          <p:nvPr/>
        </p:nvSpPr>
        <p:spPr bwMode="auto">
          <a:xfrm>
            <a:off x="2009775" y="977900"/>
            <a:ext cx="176213" cy="176213"/>
          </a:xfrm>
          <a:prstGeom prst="rect">
            <a:avLst/>
          </a:prstGeom>
          <a:solidFill>
            <a:srgbClr val="FF00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100584" anchor="ctr"/>
          <a:lstStyle/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  <a:p>
            <a:pPr>
              <a:lnSpc>
                <a:spcPct val="20000"/>
              </a:lnSpc>
            </a:pPr>
            <a:r>
              <a:rPr lang="en-US" sz="900"/>
              <a:t>----</a:t>
            </a:r>
          </a:p>
          <a:p>
            <a:pPr>
              <a:lnSpc>
                <a:spcPct val="20000"/>
              </a:lnSpc>
            </a:pPr>
            <a:r>
              <a:rPr lang="en-US" sz="900"/>
              <a:t>---</a:t>
            </a:r>
          </a:p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</p:txBody>
      </p:sp>
      <p:sp>
        <p:nvSpPr>
          <p:cNvPr id="750598" name="Rectangle 6"/>
          <p:cNvSpPr>
            <a:spLocks noChangeArrowheads="1"/>
          </p:cNvSpPr>
          <p:nvPr/>
        </p:nvSpPr>
        <p:spPr bwMode="auto">
          <a:xfrm>
            <a:off x="1576388" y="288925"/>
            <a:ext cx="1090612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45720" tIns="0" rIns="45720" bIns="0" anchor="ctr" anchorCtr="1"/>
          <a:lstStyle/>
          <a:p>
            <a:pPr algn="ctr"/>
            <a:r>
              <a:rPr lang="en-US"/>
              <a:t>Connected - Active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50599" name="Rectangle 7"/>
          <p:cNvSpPr>
            <a:spLocks noChangeArrowheads="1"/>
          </p:cNvSpPr>
          <p:nvPr/>
        </p:nvSpPr>
        <p:spPr bwMode="auto">
          <a:xfrm>
            <a:off x="1066800" y="595313"/>
            <a:ext cx="2133600" cy="303212"/>
          </a:xfrm>
          <a:prstGeom prst="rect">
            <a:avLst/>
          </a:prstGeom>
          <a:solidFill>
            <a:srgbClr val="FF00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Device E (Master)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 rot="5400000" flipH="1">
            <a:off x="1743075" y="977900"/>
            <a:ext cx="176213" cy="176213"/>
            <a:chOff x="1392" y="2064"/>
            <a:chExt cx="192" cy="192"/>
          </a:xfrm>
        </p:grpSpPr>
        <p:sp>
          <p:nvSpPr>
            <p:cNvPr id="750601" name="Oval 9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0602" name="Line 10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0603" name="Line 11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0604" name="Rectangle 12"/>
          <p:cNvSpPr>
            <a:spLocks noChangeArrowheads="1"/>
          </p:cNvSpPr>
          <p:nvPr/>
        </p:nvSpPr>
        <p:spPr bwMode="auto">
          <a:xfrm>
            <a:off x="1066800" y="882650"/>
            <a:ext cx="3190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FF"/>
                </a:solidFill>
              </a:rPr>
              <a:t>E</a:t>
            </a:r>
          </a:p>
          <a:p>
            <a:r>
              <a:rPr lang="en-US" b="1">
                <a:solidFill>
                  <a:srgbClr val="FF9900"/>
                </a:solidFill>
              </a:rPr>
              <a:t>B</a:t>
            </a:r>
            <a:endParaRPr lang="en-US" b="1">
              <a:solidFill>
                <a:srgbClr val="FF00FF"/>
              </a:solidFill>
            </a:endParaRPr>
          </a:p>
        </p:txBody>
      </p:sp>
      <p:sp>
        <p:nvSpPr>
          <p:cNvPr id="750605" name="Rectangle 13"/>
          <p:cNvSpPr>
            <a:spLocks noChangeArrowheads="1"/>
          </p:cNvSpPr>
          <p:nvPr/>
        </p:nvSpPr>
        <p:spPr bwMode="auto">
          <a:xfrm>
            <a:off x="1320800" y="882650"/>
            <a:ext cx="3937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FF"/>
                </a:solidFill>
              </a:rPr>
              <a:t>00</a:t>
            </a:r>
          </a:p>
          <a:p>
            <a:pPr algn="ctr"/>
            <a:r>
              <a:rPr lang="en-US" b="1">
                <a:solidFill>
                  <a:srgbClr val="FF9900"/>
                </a:solidFill>
              </a:rPr>
              <a:t>01</a:t>
            </a:r>
            <a:endParaRPr lang="en-US">
              <a:solidFill>
                <a:srgbClr val="FF00FF"/>
              </a:solidFill>
            </a:endParaRP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738313" y="1241425"/>
            <a:ext cx="176212" cy="176213"/>
            <a:chOff x="1392" y="2064"/>
            <a:chExt cx="192" cy="192"/>
          </a:xfrm>
        </p:grpSpPr>
        <p:sp>
          <p:nvSpPr>
            <p:cNvPr id="750607" name="Oval 15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0608" name="Line 16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0609" name="Line 17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0610" name="Rectangle 18"/>
          <p:cNvSpPr>
            <a:spLocks noChangeArrowheads="1"/>
          </p:cNvSpPr>
          <p:nvPr/>
        </p:nvSpPr>
        <p:spPr bwMode="auto">
          <a:xfrm>
            <a:off x="2017713" y="1239838"/>
            <a:ext cx="176212" cy="176212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100584" anchor="ctr"/>
          <a:lstStyle/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  <a:p>
            <a:pPr>
              <a:lnSpc>
                <a:spcPct val="20000"/>
              </a:lnSpc>
            </a:pPr>
            <a:r>
              <a:rPr lang="en-US" sz="900"/>
              <a:t>----</a:t>
            </a:r>
          </a:p>
          <a:p>
            <a:pPr>
              <a:lnSpc>
                <a:spcPct val="20000"/>
              </a:lnSpc>
            </a:pPr>
            <a:r>
              <a:rPr lang="en-US" sz="900"/>
              <a:t>---</a:t>
            </a:r>
          </a:p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</p:txBody>
      </p:sp>
      <p:sp>
        <p:nvSpPr>
          <p:cNvPr id="750611" name="AutoShape 19"/>
          <p:cNvSpPr>
            <a:spLocks noChangeArrowheads="1"/>
          </p:cNvSpPr>
          <p:nvPr/>
        </p:nvSpPr>
        <p:spPr bwMode="auto">
          <a:xfrm>
            <a:off x="6705600" y="288925"/>
            <a:ext cx="2133600" cy="1219200"/>
          </a:xfrm>
          <a:prstGeom prst="roundRect">
            <a:avLst>
              <a:gd name="adj" fmla="val 814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0612" name="Rectangle 20"/>
          <p:cNvSpPr>
            <a:spLocks noChangeArrowheads="1"/>
          </p:cNvSpPr>
          <p:nvPr/>
        </p:nvSpPr>
        <p:spPr bwMode="auto">
          <a:xfrm>
            <a:off x="7648575" y="977900"/>
            <a:ext cx="176213" cy="176213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100584" anchor="ctr"/>
          <a:lstStyle/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  <a:p>
            <a:pPr>
              <a:lnSpc>
                <a:spcPct val="20000"/>
              </a:lnSpc>
            </a:pPr>
            <a:r>
              <a:rPr lang="en-US" sz="900"/>
              <a:t>----</a:t>
            </a:r>
          </a:p>
          <a:p>
            <a:pPr>
              <a:lnSpc>
                <a:spcPct val="20000"/>
              </a:lnSpc>
            </a:pPr>
            <a:r>
              <a:rPr lang="en-US" sz="900"/>
              <a:t>---</a:t>
            </a:r>
          </a:p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</p:txBody>
      </p:sp>
      <p:sp>
        <p:nvSpPr>
          <p:cNvPr id="750613" name="Rectangle 21"/>
          <p:cNvSpPr>
            <a:spLocks noChangeArrowheads="1"/>
          </p:cNvSpPr>
          <p:nvPr/>
        </p:nvSpPr>
        <p:spPr bwMode="auto">
          <a:xfrm>
            <a:off x="7215188" y="288925"/>
            <a:ext cx="1090612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45720" tIns="0" rIns="45720" bIns="0" anchor="ctr" anchorCtr="1"/>
          <a:lstStyle/>
          <a:p>
            <a:pPr algn="ctr"/>
            <a:r>
              <a:rPr lang="en-US"/>
              <a:t>Connected-Sniff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50614" name="Rectangle 22"/>
          <p:cNvSpPr>
            <a:spLocks noChangeArrowheads="1"/>
          </p:cNvSpPr>
          <p:nvPr/>
        </p:nvSpPr>
        <p:spPr bwMode="auto">
          <a:xfrm>
            <a:off x="6705600" y="595313"/>
            <a:ext cx="2133600" cy="303212"/>
          </a:xfrm>
          <a:prstGeom prst="rect">
            <a:avLst/>
          </a:prstGeom>
          <a:solidFill>
            <a:srgbClr val="FFCC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Device B (Slave)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7381875" y="977900"/>
            <a:ext cx="176213" cy="176213"/>
            <a:chOff x="1392" y="2064"/>
            <a:chExt cx="192" cy="192"/>
          </a:xfrm>
        </p:grpSpPr>
        <p:sp>
          <p:nvSpPr>
            <p:cNvPr id="750616" name="Oval 24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0617" name="Line 25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0618" name="Line 26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0619" name="Rectangle 27"/>
          <p:cNvSpPr>
            <a:spLocks noChangeArrowheads="1"/>
          </p:cNvSpPr>
          <p:nvPr/>
        </p:nvSpPr>
        <p:spPr bwMode="auto">
          <a:xfrm>
            <a:off x="6705600" y="882650"/>
            <a:ext cx="3190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9900"/>
                </a:solidFill>
              </a:rPr>
              <a:t>B</a:t>
            </a:r>
          </a:p>
          <a:p>
            <a:r>
              <a:rPr lang="en-US" b="1">
                <a:solidFill>
                  <a:srgbClr val="FF00FF"/>
                </a:solidFill>
              </a:rPr>
              <a:t>E</a:t>
            </a:r>
            <a:endParaRPr lang="en-US" b="1">
              <a:solidFill>
                <a:srgbClr val="FF9900"/>
              </a:solidFill>
            </a:endParaRPr>
          </a:p>
        </p:txBody>
      </p:sp>
      <p:sp>
        <p:nvSpPr>
          <p:cNvPr id="750620" name="Rectangle 28"/>
          <p:cNvSpPr>
            <a:spLocks noChangeArrowheads="1"/>
          </p:cNvSpPr>
          <p:nvPr/>
        </p:nvSpPr>
        <p:spPr bwMode="auto">
          <a:xfrm>
            <a:off x="6959600" y="882650"/>
            <a:ext cx="39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9900"/>
                </a:solidFill>
              </a:rPr>
              <a:t>01</a:t>
            </a:r>
            <a:endParaRPr lang="en-US">
              <a:solidFill>
                <a:srgbClr val="FF9900"/>
              </a:solidFill>
            </a:endParaRPr>
          </a:p>
        </p:txBody>
      </p:sp>
      <p:grpSp>
        <p:nvGrpSpPr>
          <p:cNvPr id="5" name="Group 29"/>
          <p:cNvGrpSpPr>
            <a:grpSpLocks/>
          </p:cNvGrpSpPr>
          <p:nvPr/>
        </p:nvGrpSpPr>
        <p:grpSpPr bwMode="auto">
          <a:xfrm rot="5400000" flipH="1">
            <a:off x="7370763" y="1255713"/>
            <a:ext cx="176212" cy="176212"/>
            <a:chOff x="1392" y="2064"/>
            <a:chExt cx="192" cy="192"/>
          </a:xfrm>
        </p:grpSpPr>
        <p:sp>
          <p:nvSpPr>
            <p:cNvPr id="750622" name="Oval 30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0623" name="Line 31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0624" name="Line 32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ChangeArrowheads="1"/>
          </p:cNvSpPr>
          <p:nvPr/>
        </p:nvSpPr>
        <p:spPr bwMode="auto">
          <a:xfrm>
            <a:off x="7620000" y="3200400"/>
            <a:ext cx="914400" cy="1600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2643" name="Rectangle 3"/>
          <p:cNvSpPr>
            <a:spLocks noChangeArrowheads="1"/>
          </p:cNvSpPr>
          <p:nvPr/>
        </p:nvSpPr>
        <p:spPr bwMode="auto">
          <a:xfrm>
            <a:off x="5791200" y="3200400"/>
            <a:ext cx="914400" cy="1600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2644" name="Rectangle 4"/>
          <p:cNvSpPr>
            <a:spLocks noChangeArrowheads="1"/>
          </p:cNvSpPr>
          <p:nvPr/>
        </p:nvSpPr>
        <p:spPr bwMode="auto">
          <a:xfrm>
            <a:off x="3962400" y="3200400"/>
            <a:ext cx="914400" cy="1600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2645" name="Rectangle 5"/>
          <p:cNvSpPr>
            <a:spLocks noChangeArrowheads="1"/>
          </p:cNvSpPr>
          <p:nvPr/>
        </p:nvSpPr>
        <p:spPr bwMode="auto">
          <a:xfrm>
            <a:off x="2133600" y="3200400"/>
            <a:ext cx="914400" cy="1600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26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Sniff Mode</a:t>
            </a:r>
          </a:p>
        </p:txBody>
      </p:sp>
      <p:sp>
        <p:nvSpPr>
          <p:cNvPr id="752647" name="AutoShape 7"/>
          <p:cNvSpPr>
            <a:spLocks noChangeArrowheads="1"/>
          </p:cNvSpPr>
          <p:nvPr/>
        </p:nvSpPr>
        <p:spPr bwMode="auto">
          <a:xfrm>
            <a:off x="1219200" y="1524000"/>
            <a:ext cx="2133600" cy="1235075"/>
          </a:xfrm>
          <a:prstGeom prst="roundRect">
            <a:avLst>
              <a:gd name="adj" fmla="val 814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2648" name="Rectangle 8"/>
          <p:cNvSpPr>
            <a:spLocks noChangeArrowheads="1"/>
          </p:cNvSpPr>
          <p:nvPr/>
        </p:nvSpPr>
        <p:spPr bwMode="auto">
          <a:xfrm>
            <a:off x="2162175" y="2212975"/>
            <a:ext cx="176213" cy="176213"/>
          </a:xfrm>
          <a:prstGeom prst="rect">
            <a:avLst/>
          </a:prstGeom>
          <a:solidFill>
            <a:srgbClr val="FF00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100584" anchor="ctr"/>
          <a:lstStyle/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  <a:p>
            <a:pPr>
              <a:lnSpc>
                <a:spcPct val="20000"/>
              </a:lnSpc>
            </a:pPr>
            <a:r>
              <a:rPr lang="en-US" sz="900"/>
              <a:t>----</a:t>
            </a:r>
          </a:p>
          <a:p>
            <a:pPr>
              <a:lnSpc>
                <a:spcPct val="20000"/>
              </a:lnSpc>
            </a:pPr>
            <a:r>
              <a:rPr lang="en-US" sz="900"/>
              <a:t>---</a:t>
            </a:r>
          </a:p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</p:txBody>
      </p:sp>
      <p:sp>
        <p:nvSpPr>
          <p:cNvPr id="752649" name="Rectangle 9"/>
          <p:cNvSpPr>
            <a:spLocks noChangeArrowheads="1"/>
          </p:cNvSpPr>
          <p:nvPr/>
        </p:nvSpPr>
        <p:spPr bwMode="auto">
          <a:xfrm>
            <a:off x="1728788" y="1524000"/>
            <a:ext cx="1090612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45720" tIns="0" rIns="45720" bIns="0" anchor="ctr" anchorCtr="1"/>
          <a:lstStyle/>
          <a:p>
            <a:pPr algn="ctr"/>
            <a:r>
              <a:rPr lang="en-US"/>
              <a:t>Connected - Active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52650" name="Rectangle 10"/>
          <p:cNvSpPr>
            <a:spLocks noChangeArrowheads="1"/>
          </p:cNvSpPr>
          <p:nvPr/>
        </p:nvSpPr>
        <p:spPr bwMode="auto">
          <a:xfrm>
            <a:off x="1219200" y="1830388"/>
            <a:ext cx="2133600" cy="303212"/>
          </a:xfrm>
          <a:prstGeom prst="rect">
            <a:avLst/>
          </a:prstGeom>
          <a:solidFill>
            <a:srgbClr val="FF00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Device E (Master)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 rot="5400000" flipH="1">
            <a:off x="1895475" y="2212975"/>
            <a:ext cx="176213" cy="176213"/>
            <a:chOff x="1392" y="2064"/>
            <a:chExt cx="192" cy="192"/>
          </a:xfrm>
        </p:grpSpPr>
        <p:sp>
          <p:nvSpPr>
            <p:cNvPr id="752652" name="Oval 12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2653" name="Line 13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2654" name="Line 14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2655" name="Rectangle 15"/>
          <p:cNvSpPr>
            <a:spLocks noChangeArrowheads="1"/>
          </p:cNvSpPr>
          <p:nvPr/>
        </p:nvSpPr>
        <p:spPr bwMode="auto">
          <a:xfrm>
            <a:off x="1219200" y="2117725"/>
            <a:ext cx="3190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FF"/>
                </a:solidFill>
              </a:rPr>
              <a:t>E</a:t>
            </a:r>
          </a:p>
          <a:p>
            <a:r>
              <a:rPr lang="en-US" b="1">
                <a:solidFill>
                  <a:srgbClr val="FF9900"/>
                </a:solidFill>
              </a:rPr>
              <a:t>B</a:t>
            </a:r>
            <a:endParaRPr lang="en-US" b="1">
              <a:solidFill>
                <a:srgbClr val="FF00FF"/>
              </a:solidFill>
            </a:endParaRPr>
          </a:p>
        </p:txBody>
      </p:sp>
      <p:sp>
        <p:nvSpPr>
          <p:cNvPr id="752656" name="Rectangle 16"/>
          <p:cNvSpPr>
            <a:spLocks noChangeArrowheads="1"/>
          </p:cNvSpPr>
          <p:nvPr/>
        </p:nvSpPr>
        <p:spPr bwMode="auto">
          <a:xfrm>
            <a:off x="1473200" y="2117725"/>
            <a:ext cx="3937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FF"/>
                </a:solidFill>
              </a:rPr>
              <a:t>00</a:t>
            </a:r>
          </a:p>
          <a:p>
            <a:pPr algn="ctr"/>
            <a:r>
              <a:rPr lang="en-US" b="1">
                <a:solidFill>
                  <a:srgbClr val="FF9900"/>
                </a:solidFill>
              </a:rPr>
              <a:t>01</a:t>
            </a:r>
            <a:endParaRPr lang="en-US">
              <a:solidFill>
                <a:srgbClr val="FF00FF"/>
              </a:solidFill>
            </a:endParaRP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890713" y="2476500"/>
            <a:ext cx="176212" cy="176213"/>
            <a:chOff x="1392" y="2064"/>
            <a:chExt cx="192" cy="192"/>
          </a:xfrm>
        </p:grpSpPr>
        <p:sp>
          <p:nvSpPr>
            <p:cNvPr id="752658" name="Oval 18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2659" name="Line 19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2660" name="Line 20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2661" name="Rectangle 21"/>
          <p:cNvSpPr>
            <a:spLocks noChangeArrowheads="1"/>
          </p:cNvSpPr>
          <p:nvPr/>
        </p:nvSpPr>
        <p:spPr bwMode="auto">
          <a:xfrm>
            <a:off x="2170113" y="2474913"/>
            <a:ext cx="176212" cy="176212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100584" anchor="ctr"/>
          <a:lstStyle/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  <a:p>
            <a:pPr>
              <a:lnSpc>
                <a:spcPct val="20000"/>
              </a:lnSpc>
            </a:pPr>
            <a:r>
              <a:rPr lang="en-US" sz="900"/>
              <a:t>----</a:t>
            </a:r>
          </a:p>
          <a:p>
            <a:pPr>
              <a:lnSpc>
                <a:spcPct val="20000"/>
              </a:lnSpc>
            </a:pPr>
            <a:r>
              <a:rPr lang="en-US" sz="900"/>
              <a:t>---</a:t>
            </a:r>
          </a:p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</p:txBody>
      </p:sp>
      <p:sp>
        <p:nvSpPr>
          <p:cNvPr id="752662" name="AutoShape 22"/>
          <p:cNvSpPr>
            <a:spLocks noChangeArrowheads="1"/>
          </p:cNvSpPr>
          <p:nvPr/>
        </p:nvSpPr>
        <p:spPr bwMode="auto">
          <a:xfrm>
            <a:off x="6705600" y="1524000"/>
            <a:ext cx="2133600" cy="1219200"/>
          </a:xfrm>
          <a:prstGeom prst="roundRect">
            <a:avLst>
              <a:gd name="adj" fmla="val 814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2663" name="Rectangle 23"/>
          <p:cNvSpPr>
            <a:spLocks noChangeArrowheads="1"/>
          </p:cNvSpPr>
          <p:nvPr/>
        </p:nvSpPr>
        <p:spPr bwMode="auto">
          <a:xfrm>
            <a:off x="7648575" y="2212975"/>
            <a:ext cx="176213" cy="176213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100584" anchor="ctr"/>
          <a:lstStyle/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  <a:p>
            <a:pPr>
              <a:lnSpc>
                <a:spcPct val="20000"/>
              </a:lnSpc>
            </a:pPr>
            <a:r>
              <a:rPr lang="en-US" sz="900"/>
              <a:t>----</a:t>
            </a:r>
          </a:p>
          <a:p>
            <a:pPr>
              <a:lnSpc>
                <a:spcPct val="20000"/>
              </a:lnSpc>
            </a:pPr>
            <a:r>
              <a:rPr lang="en-US" sz="900"/>
              <a:t>---</a:t>
            </a:r>
          </a:p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</p:txBody>
      </p:sp>
      <p:sp>
        <p:nvSpPr>
          <p:cNvPr id="752664" name="Rectangle 24"/>
          <p:cNvSpPr>
            <a:spLocks noChangeArrowheads="1"/>
          </p:cNvSpPr>
          <p:nvPr/>
        </p:nvSpPr>
        <p:spPr bwMode="auto">
          <a:xfrm>
            <a:off x="7215188" y="1524000"/>
            <a:ext cx="1090612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45720" tIns="0" rIns="45720" bIns="0" anchor="ctr" anchorCtr="1"/>
          <a:lstStyle/>
          <a:p>
            <a:pPr algn="ctr"/>
            <a:r>
              <a:rPr lang="en-US"/>
              <a:t>Connected-Sniff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52665" name="Rectangle 25"/>
          <p:cNvSpPr>
            <a:spLocks noChangeArrowheads="1"/>
          </p:cNvSpPr>
          <p:nvPr/>
        </p:nvSpPr>
        <p:spPr bwMode="auto">
          <a:xfrm>
            <a:off x="6705600" y="1830388"/>
            <a:ext cx="2133600" cy="303212"/>
          </a:xfrm>
          <a:prstGeom prst="rect">
            <a:avLst/>
          </a:prstGeom>
          <a:solidFill>
            <a:srgbClr val="FFCC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Device B (Slave)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7381875" y="2212975"/>
            <a:ext cx="176213" cy="176213"/>
            <a:chOff x="1392" y="2064"/>
            <a:chExt cx="192" cy="192"/>
          </a:xfrm>
        </p:grpSpPr>
        <p:sp>
          <p:nvSpPr>
            <p:cNvPr id="752667" name="Oval 27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2668" name="Line 28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2669" name="Line 29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2670" name="Rectangle 30"/>
          <p:cNvSpPr>
            <a:spLocks noChangeArrowheads="1"/>
          </p:cNvSpPr>
          <p:nvPr/>
        </p:nvSpPr>
        <p:spPr bwMode="auto">
          <a:xfrm>
            <a:off x="6705600" y="2117725"/>
            <a:ext cx="3190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9900"/>
                </a:solidFill>
              </a:rPr>
              <a:t>B</a:t>
            </a:r>
          </a:p>
          <a:p>
            <a:r>
              <a:rPr lang="en-US" b="1">
                <a:solidFill>
                  <a:srgbClr val="FF00FF"/>
                </a:solidFill>
              </a:rPr>
              <a:t>E</a:t>
            </a:r>
            <a:endParaRPr lang="en-US" b="1">
              <a:solidFill>
                <a:srgbClr val="FF9900"/>
              </a:solidFill>
            </a:endParaRPr>
          </a:p>
        </p:txBody>
      </p:sp>
      <p:sp>
        <p:nvSpPr>
          <p:cNvPr id="752671" name="Rectangle 31"/>
          <p:cNvSpPr>
            <a:spLocks noChangeArrowheads="1"/>
          </p:cNvSpPr>
          <p:nvPr/>
        </p:nvSpPr>
        <p:spPr bwMode="auto">
          <a:xfrm>
            <a:off x="6959600" y="2117725"/>
            <a:ext cx="39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9900"/>
                </a:solidFill>
              </a:rPr>
              <a:t>01</a:t>
            </a:r>
            <a:endParaRPr lang="en-US">
              <a:solidFill>
                <a:srgbClr val="FF9900"/>
              </a:solidFill>
            </a:endParaRPr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 rot="5400000" flipH="1">
            <a:off x="7370763" y="2490788"/>
            <a:ext cx="176212" cy="176212"/>
            <a:chOff x="1392" y="2064"/>
            <a:chExt cx="192" cy="192"/>
          </a:xfrm>
        </p:grpSpPr>
        <p:sp>
          <p:nvSpPr>
            <p:cNvPr id="752673" name="Oval 33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2674" name="Line 34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2675" name="Line 35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2676" name="Line 36"/>
          <p:cNvSpPr>
            <a:spLocks noChangeShapeType="1"/>
          </p:cNvSpPr>
          <p:nvPr/>
        </p:nvSpPr>
        <p:spPr bwMode="auto">
          <a:xfrm>
            <a:off x="1905000" y="4800600"/>
            <a:ext cx="662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2677" name="Line 37"/>
          <p:cNvSpPr>
            <a:spLocks noChangeShapeType="1"/>
          </p:cNvSpPr>
          <p:nvPr/>
        </p:nvSpPr>
        <p:spPr bwMode="auto">
          <a:xfrm flipV="1">
            <a:off x="1981200" y="2971800"/>
            <a:ext cx="0" cy="1905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2678" name="Text Box 38"/>
          <p:cNvSpPr txBox="1">
            <a:spLocks noChangeArrowheads="1"/>
          </p:cNvSpPr>
          <p:nvPr/>
        </p:nvSpPr>
        <p:spPr bwMode="auto">
          <a:xfrm>
            <a:off x="1147763" y="3367088"/>
            <a:ext cx="788987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Master</a:t>
            </a:r>
          </a:p>
        </p:txBody>
      </p:sp>
      <p:sp>
        <p:nvSpPr>
          <p:cNvPr id="752679" name="Text Box 39"/>
          <p:cNvSpPr txBox="1">
            <a:spLocks noChangeArrowheads="1"/>
          </p:cNvSpPr>
          <p:nvPr/>
        </p:nvSpPr>
        <p:spPr bwMode="auto">
          <a:xfrm>
            <a:off x="1143000" y="4281488"/>
            <a:ext cx="6762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Slave</a:t>
            </a:r>
          </a:p>
        </p:txBody>
      </p:sp>
      <p:sp>
        <p:nvSpPr>
          <p:cNvPr id="752680" name="Line 40"/>
          <p:cNvSpPr>
            <a:spLocks noChangeShapeType="1"/>
          </p:cNvSpPr>
          <p:nvPr/>
        </p:nvSpPr>
        <p:spPr bwMode="auto">
          <a:xfrm>
            <a:off x="2133600" y="4953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2681" name="Line 41"/>
          <p:cNvSpPr>
            <a:spLocks noChangeShapeType="1"/>
          </p:cNvSpPr>
          <p:nvPr/>
        </p:nvSpPr>
        <p:spPr bwMode="auto">
          <a:xfrm>
            <a:off x="3048000" y="49530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2682" name="Line 42"/>
          <p:cNvSpPr>
            <a:spLocks noChangeShapeType="1"/>
          </p:cNvSpPr>
          <p:nvPr/>
        </p:nvSpPr>
        <p:spPr bwMode="auto">
          <a:xfrm>
            <a:off x="1828800" y="5130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2683" name="Line 43"/>
          <p:cNvSpPr>
            <a:spLocks noChangeShapeType="1"/>
          </p:cNvSpPr>
          <p:nvPr/>
        </p:nvSpPr>
        <p:spPr bwMode="auto">
          <a:xfrm flipH="1">
            <a:off x="3048000" y="5130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2684" name="Text Box 44"/>
          <p:cNvSpPr txBox="1">
            <a:spLocks noChangeArrowheads="1"/>
          </p:cNvSpPr>
          <p:nvPr/>
        </p:nvSpPr>
        <p:spPr bwMode="auto">
          <a:xfrm>
            <a:off x="2251075" y="4940300"/>
            <a:ext cx="7254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D-sniff</a:t>
            </a:r>
          </a:p>
        </p:txBody>
      </p:sp>
      <p:sp>
        <p:nvSpPr>
          <p:cNvPr id="752685" name="Line 45"/>
          <p:cNvSpPr>
            <a:spLocks noChangeShapeType="1"/>
          </p:cNvSpPr>
          <p:nvPr/>
        </p:nvSpPr>
        <p:spPr bwMode="auto">
          <a:xfrm>
            <a:off x="3962400" y="49530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2686" name="Line 46"/>
          <p:cNvSpPr>
            <a:spLocks noChangeShapeType="1"/>
          </p:cNvSpPr>
          <p:nvPr/>
        </p:nvSpPr>
        <p:spPr bwMode="auto">
          <a:xfrm>
            <a:off x="2743200" y="55245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2687" name="Text Box 47"/>
          <p:cNvSpPr txBox="1">
            <a:spLocks noChangeArrowheads="1"/>
          </p:cNvSpPr>
          <p:nvPr/>
        </p:nvSpPr>
        <p:spPr bwMode="auto">
          <a:xfrm>
            <a:off x="3124200" y="5348288"/>
            <a:ext cx="704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T-sniff</a:t>
            </a:r>
          </a:p>
        </p:txBody>
      </p:sp>
      <p:sp>
        <p:nvSpPr>
          <p:cNvPr id="752688" name="Line 48"/>
          <p:cNvSpPr>
            <a:spLocks noChangeShapeType="1"/>
          </p:cNvSpPr>
          <p:nvPr/>
        </p:nvSpPr>
        <p:spPr bwMode="auto">
          <a:xfrm flipH="1">
            <a:off x="3962400" y="5537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2689" name="Line 49"/>
          <p:cNvSpPr>
            <a:spLocks noChangeShapeType="1"/>
          </p:cNvSpPr>
          <p:nvPr/>
        </p:nvSpPr>
        <p:spPr bwMode="auto">
          <a:xfrm>
            <a:off x="5791200" y="49657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2690" name="Line 50"/>
          <p:cNvSpPr>
            <a:spLocks noChangeShapeType="1"/>
          </p:cNvSpPr>
          <p:nvPr/>
        </p:nvSpPr>
        <p:spPr bwMode="auto">
          <a:xfrm>
            <a:off x="6705600" y="49657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2691" name="Line 51"/>
          <p:cNvSpPr>
            <a:spLocks noChangeShapeType="1"/>
          </p:cNvSpPr>
          <p:nvPr/>
        </p:nvSpPr>
        <p:spPr bwMode="auto">
          <a:xfrm>
            <a:off x="5486400" y="51435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2692" name="Line 52"/>
          <p:cNvSpPr>
            <a:spLocks noChangeShapeType="1"/>
          </p:cNvSpPr>
          <p:nvPr/>
        </p:nvSpPr>
        <p:spPr bwMode="auto">
          <a:xfrm flipH="1">
            <a:off x="6705600" y="51435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2693" name="Text Box 53"/>
          <p:cNvSpPr txBox="1">
            <a:spLocks noChangeArrowheads="1"/>
          </p:cNvSpPr>
          <p:nvPr/>
        </p:nvSpPr>
        <p:spPr bwMode="auto">
          <a:xfrm>
            <a:off x="5908675" y="4953000"/>
            <a:ext cx="7254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D-sniff</a:t>
            </a:r>
          </a:p>
        </p:txBody>
      </p:sp>
      <p:sp>
        <p:nvSpPr>
          <p:cNvPr id="752694" name="Line 54"/>
          <p:cNvSpPr>
            <a:spLocks noChangeShapeType="1"/>
          </p:cNvSpPr>
          <p:nvPr/>
        </p:nvSpPr>
        <p:spPr bwMode="auto">
          <a:xfrm>
            <a:off x="7620000" y="49657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2695" name="Line 55"/>
          <p:cNvSpPr>
            <a:spLocks noChangeShapeType="1"/>
          </p:cNvSpPr>
          <p:nvPr/>
        </p:nvSpPr>
        <p:spPr bwMode="auto">
          <a:xfrm>
            <a:off x="6400800" y="5537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2696" name="Text Box 56"/>
          <p:cNvSpPr txBox="1">
            <a:spLocks noChangeArrowheads="1"/>
          </p:cNvSpPr>
          <p:nvPr/>
        </p:nvSpPr>
        <p:spPr bwMode="auto">
          <a:xfrm>
            <a:off x="6781800" y="5360988"/>
            <a:ext cx="704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T-sniff</a:t>
            </a:r>
          </a:p>
        </p:txBody>
      </p:sp>
      <p:sp>
        <p:nvSpPr>
          <p:cNvPr id="752697" name="Line 57"/>
          <p:cNvSpPr>
            <a:spLocks noChangeShapeType="1"/>
          </p:cNvSpPr>
          <p:nvPr/>
        </p:nvSpPr>
        <p:spPr bwMode="auto">
          <a:xfrm flipH="1">
            <a:off x="7620000" y="55499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2698" name="Text Box 58"/>
          <p:cNvSpPr txBox="1">
            <a:spLocks noChangeArrowheads="1"/>
          </p:cNvSpPr>
          <p:nvPr/>
        </p:nvSpPr>
        <p:spPr bwMode="auto">
          <a:xfrm>
            <a:off x="2895600" y="6008688"/>
            <a:ext cx="4011613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tx2"/>
                </a:solidFill>
              </a:rPr>
              <a:t>1                            through                          N </a:t>
            </a:r>
            <a:endParaRPr lang="en-US" i="1">
              <a:solidFill>
                <a:schemeClr val="tx2"/>
              </a:solidFill>
            </a:endParaRPr>
          </a:p>
        </p:txBody>
      </p:sp>
      <p:sp>
        <p:nvSpPr>
          <p:cNvPr id="752699" name="Text Box 59"/>
          <p:cNvSpPr txBox="1">
            <a:spLocks noChangeArrowheads="1"/>
          </p:cNvSpPr>
          <p:nvPr/>
        </p:nvSpPr>
        <p:spPr bwMode="auto">
          <a:xfrm>
            <a:off x="8289925" y="4876800"/>
            <a:ext cx="538163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752700" name="AutoShape 60"/>
          <p:cNvSpPr>
            <a:spLocks/>
          </p:cNvSpPr>
          <p:nvPr/>
        </p:nvSpPr>
        <p:spPr bwMode="auto">
          <a:xfrm rot="-5400000">
            <a:off x="2933700" y="4991100"/>
            <a:ext cx="228600" cy="1828800"/>
          </a:xfrm>
          <a:prstGeom prst="leftBrace">
            <a:avLst>
              <a:gd name="adj1" fmla="val 66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2701" name="AutoShape 61"/>
          <p:cNvSpPr>
            <a:spLocks/>
          </p:cNvSpPr>
          <p:nvPr/>
        </p:nvSpPr>
        <p:spPr bwMode="auto">
          <a:xfrm rot="-5400000">
            <a:off x="6591300" y="4991100"/>
            <a:ext cx="228600" cy="1828800"/>
          </a:xfrm>
          <a:prstGeom prst="leftBrace">
            <a:avLst>
              <a:gd name="adj1" fmla="val 66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2702" name="Rectangle 62"/>
          <p:cNvSpPr>
            <a:spLocks noChangeArrowheads="1"/>
          </p:cNvSpPr>
          <p:nvPr/>
        </p:nvSpPr>
        <p:spPr bwMode="auto">
          <a:xfrm>
            <a:off x="2133600" y="3429000"/>
            <a:ext cx="381000" cy="228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2703" name="Rectangle 63"/>
          <p:cNvSpPr>
            <a:spLocks noChangeArrowheads="1"/>
          </p:cNvSpPr>
          <p:nvPr/>
        </p:nvSpPr>
        <p:spPr bwMode="auto">
          <a:xfrm>
            <a:off x="2133600" y="4343400"/>
            <a:ext cx="381000" cy="228600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2704" name="Line 64"/>
          <p:cNvSpPr>
            <a:spLocks noChangeShapeType="1"/>
          </p:cNvSpPr>
          <p:nvPr/>
        </p:nvSpPr>
        <p:spPr bwMode="auto">
          <a:xfrm>
            <a:off x="2324100" y="37465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2705" name="Rectangle 65"/>
          <p:cNvSpPr>
            <a:spLocks noChangeArrowheads="1"/>
          </p:cNvSpPr>
          <p:nvPr/>
        </p:nvSpPr>
        <p:spPr bwMode="auto">
          <a:xfrm>
            <a:off x="3962400" y="3429000"/>
            <a:ext cx="381000" cy="228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2706" name="Rectangle 66"/>
          <p:cNvSpPr>
            <a:spLocks noChangeArrowheads="1"/>
          </p:cNvSpPr>
          <p:nvPr/>
        </p:nvSpPr>
        <p:spPr bwMode="auto">
          <a:xfrm>
            <a:off x="3962400" y="4343400"/>
            <a:ext cx="381000" cy="228600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2707" name="Line 67"/>
          <p:cNvSpPr>
            <a:spLocks noChangeShapeType="1"/>
          </p:cNvSpPr>
          <p:nvPr/>
        </p:nvSpPr>
        <p:spPr bwMode="auto">
          <a:xfrm>
            <a:off x="4152900" y="37465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2708" name="Rectangle 68"/>
          <p:cNvSpPr>
            <a:spLocks noChangeArrowheads="1"/>
          </p:cNvSpPr>
          <p:nvPr/>
        </p:nvSpPr>
        <p:spPr bwMode="auto">
          <a:xfrm>
            <a:off x="5791200" y="3429000"/>
            <a:ext cx="381000" cy="228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2709" name="Rectangle 69"/>
          <p:cNvSpPr>
            <a:spLocks noChangeArrowheads="1"/>
          </p:cNvSpPr>
          <p:nvPr/>
        </p:nvSpPr>
        <p:spPr bwMode="auto">
          <a:xfrm>
            <a:off x="5791200" y="4343400"/>
            <a:ext cx="381000" cy="228600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2710" name="Line 70"/>
          <p:cNvSpPr>
            <a:spLocks noChangeShapeType="1"/>
          </p:cNvSpPr>
          <p:nvPr/>
        </p:nvSpPr>
        <p:spPr bwMode="auto">
          <a:xfrm>
            <a:off x="5981700" y="37465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2711" name="Rectangle 71"/>
          <p:cNvSpPr>
            <a:spLocks noChangeArrowheads="1"/>
          </p:cNvSpPr>
          <p:nvPr/>
        </p:nvSpPr>
        <p:spPr bwMode="auto">
          <a:xfrm>
            <a:off x="7620000" y="3429000"/>
            <a:ext cx="381000" cy="228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2712" name="Rectangle 72"/>
          <p:cNvSpPr>
            <a:spLocks noChangeArrowheads="1"/>
          </p:cNvSpPr>
          <p:nvPr/>
        </p:nvSpPr>
        <p:spPr bwMode="auto">
          <a:xfrm>
            <a:off x="7620000" y="4343400"/>
            <a:ext cx="381000" cy="228600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2713" name="Line 73"/>
          <p:cNvSpPr>
            <a:spLocks noChangeShapeType="1"/>
          </p:cNvSpPr>
          <p:nvPr/>
        </p:nvSpPr>
        <p:spPr bwMode="auto">
          <a:xfrm>
            <a:off x="7810500" y="37465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ChangeArrowheads="1"/>
          </p:cNvSpPr>
          <p:nvPr/>
        </p:nvSpPr>
        <p:spPr bwMode="auto">
          <a:xfrm>
            <a:off x="4191000" y="3200400"/>
            <a:ext cx="609600" cy="1600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Sniff Mode</a:t>
            </a:r>
          </a:p>
        </p:txBody>
      </p:sp>
      <p:sp>
        <p:nvSpPr>
          <p:cNvPr id="754692" name="AutoShape 4"/>
          <p:cNvSpPr>
            <a:spLocks noChangeArrowheads="1"/>
          </p:cNvSpPr>
          <p:nvPr/>
        </p:nvSpPr>
        <p:spPr bwMode="auto">
          <a:xfrm>
            <a:off x="1219200" y="1524000"/>
            <a:ext cx="2133600" cy="1235075"/>
          </a:xfrm>
          <a:prstGeom prst="roundRect">
            <a:avLst>
              <a:gd name="adj" fmla="val 814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4693" name="Rectangle 5"/>
          <p:cNvSpPr>
            <a:spLocks noChangeArrowheads="1"/>
          </p:cNvSpPr>
          <p:nvPr/>
        </p:nvSpPr>
        <p:spPr bwMode="auto">
          <a:xfrm>
            <a:off x="2162175" y="2212975"/>
            <a:ext cx="176213" cy="176213"/>
          </a:xfrm>
          <a:prstGeom prst="rect">
            <a:avLst/>
          </a:prstGeom>
          <a:solidFill>
            <a:srgbClr val="FF00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100584" anchor="ctr"/>
          <a:lstStyle/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  <a:p>
            <a:pPr>
              <a:lnSpc>
                <a:spcPct val="20000"/>
              </a:lnSpc>
            </a:pPr>
            <a:r>
              <a:rPr lang="en-US" sz="900"/>
              <a:t>----</a:t>
            </a:r>
          </a:p>
          <a:p>
            <a:pPr>
              <a:lnSpc>
                <a:spcPct val="20000"/>
              </a:lnSpc>
            </a:pPr>
            <a:r>
              <a:rPr lang="en-US" sz="900"/>
              <a:t>---</a:t>
            </a:r>
          </a:p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</p:txBody>
      </p:sp>
      <p:sp>
        <p:nvSpPr>
          <p:cNvPr id="754694" name="Rectangle 6"/>
          <p:cNvSpPr>
            <a:spLocks noChangeArrowheads="1"/>
          </p:cNvSpPr>
          <p:nvPr/>
        </p:nvSpPr>
        <p:spPr bwMode="auto">
          <a:xfrm>
            <a:off x="1728788" y="1524000"/>
            <a:ext cx="1090612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45720" tIns="0" rIns="45720" bIns="0" anchor="ctr" anchorCtr="1"/>
          <a:lstStyle/>
          <a:p>
            <a:pPr algn="ctr"/>
            <a:r>
              <a:rPr lang="en-US"/>
              <a:t>Connected - Active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54695" name="Rectangle 7"/>
          <p:cNvSpPr>
            <a:spLocks noChangeArrowheads="1"/>
          </p:cNvSpPr>
          <p:nvPr/>
        </p:nvSpPr>
        <p:spPr bwMode="auto">
          <a:xfrm>
            <a:off x="1219200" y="1830388"/>
            <a:ext cx="2133600" cy="303212"/>
          </a:xfrm>
          <a:prstGeom prst="rect">
            <a:avLst/>
          </a:prstGeom>
          <a:solidFill>
            <a:srgbClr val="FF00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Device E (Master)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 rot="5400000" flipH="1">
            <a:off x="1895475" y="2212975"/>
            <a:ext cx="176213" cy="176213"/>
            <a:chOff x="1392" y="2064"/>
            <a:chExt cx="192" cy="192"/>
          </a:xfrm>
        </p:grpSpPr>
        <p:sp>
          <p:nvSpPr>
            <p:cNvPr id="754697" name="Oval 9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4698" name="Line 10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4699" name="Line 11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4700" name="Rectangle 12"/>
          <p:cNvSpPr>
            <a:spLocks noChangeArrowheads="1"/>
          </p:cNvSpPr>
          <p:nvPr/>
        </p:nvSpPr>
        <p:spPr bwMode="auto">
          <a:xfrm>
            <a:off x="1219200" y="2117725"/>
            <a:ext cx="3190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FF"/>
                </a:solidFill>
              </a:rPr>
              <a:t>E</a:t>
            </a:r>
          </a:p>
          <a:p>
            <a:r>
              <a:rPr lang="en-US" b="1">
                <a:solidFill>
                  <a:srgbClr val="FF9900"/>
                </a:solidFill>
              </a:rPr>
              <a:t>B</a:t>
            </a:r>
            <a:endParaRPr lang="en-US" b="1">
              <a:solidFill>
                <a:srgbClr val="FF00FF"/>
              </a:solidFill>
            </a:endParaRPr>
          </a:p>
        </p:txBody>
      </p:sp>
      <p:sp>
        <p:nvSpPr>
          <p:cNvPr id="754701" name="Rectangle 13"/>
          <p:cNvSpPr>
            <a:spLocks noChangeArrowheads="1"/>
          </p:cNvSpPr>
          <p:nvPr/>
        </p:nvSpPr>
        <p:spPr bwMode="auto">
          <a:xfrm>
            <a:off x="1473200" y="2117725"/>
            <a:ext cx="3937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FF"/>
                </a:solidFill>
              </a:rPr>
              <a:t>00</a:t>
            </a:r>
          </a:p>
          <a:p>
            <a:pPr algn="ctr"/>
            <a:r>
              <a:rPr lang="en-US" b="1">
                <a:solidFill>
                  <a:srgbClr val="FF9900"/>
                </a:solidFill>
              </a:rPr>
              <a:t>01</a:t>
            </a:r>
            <a:endParaRPr lang="en-US">
              <a:solidFill>
                <a:srgbClr val="FF00FF"/>
              </a:solidFill>
            </a:endParaRP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890713" y="2476500"/>
            <a:ext cx="176212" cy="176213"/>
            <a:chOff x="1392" y="2064"/>
            <a:chExt cx="192" cy="192"/>
          </a:xfrm>
        </p:grpSpPr>
        <p:sp>
          <p:nvSpPr>
            <p:cNvPr id="754703" name="Oval 15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4704" name="Line 16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4705" name="Line 17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4706" name="Rectangle 18"/>
          <p:cNvSpPr>
            <a:spLocks noChangeArrowheads="1"/>
          </p:cNvSpPr>
          <p:nvPr/>
        </p:nvSpPr>
        <p:spPr bwMode="auto">
          <a:xfrm>
            <a:off x="2170113" y="2474913"/>
            <a:ext cx="176212" cy="176212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100584" anchor="ctr"/>
          <a:lstStyle/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  <a:p>
            <a:pPr>
              <a:lnSpc>
                <a:spcPct val="20000"/>
              </a:lnSpc>
            </a:pPr>
            <a:r>
              <a:rPr lang="en-US" sz="900"/>
              <a:t>----</a:t>
            </a:r>
          </a:p>
          <a:p>
            <a:pPr>
              <a:lnSpc>
                <a:spcPct val="20000"/>
              </a:lnSpc>
            </a:pPr>
            <a:r>
              <a:rPr lang="en-US" sz="900"/>
              <a:t>---</a:t>
            </a:r>
          </a:p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</p:txBody>
      </p:sp>
      <p:sp>
        <p:nvSpPr>
          <p:cNvPr id="754707" name="AutoShape 19"/>
          <p:cNvSpPr>
            <a:spLocks noChangeArrowheads="1"/>
          </p:cNvSpPr>
          <p:nvPr/>
        </p:nvSpPr>
        <p:spPr bwMode="auto">
          <a:xfrm>
            <a:off x="6705600" y="1524000"/>
            <a:ext cx="2133600" cy="1219200"/>
          </a:xfrm>
          <a:prstGeom prst="roundRect">
            <a:avLst>
              <a:gd name="adj" fmla="val 814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4708" name="Rectangle 20"/>
          <p:cNvSpPr>
            <a:spLocks noChangeArrowheads="1"/>
          </p:cNvSpPr>
          <p:nvPr/>
        </p:nvSpPr>
        <p:spPr bwMode="auto">
          <a:xfrm>
            <a:off x="7648575" y="2212975"/>
            <a:ext cx="176213" cy="176213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100584" anchor="ctr"/>
          <a:lstStyle/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  <a:p>
            <a:pPr>
              <a:lnSpc>
                <a:spcPct val="20000"/>
              </a:lnSpc>
            </a:pPr>
            <a:r>
              <a:rPr lang="en-US" sz="900"/>
              <a:t>----</a:t>
            </a:r>
          </a:p>
          <a:p>
            <a:pPr>
              <a:lnSpc>
                <a:spcPct val="20000"/>
              </a:lnSpc>
            </a:pPr>
            <a:r>
              <a:rPr lang="en-US" sz="900"/>
              <a:t>---</a:t>
            </a:r>
          </a:p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</p:txBody>
      </p:sp>
      <p:sp>
        <p:nvSpPr>
          <p:cNvPr id="754709" name="Rectangle 21"/>
          <p:cNvSpPr>
            <a:spLocks noChangeArrowheads="1"/>
          </p:cNvSpPr>
          <p:nvPr/>
        </p:nvSpPr>
        <p:spPr bwMode="auto">
          <a:xfrm>
            <a:off x="7215188" y="1524000"/>
            <a:ext cx="1090612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45720" tIns="0" rIns="45720" bIns="0" anchor="ctr" anchorCtr="1"/>
          <a:lstStyle/>
          <a:p>
            <a:pPr algn="ctr"/>
            <a:r>
              <a:rPr lang="en-US"/>
              <a:t>Connected-Sniff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54710" name="Rectangle 22"/>
          <p:cNvSpPr>
            <a:spLocks noChangeArrowheads="1"/>
          </p:cNvSpPr>
          <p:nvPr/>
        </p:nvSpPr>
        <p:spPr bwMode="auto">
          <a:xfrm>
            <a:off x="6705600" y="1830388"/>
            <a:ext cx="2133600" cy="303212"/>
          </a:xfrm>
          <a:prstGeom prst="rect">
            <a:avLst/>
          </a:prstGeom>
          <a:solidFill>
            <a:srgbClr val="FFCC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Device B (Slave)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7381875" y="2212975"/>
            <a:ext cx="176213" cy="176213"/>
            <a:chOff x="1392" y="2064"/>
            <a:chExt cx="192" cy="192"/>
          </a:xfrm>
        </p:grpSpPr>
        <p:sp>
          <p:nvSpPr>
            <p:cNvPr id="754712" name="Oval 24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4713" name="Line 25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4714" name="Line 26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4715" name="Rectangle 27"/>
          <p:cNvSpPr>
            <a:spLocks noChangeArrowheads="1"/>
          </p:cNvSpPr>
          <p:nvPr/>
        </p:nvSpPr>
        <p:spPr bwMode="auto">
          <a:xfrm>
            <a:off x="6705600" y="2117725"/>
            <a:ext cx="3190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9900"/>
                </a:solidFill>
              </a:rPr>
              <a:t>B</a:t>
            </a:r>
          </a:p>
          <a:p>
            <a:r>
              <a:rPr lang="en-US" b="1">
                <a:solidFill>
                  <a:srgbClr val="FF00FF"/>
                </a:solidFill>
              </a:rPr>
              <a:t>E</a:t>
            </a:r>
            <a:endParaRPr lang="en-US" b="1">
              <a:solidFill>
                <a:srgbClr val="FF9900"/>
              </a:solidFill>
            </a:endParaRPr>
          </a:p>
        </p:txBody>
      </p:sp>
      <p:sp>
        <p:nvSpPr>
          <p:cNvPr id="754716" name="Rectangle 28"/>
          <p:cNvSpPr>
            <a:spLocks noChangeArrowheads="1"/>
          </p:cNvSpPr>
          <p:nvPr/>
        </p:nvSpPr>
        <p:spPr bwMode="auto">
          <a:xfrm>
            <a:off x="6959600" y="2117725"/>
            <a:ext cx="39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9900"/>
                </a:solidFill>
              </a:rPr>
              <a:t>01</a:t>
            </a:r>
            <a:endParaRPr lang="en-US">
              <a:solidFill>
                <a:srgbClr val="FF9900"/>
              </a:solidFill>
            </a:endParaRPr>
          </a:p>
        </p:txBody>
      </p:sp>
      <p:grpSp>
        <p:nvGrpSpPr>
          <p:cNvPr id="5" name="Group 29"/>
          <p:cNvGrpSpPr>
            <a:grpSpLocks/>
          </p:cNvGrpSpPr>
          <p:nvPr/>
        </p:nvGrpSpPr>
        <p:grpSpPr bwMode="auto">
          <a:xfrm rot="5400000" flipH="1">
            <a:off x="7370763" y="2490788"/>
            <a:ext cx="176212" cy="176212"/>
            <a:chOff x="1392" y="2064"/>
            <a:chExt cx="192" cy="192"/>
          </a:xfrm>
        </p:grpSpPr>
        <p:sp>
          <p:nvSpPr>
            <p:cNvPr id="754718" name="Oval 30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4719" name="Line 31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4720" name="Line 32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4721" name="Line 33"/>
          <p:cNvSpPr>
            <a:spLocks noChangeShapeType="1"/>
          </p:cNvSpPr>
          <p:nvPr/>
        </p:nvSpPr>
        <p:spPr bwMode="auto">
          <a:xfrm>
            <a:off x="1905000" y="4800600"/>
            <a:ext cx="662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4722" name="Line 34"/>
          <p:cNvSpPr>
            <a:spLocks noChangeShapeType="1"/>
          </p:cNvSpPr>
          <p:nvPr/>
        </p:nvSpPr>
        <p:spPr bwMode="auto">
          <a:xfrm flipV="1">
            <a:off x="1981200" y="2971800"/>
            <a:ext cx="0" cy="1905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4723" name="Text Box 35"/>
          <p:cNvSpPr txBox="1">
            <a:spLocks noChangeArrowheads="1"/>
          </p:cNvSpPr>
          <p:nvPr/>
        </p:nvSpPr>
        <p:spPr bwMode="auto">
          <a:xfrm>
            <a:off x="1147763" y="3367088"/>
            <a:ext cx="788987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Master</a:t>
            </a:r>
          </a:p>
        </p:txBody>
      </p:sp>
      <p:sp>
        <p:nvSpPr>
          <p:cNvPr id="754724" name="Text Box 36"/>
          <p:cNvSpPr txBox="1">
            <a:spLocks noChangeArrowheads="1"/>
          </p:cNvSpPr>
          <p:nvPr/>
        </p:nvSpPr>
        <p:spPr bwMode="auto">
          <a:xfrm>
            <a:off x="1143000" y="4281488"/>
            <a:ext cx="6762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Slave</a:t>
            </a:r>
          </a:p>
        </p:txBody>
      </p:sp>
      <p:sp>
        <p:nvSpPr>
          <p:cNvPr id="754725" name="Line 37"/>
          <p:cNvSpPr>
            <a:spLocks noChangeShapeType="1"/>
          </p:cNvSpPr>
          <p:nvPr/>
        </p:nvSpPr>
        <p:spPr bwMode="auto">
          <a:xfrm>
            <a:off x="4191000" y="4953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4726" name="Line 38"/>
          <p:cNvSpPr>
            <a:spLocks noChangeShapeType="1"/>
          </p:cNvSpPr>
          <p:nvPr/>
        </p:nvSpPr>
        <p:spPr bwMode="auto">
          <a:xfrm>
            <a:off x="4800600" y="49530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4727" name="Line 39"/>
          <p:cNvSpPr>
            <a:spLocks noChangeShapeType="1"/>
          </p:cNvSpPr>
          <p:nvPr/>
        </p:nvSpPr>
        <p:spPr bwMode="auto">
          <a:xfrm>
            <a:off x="3886200" y="5130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4728" name="Line 40"/>
          <p:cNvSpPr>
            <a:spLocks noChangeShapeType="1"/>
          </p:cNvSpPr>
          <p:nvPr/>
        </p:nvSpPr>
        <p:spPr bwMode="auto">
          <a:xfrm flipH="1">
            <a:off x="4800600" y="5130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4729" name="Text Box 41"/>
          <p:cNvSpPr txBox="1">
            <a:spLocks noChangeArrowheads="1"/>
          </p:cNvSpPr>
          <p:nvPr/>
        </p:nvSpPr>
        <p:spPr bwMode="auto">
          <a:xfrm>
            <a:off x="4127500" y="4940300"/>
            <a:ext cx="7254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D-sniff</a:t>
            </a:r>
          </a:p>
        </p:txBody>
      </p:sp>
      <p:sp>
        <p:nvSpPr>
          <p:cNvPr id="754730" name="Line 42"/>
          <p:cNvSpPr>
            <a:spLocks noChangeShapeType="1"/>
          </p:cNvSpPr>
          <p:nvPr/>
        </p:nvSpPr>
        <p:spPr bwMode="auto">
          <a:xfrm>
            <a:off x="5346700" y="49530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4731" name="Line 43"/>
          <p:cNvSpPr>
            <a:spLocks noChangeShapeType="1"/>
          </p:cNvSpPr>
          <p:nvPr/>
        </p:nvSpPr>
        <p:spPr bwMode="auto">
          <a:xfrm>
            <a:off x="4495800" y="55245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4732" name="Text Box 44"/>
          <p:cNvSpPr txBox="1">
            <a:spLocks noChangeArrowheads="1"/>
          </p:cNvSpPr>
          <p:nvPr/>
        </p:nvSpPr>
        <p:spPr bwMode="auto">
          <a:xfrm>
            <a:off x="4724400" y="5348288"/>
            <a:ext cx="704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T-sniff</a:t>
            </a:r>
          </a:p>
        </p:txBody>
      </p:sp>
      <p:sp>
        <p:nvSpPr>
          <p:cNvPr id="754733" name="Line 45"/>
          <p:cNvSpPr>
            <a:spLocks noChangeShapeType="1"/>
          </p:cNvSpPr>
          <p:nvPr/>
        </p:nvSpPr>
        <p:spPr bwMode="auto">
          <a:xfrm flipH="1">
            <a:off x="5346700" y="5537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4734" name="Text Box 46"/>
          <p:cNvSpPr txBox="1">
            <a:spLocks noChangeArrowheads="1"/>
          </p:cNvSpPr>
          <p:nvPr/>
        </p:nvSpPr>
        <p:spPr bwMode="auto">
          <a:xfrm>
            <a:off x="4581525" y="6008688"/>
            <a:ext cx="1601788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tx2"/>
                </a:solidFill>
              </a:rPr>
              <a:t>1    through    N </a:t>
            </a:r>
            <a:endParaRPr lang="en-US" i="1">
              <a:solidFill>
                <a:schemeClr val="tx2"/>
              </a:solidFill>
            </a:endParaRPr>
          </a:p>
        </p:txBody>
      </p:sp>
      <p:sp>
        <p:nvSpPr>
          <p:cNvPr id="754735" name="Text Box 47"/>
          <p:cNvSpPr txBox="1">
            <a:spLocks noChangeArrowheads="1"/>
          </p:cNvSpPr>
          <p:nvPr/>
        </p:nvSpPr>
        <p:spPr bwMode="auto">
          <a:xfrm>
            <a:off x="8289925" y="4876800"/>
            <a:ext cx="538163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754736" name="AutoShape 48"/>
          <p:cNvSpPr>
            <a:spLocks/>
          </p:cNvSpPr>
          <p:nvPr/>
        </p:nvSpPr>
        <p:spPr bwMode="auto">
          <a:xfrm rot="-5400000">
            <a:off x="4686300" y="5372100"/>
            <a:ext cx="152400" cy="1143000"/>
          </a:xfrm>
          <a:prstGeom prst="leftBrace">
            <a:avLst>
              <a:gd name="adj1" fmla="val 625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4737" name="AutoShape 49"/>
          <p:cNvSpPr>
            <a:spLocks/>
          </p:cNvSpPr>
          <p:nvPr/>
        </p:nvSpPr>
        <p:spPr bwMode="auto">
          <a:xfrm rot="-5400000">
            <a:off x="5867400" y="5410200"/>
            <a:ext cx="152400" cy="1066800"/>
          </a:xfrm>
          <a:prstGeom prst="leftBrace">
            <a:avLst>
              <a:gd name="adj1" fmla="val 58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4738" name="Rectangle 50"/>
          <p:cNvSpPr>
            <a:spLocks noChangeArrowheads="1"/>
          </p:cNvSpPr>
          <p:nvPr/>
        </p:nvSpPr>
        <p:spPr bwMode="auto">
          <a:xfrm>
            <a:off x="5346700" y="3200400"/>
            <a:ext cx="609600" cy="1600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4739" name="Line 51"/>
          <p:cNvSpPr>
            <a:spLocks noChangeShapeType="1"/>
          </p:cNvSpPr>
          <p:nvPr/>
        </p:nvSpPr>
        <p:spPr bwMode="auto">
          <a:xfrm>
            <a:off x="5346700" y="4953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4740" name="Line 52"/>
          <p:cNvSpPr>
            <a:spLocks noChangeShapeType="1"/>
          </p:cNvSpPr>
          <p:nvPr/>
        </p:nvSpPr>
        <p:spPr bwMode="auto">
          <a:xfrm>
            <a:off x="5956300" y="49530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4741" name="Line 53"/>
          <p:cNvSpPr>
            <a:spLocks noChangeShapeType="1"/>
          </p:cNvSpPr>
          <p:nvPr/>
        </p:nvSpPr>
        <p:spPr bwMode="auto">
          <a:xfrm>
            <a:off x="5041900" y="5080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4742" name="Line 54"/>
          <p:cNvSpPr>
            <a:spLocks noChangeShapeType="1"/>
          </p:cNvSpPr>
          <p:nvPr/>
        </p:nvSpPr>
        <p:spPr bwMode="auto">
          <a:xfrm flipH="1">
            <a:off x="5956300" y="50927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4743" name="Text Box 55"/>
          <p:cNvSpPr txBox="1">
            <a:spLocks noChangeArrowheads="1"/>
          </p:cNvSpPr>
          <p:nvPr/>
        </p:nvSpPr>
        <p:spPr bwMode="auto">
          <a:xfrm>
            <a:off x="5283200" y="4940300"/>
            <a:ext cx="7254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D-sniff</a:t>
            </a:r>
          </a:p>
        </p:txBody>
      </p:sp>
      <p:sp>
        <p:nvSpPr>
          <p:cNvPr id="754744" name="Line 56"/>
          <p:cNvSpPr>
            <a:spLocks noChangeShapeType="1"/>
          </p:cNvSpPr>
          <p:nvPr/>
        </p:nvSpPr>
        <p:spPr bwMode="auto">
          <a:xfrm>
            <a:off x="6502400" y="49530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4745" name="Line 57"/>
          <p:cNvSpPr>
            <a:spLocks noChangeShapeType="1"/>
          </p:cNvSpPr>
          <p:nvPr/>
        </p:nvSpPr>
        <p:spPr bwMode="auto">
          <a:xfrm>
            <a:off x="5651500" y="54864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4746" name="Text Box 58"/>
          <p:cNvSpPr txBox="1">
            <a:spLocks noChangeArrowheads="1"/>
          </p:cNvSpPr>
          <p:nvPr/>
        </p:nvSpPr>
        <p:spPr bwMode="auto">
          <a:xfrm>
            <a:off x="5880100" y="5348288"/>
            <a:ext cx="704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T-sniff</a:t>
            </a:r>
          </a:p>
        </p:txBody>
      </p:sp>
      <p:sp>
        <p:nvSpPr>
          <p:cNvPr id="754747" name="Line 59"/>
          <p:cNvSpPr>
            <a:spLocks noChangeShapeType="1"/>
          </p:cNvSpPr>
          <p:nvPr/>
        </p:nvSpPr>
        <p:spPr bwMode="auto">
          <a:xfrm flipH="1">
            <a:off x="6502400" y="54991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4748" name="AutoShape 60"/>
          <p:cNvSpPr>
            <a:spLocks/>
          </p:cNvSpPr>
          <p:nvPr/>
        </p:nvSpPr>
        <p:spPr bwMode="auto">
          <a:xfrm rot="-5400000">
            <a:off x="2743200" y="4343400"/>
            <a:ext cx="228600" cy="1447800"/>
          </a:xfrm>
          <a:prstGeom prst="leftBrace">
            <a:avLst>
              <a:gd name="adj1" fmla="val 52778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4749" name="AutoShape 61"/>
          <p:cNvSpPr>
            <a:spLocks/>
          </p:cNvSpPr>
          <p:nvPr/>
        </p:nvSpPr>
        <p:spPr bwMode="auto">
          <a:xfrm rot="-5400000">
            <a:off x="7200900" y="4305300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4750" name="Text Box 62"/>
          <p:cNvSpPr txBox="1">
            <a:spLocks noChangeArrowheads="1"/>
          </p:cNvSpPr>
          <p:nvPr/>
        </p:nvSpPr>
        <p:spPr bwMode="auto">
          <a:xfrm>
            <a:off x="2324100" y="5181600"/>
            <a:ext cx="8001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tx2"/>
                </a:solidFill>
              </a:rPr>
              <a:t>Active </a:t>
            </a:r>
            <a:endParaRPr lang="en-US" i="1">
              <a:solidFill>
                <a:schemeClr val="tx2"/>
              </a:solidFill>
            </a:endParaRPr>
          </a:p>
        </p:txBody>
      </p:sp>
      <p:sp>
        <p:nvSpPr>
          <p:cNvPr id="754751" name="Text Box 63"/>
          <p:cNvSpPr txBox="1">
            <a:spLocks noChangeArrowheads="1"/>
          </p:cNvSpPr>
          <p:nvPr/>
        </p:nvSpPr>
        <p:spPr bwMode="auto">
          <a:xfrm>
            <a:off x="7086600" y="5181600"/>
            <a:ext cx="8001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tx2"/>
                </a:solidFill>
              </a:rPr>
              <a:t>Active </a:t>
            </a:r>
            <a:endParaRPr lang="en-US" i="1">
              <a:solidFill>
                <a:schemeClr val="tx2"/>
              </a:solidFill>
            </a:endParaRPr>
          </a:p>
        </p:txBody>
      </p:sp>
      <p:sp>
        <p:nvSpPr>
          <p:cNvPr id="754752" name="Rectangle 64"/>
          <p:cNvSpPr>
            <a:spLocks noChangeArrowheads="1"/>
          </p:cNvSpPr>
          <p:nvPr/>
        </p:nvSpPr>
        <p:spPr bwMode="auto">
          <a:xfrm>
            <a:off x="4191000" y="3429000"/>
            <a:ext cx="381000" cy="228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4753" name="Rectangle 65"/>
          <p:cNvSpPr>
            <a:spLocks noChangeArrowheads="1"/>
          </p:cNvSpPr>
          <p:nvPr/>
        </p:nvSpPr>
        <p:spPr bwMode="auto">
          <a:xfrm>
            <a:off x="4191000" y="4343400"/>
            <a:ext cx="381000" cy="228600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4754" name="Line 66"/>
          <p:cNvSpPr>
            <a:spLocks noChangeShapeType="1"/>
          </p:cNvSpPr>
          <p:nvPr/>
        </p:nvSpPr>
        <p:spPr bwMode="auto">
          <a:xfrm>
            <a:off x="4381500" y="37465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4755" name="Rectangle 67"/>
          <p:cNvSpPr>
            <a:spLocks noChangeArrowheads="1"/>
          </p:cNvSpPr>
          <p:nvPr/>
        </p:nvSpPr>
        <p:spPr bwMode="auto">
          <a:xfrm>
            <a:off x="5346700" y="3429000"/>
            <a:ext cx="381000" cy="228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4756" name="Rectangle 68"/>
          <p:cNvSpPr>
            <a:spLocks noChangeArrowheads="1"/>
          </p:cNvSpPr>
          <p:nvPr/>
        </p:nvSpPr>
        <p:spPr bwMode="auto">
          <a:xfrm>
            <a:off x="5346700" y="4343400"/>
            <a:ext cx="381000" cy="228600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4757" name="Line 69"/>
          <p:cNvSpPr>
            <a:spLocks noChangeShapeType="1"/>
          </p:cNvSpPr>
          <p:nvPr/>
        </p:nvSpPr>
        <p:spPr bwMode="auto">
          <a:xfrm>
            <a:off x="5537200" y="37465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4758" name="Rectangle 70"/>
          <p:cNvSpPr>
            <a:spLocks noChangeArrowheads="1"/>
          </p:cNvSpPr>
          <p:nvPr/>
        </p:nvSpPr>
        <p:spPr bwMode="auto">
          <a:xfrm>
            <a:off x="6553200" y="3429000"/>
            <a:ext cx="381000" cy="228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4759" name="Rectangle 71"/>
          <p:cNvSpPr>
            <a:spLocks noChangeArrowheads="1"/>
          </p:cNvSpPr>
          <p:nvPr/>
        </p:nvSpPr>
        <p:spPr bwMode="auto">
          <a:xfrm>
            <a:off x="6553200" y="4343400"/>
            <a:ext cx="381000" cy="228600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4760" name="Line 72"/>
          <p:cNvSpPr>
            <a:spLocks noChangeShapeType="1"/>
          </p:cNvSpPr>
          <p:nvPr/>
        </p:nvSpPr>
        <p:spPr bwMode="auto">
          <a:xfrm>
            <a:off x="6743700" y="37465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4761" name="Rectangle 73"/>
          <p:cNvSpPr>
            <a:spLocks noChangeArrowheads="1"/>
          </p:cNvSpPr>
          <p:nvPr/>
        </p:nvSpPr>
        <p:spPr bwMode="auto">
          <a:xfrm>
            <a:off x="2209800" y="3429000"/>
            <a:ext cx="381000" cy="228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4762" name="Rectangle 74"/>
          <p:cNvSpPr>
            <a:spLocks noChangeArrowheads="1"/>
          </p:cNvSpPr>
          <p:nvPr/>
        </p:nvSpPr>
        <p:spPr bwMode="auto">
          <a:xfrm>
            <a:off x="2209800" y="4343400"/>
            <a:ext cx="381000" cy="228600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4763" name="Line 75"/>
          <p:cNvSpPr>
            <a:spLocks noChangeShapeType="1"/>
          </p:cNvSpPr>
          <p:nvPr/>
        </p:nvSpPr>
        <p:spPr bwMode="auto">
          <a:xfrm>
            <a:off x="2400300" y="37465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4764" name="Rectangle 76"/>
          <p:cNvSpPr>
            <a:spLocks noChangeArrowheads="1"/>
          </p:cNvSpPr>
          <p:nvPr/>
        </p:nvSpPr>
        <p:spPr bwMode="auto">
          <a:xfrm>
            <a:off x="3200400" y="3429000"/>
            <a:ext cx="381000" cy="228600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4765" name="Rectangle 77"/>
          <p:cNvSpPr>
            <a:spLocks noChangeArrowheads="1"/>
          </p:cNvSpPr>
          <p:nvPr/>
        </p:nvSpPr>
        <p:spPr bwMode="auto">
          <a:xfrm>
            <a:off x="3200400" y="4343400"/>
            <a:ext cx="381000" cy="228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4766" name="Line 78"/>
          <p:cNvSpPr>
            <a:spLocks noChangeShapeType="1"/>
          </p:cNvSpPr>
          <p:nvPr/>
        </p:nvSpPr>
        <p:spPr bwMode="auto">
          <a:xfrm>
            <a:off x="3390900" y="37592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4767" name="Rectangle 79"/>
          <p:cNvSpPr>
            <a:spLocks noChangeArrowheads="1"/>
          </p:cNvSpPr>
          <p:nvPr/>
        </p:nvSpPr>
        <p:spPr bwMode="auto">
          <a:xfrm>
            <a:off x="7543800" y="3429000"/>
            <a:ext cx="381000" cy="228600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4768" name="Rectangle 80"/>
          <p:cNvSpPr>
            <a:spLocks noChangeArrowheads="1"/>
          </p:cNvSpPr>
          <p:nvPr/>
        </p:nvSpPr>
        <p:spPr bwMode="auto">
          <a:xfrm>
            <a:off x="7543800" y="4343400"/>
            <a:ext cx="381000" cy="228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4769" name="Line 81"/>
          <p:cNvSpPr>
            <a:spLocks noChangeShapeType="1"/>
          </p:cNvSpPr>
          <p:nvPr/>
        </p:nvSpPr>
        <p:spPr bwMode="auto">
          <a:xfrm>
            <a:off x="7734300" y="37592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Park Mode</a:t>
            </a: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2663" y="1744663"/>
            <a:ext cx="8059737" cy="4427537"/>
          </a:xfrm>
        </p:spPr>
        <p:txBody>
          <a:bodyPr>
            <a:normAutofit fontScale="92500"/>
          </a:bodyPr>
          <a:lstStyle/>
          <a:p>
            <a:pPr algn="just">
              <a:lnSpc>
                <a:spcPct val="80000"/>
              </a:lnSpc>
            </a:pPr>
            <a:r>
              <a:rPr lang="en-US" dirty="0"/>
              <a:t>A Parked slave remains synchronized to the </a:t>
            </a:r>
            <a:r>
              <a:rPr lang="en-US" dirty="0" err="1"/>
              <a:t>Piconet</a:t>
            </a:r>
            <a:r>
              <a:rPr lang="en-US" dirty="0"/>
              <a:t> but does not actively participate</a:t>
            </a:r>
          </a:p>
          <a:p>
            <a:pPr algn="just"/>
            <a:r>
              <a:rPr lang="en-US" dirty="0"/>
              <a:t>When Parked the Slave surrenders its Active Member Address for a Parked Member Address (PMA) and Access Request Address (ARA)</a:t>
            </a:r>
          </a:p>
          <a:p>
            <a:pPr lvl="1" algn="just"/>
            <a:r>
              <a:rPr lang="en-US" dirty="0"/>
              <a:t>8-bits each (up to 255 Parked devices per </a:t>
            </a:r>
            <a:r>
              <a:rPr lang="en-US" dirty="0" err="1"/>
              <a:t>Piconet</a:t>
            </a:r>
            <a:r>
              <a:rPr lang="en-US" dirty="0"/>
              <a:t>)</a:t>
            </a:r>
          </a:p>
          <a:p>
            <a:pPr algn="just"/>
            <a:r>
              <a:rPr lang="en-US" dirty="0"/>
              <a:t>The PMA and ARA are used for Master/Slave and Slave/Master communications at Beacon intervals</a:t>
            </a:r>
          </a:p>
        </p:txBody>
      </p:sp>
      <p:sp>
        <p:nvSpPr>
          <p:cNvPr id="756740" name="AutoShape 4"/>
          <p:cNvSpPr>
            <a:spLocks noChangeArrowheads="1"/>
          </p:cNvSpPr>
          <p:nvPr/>
        </p:nvSpPr>
        <p:spPr bwMode="auto">
          <a:xfrm>
            <a:off x="1066800" y="212725"/>
            <a:ext cx="2133600" cy="1387475"/>
          </a:xfrm>
          <a:prstGeom prst="roundRect">
            <a:avLst>
              <a:gd name="adj" fmla="val 814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6741" name="Rectangle 5"/>
          <p:cNvSpPr>
            <a:spLocks noChangeArrowheads="1"/>
          </p:cNvSpPr>
          <p:nvPr/>
        </p:nvSpPr>
        <p:spPr bwMode="auto">
          <a:xfrm>
            <a:off x="2863850" y="901700"/>
            <a:ext cx="176213" cy="176213"/>
          </a:xfrm>
          <a:prstGeom prst="rect">
            <a:avLst/>
          </a:prstGeom>
          <a:solidFill>
            <a:srgbClr val="FF00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100584" anchor="ctr"/>
          <a:lstStyle/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  <a:p>
            <a:pPr>
              <a:lnSpc>
                <a:spcPct val="20000"/>
              </a:lnSpc>
            </a:pPr>
            <a:r>
              <a:rPr lang="en-US" sz="900"/>
              <a:t>----</a:t>
            </a:r>
          </a:p>
          <a:p>
            <a:pPr>
              <a:lnSpc>
                <a:spcPct val="20000"/>
              </a:lnSpc>
            </a:pPr>
            <a:r>
              <a:rPr lang="en-US" sz="900"/>
              <a:t>---</a:t>
            </a:r>
          </a:p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</p:txBody>
      </p:sp>
      <p:sp>
        <p:nvSpPr>
          <p:cNvPr id="756742" name="Rectangle 6"/>
          <p:cNvSpPr>
            <a:spLocks noChangeArrowheads="1"/>
          </p:cNvSpPr>
          <p:nvPr/>
        </p:nvSpPr>
        <p:spPr bwMode="auto">
          <a:xfrm>
            <a:off x="1576388" y="212725"/>
            <a:ext cx="1090612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45720" tIns="0" rIns="45720" bIns="0" anchor="ctr" anchorCtr="1"/>
          <a:lstStyle/>
          <a:p>
            <a:pPr algn="ctr"/>
            <a:r>
              <a:rPr lang="en-US"/>
              <a:t>Connected - Active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56743" name="Rectangle 7"/>
          <p:cNvSpPr>
            <a:spLocks noChangeArrowheads="1"/>
          </p:cNvSpPr>
          <p:nvPr/>
        </p:nvSpPr>
        <p:spPr bwMode="auto">
          <a:xfrm>
            <a:off x="1066800" y="519113"/>
            <a:ext cx="2133600" cy="303212"/>
          </a:xfrm>
          <a:prstGeom prst="rect">
            <a:avLst/>
          </a:prstGeom>
          <a:solidFill>
            <a:srgbClr val="FF00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Device E (Master)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 rot="5400000" flipH="1">
            <a:off x="2597150" y="901700"/>
            <a:ext cx="176213" cy="176213"/>
            <a:chOff x="1392" y="2064"/>
            <a:chExt cx="192" cy="192"/>
          </a:xfrm>
        </p:grpSpPr>
        <p:sp>
          <p:nvSpPr>
            <p:cNvPr id="756745" name="Oval 9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6746" name="Line 10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6747" name="Line 11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6748" name="Rectangle 12"/>
          <p:cNvSpPr>
            <a:spLocks noChangeArrowheads="1"/>
          </p:cNvSpPr>
          <p:nvPr/>
        </p:nvSpPr>
        <p:spPr bwMode="auto">
          <a:xfrm>
            <a:off x="1066800" y="806450"/>
            <a:ext cx="319088" cy="696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FF"/>
                </a:solidFill>
              </a:rPr>
              <a:t>E</a:t>
            </a:r>
          </a:p>
          <a:p>
            <a:pPr>
              <a:lnSpc>
                <a:spcPct val="120000"/>
              </a:lnSpc>
            </a:pPr>
            <a:r>
              <a:rPr lang="en-US" b="1">
                <a:solidFill>
                  <a:srgbClr val="FF9900"/>
                </a:solidFill>
              </a:rPr>
              <a:t>B</a:t>
            </a:r>
            <a:endParaRPr lang="en-US" b="1">
              <a:solidFill>
                <a:srgbClr val="FF00FF"/>
              </a:solidFill>
            </a:endParaRPr>
          </a:p>
        </p:txBody>
      </p:sp>
      <p:sp>
        <p:nvSpPr>
          <p:cNvPr id="756749" name="Rectangle 13"/>
          <p:cNvSpPr>
            <a:spLocks noChangeArrowheads="1"/>
          </p:cNvSpPr>
          <p:nvPr/>
        </p:nvSpPr>
        <p:spPr bwMode="auto">
          <a:xfrm>
            <a:off x="1320800" y="825500"/>
            <a:ext cx="882650" cy="1003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FF"/>
                </a:solidFill>
              </a:rPr>
              <a:t>00</a:t>
            </a:r>
          </a:p>
          <a:p>
            <a:r>
              <a:rPr lang="en-US" sz="1400">
                <a:solidFill>
                  <a:srgbClr val="FF9900"/>
                </a:solidFill>
              </a:rPr>
              <a:t>001 (PMA)</a:t>
            </a:r>
          </a:p>
          <a:p>
            <a:pPr>
              <a:lnSpc>
                <a:spcPct val="70000"/>
              </a:lnSpc>
            </a:pPr>
            <a:r>
              <a:rPr lang="en-US" sz="1400">
                <a:solidFill>
                  <a:srgbClr val="FF9900"/>
                </a:solidFill>
              </a:rPr>
              <a:t>002 (ARA)</a:t>
            </a:r>
            <a:endParaRPr lang="en-US" sz="1000">
              <a:solidFill>
                <a:srgbClr val="FF9900"/>
              </a:solidFill>
            </a:endParaRPr>
          </a:p>
          <a:p>
            <a:endParaRPr lang="en-US">
              <a:solidFill>
                <a:srgbClr val="FF00FF"/>
              </a:solidFill>
            </a:endParaRP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592388" y="1220788"/>
            <a:ext cx="176212" cy="176212"/>
            <a:chOff x="1392" y="2064"/>
            <a:chExt cx="192" cy="192"/>
          </a:xfrm>
        </p:grpSpPr>
        <p:sp>
          <p:nvSpPr>
            <p:cNvPr id="756751" name="Oval 15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6752" name="Line 16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6753" name="Line 17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6754" name="Rectangle 18"/>
          <p:cNvSpPr>
            <a:spLocks noChangeArrowheads="1"/>
          </p:cNvSpPr>
          <p:nvPr/>
        </p:nvSpPr>
        <p:spPr bwMode="auto">
          <a:xfrm>
            <a:off x="2871788" y="1219200"/>
            <a:ext cx="176212" cy="176213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100584" anchor="ctr"/>
          <a:lstStyle/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  <a:p>
            <a:pPr>
              <a:lnSpc>
                <a:spcPct val="20000"/>
              </a:lnSpc>
            </a:pPr>
            <a:r>
              <a:rPr lang="en-US" sz="900"/>
              <a:t>----</a:t>
            </a:r>
          </a:p>
          <a:p>
            <a:pPr>
              <a:lnSpc>
                <a:spcPct val="20000"/>
              </a:lnSpc>
            </a:pPr>
            <a:r>
              <a:rPr lang="en-US" sz="900"/>
              <a:t>---</a:t>
            </a:r>
          </a:p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</p:txBody>
      </p:sp>
      <p:sp>
        <p:nvSpPr>
          <p:cNvPr id="756755" name="AutoShape 19"/>
          <p:cNvSpPr>
            <a:spLocks noChangeArrowheads="1"/>
          </p:cNvSpPr>
          <p:nvPr/>
        </p:nvSpPr>
        <p:spPr bwMode="auto">
          <a:xfrm>
            <a:off x="6705600" y="288925"/>
            <a:ext cx="2133600" cy="1219200"/>
          </a:xfrm>
          <a:prstGeom prst="roundRect">
            <a:avLst>
              <a:gd name="adj" fmla="val 814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6756" name="Rectangle 20"/>
          <p:cNvSpPr>
            <a:spLocks noChangeArrowheads="1"/>
          </p:cNvSpPr>
          <p:nvPr/>
        </p:nvSpPr>
        <p:spPr bwMode="auto">
          <a:xfrm>
            <a:off x="7902575" y="977900"/>
            <a:ext cx="176213" cy="176213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100584" anchor="ctr"/>
          <a:lstStyle/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  <a:p>
            <a:pPr>
              <a:lnSpc>
                <a:spcPct val="20000"/>
              </a:lnSpc>
            </a:pPr>
            <a:r>
              <a:rPr lang="en-US" sz="900"/>
              <a:t>----</a:t>
            </a:r>
          </a:p>
          <a:p>
            <a:pPr>
              <a:lnSpc>
                <a:spcPct val="20000"/>
              </a:lnSpc>
            </a:pPr>
            <a:r>
              <a:rPr lang="en-US" sz="900"/>
              <a:t>---</a:t>
            </a:r>
          </a:p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</p:txBody>
      </p:sp>
      <p:sp>
        <p:nvSpPr>
          <p:cNvPr id="756757" name="Rectangle 21"/>
          <p:cNvSpPr>
            <a:spLocks noChangeArrowheads="1"/>
          </p:cNvSpPr>
          <p:nvPr/>
        </p:nvSpPr>
        <p:spPr bwMode="auto">
          <a:xfrm>
            <a:off x="7215188" y="288925"/>
            <a:ext cx="1090612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45720" tIns="0" rIns="45720" bIns="0" anchor="ctr" anchorCtr="1"/>
          <a:lstStyle/>
          <a:p>
            <a:pPr algn="ctr"/>
            <a:r>
              <a:rPr lang="en-US"/>
              <a:t>Connected-Park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56758" name="Rectangle 22"/>
          <p:cNvSpPr>
            <a:spLocks noChangeArrowheads="1"/>
          </p:cNvSpPr>
          <p:nvPr/>
        </p:nvSpPr>
        <p:spPr bwMode="auto">
          <a:xfrm>
            <a:off x="6705600" y="595313"/>
            <a:ext cx="2133600" cy="303212"/>
          </a:xfrm>
          <a:prstGeom prst="rect">
            <a:avLst/>
          </a:prstGeom>
          <a:solidFill>
            <a:srgbClr val="FFCC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Device B (Slave)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7635875" y="977900"/>
            <a:ext cx="176213" cy="176213"/>
            <a:chOff x="1392" y="2064"/>
            <a:chExt cx="192" cy="192"/>
          </a:xfrm>
        </p:grpSpPr>
        <p:sp>
          <p:nvSpPr>
            <p:cNvPr id="756760" name="Oval 24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6761" name="Line 25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6762" name="Line 26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6763" name="Rectangle 27"/>
          <p:cNvSpPr>
            <a:spLocks noChangeArrowheads="1"/>
          </p:cNvSpPr>
          <p:nvPr/>
        </p:nvSpPr>
        <p:spPr bwMode="auto">
          <a:xfrm>
            <a:off x="6705600" y="882650"/>
            <a:ext cx="3190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9900"/>
                </a:solidFill>
              </a:rPr>
              <a:t>B</a:t>
            </a:r>
          </a:p>
          <a:p>
            <a:r>
              <a:rPr lang="en-US" b="1">
                <a:solidFill>
                  <a:srgbClr val="FF00FF"/>
                </a:solidFill>
              </a:rPr>
              <a:t>E</a:t>
            </a:r>
            <a:endParaRPr lang="en-US" b="1">
              <a:solidFill>
                <a:srgbClr val="FF9900"/>
              </a:solidFill>
            </a:endParaRPr>
          </a:p>
        </p:txBody>
      </p:sp>
      <p:sp>
        <p:nvSpPr>
          <p:cNvPr id="756764" name="Rectangle 28"/>
          <p:cNvSpPr>
            <a:spLocks noChangeArrowheads="1"/>
          </p:cNvSpPr>
          <p:nvPr/>
        </p:nvSpPr>
        <p:spPr bwMode="auto">
          <a:xfrm>
            <a:off x="6886575" y="882650"/>
            <a:ext cx="809625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9900"/>
                </a:solidFill>
              </a:rPr>
              <a:t>01PMA</a:t>
            </a:r>
            <a:endParaRPr lang="en-US">
              <a:solidFill>
                <a:srgbClr val="FF9900"/>
              </a:solidFill>
            </a:endParaRPr>
          </a:p>
        </p:txBody>
      </p:sp>
      <p:grpSp>
        <p:nvGrpSpPr>
          <p:cNvPr id="5" name="Group 29"/>
          <p:cNvGrpSpPr>
            <a:grpSpLocks/>
          </p:cNvGrpSpPr>
          <p:nvPr/>
        </p:nvGrpSpPr>
        <p:grpSpPr bwMode="auto">
          <a:xfrm rot="5400000" flipH="1">
            <a:off x="7370763" y="1255713"/>
            <a:ext cx="176212" cy="176212"/>
            <a:chOff x="1392" y="2064"/>
            <a:chExt cx="192" cy="192"/>
          </a:xfrm>
        </p:grpSpPr>
        <p:sp>
          <p:nvSpPr>
            <p:cNvPr id="756766" name="Oval 30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6767" name="Line 31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6768" name="Line 32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6769" name="Rectangle 33"/>
          <p:cNvSpPr>
            <a:spLocks noChangeArrowheads="1"/>
          </p:cNvSpPr>
          <p:nvPr/>
        </p:nvSpPr>
        <p:spPr bwMode="auto">
          <a:xfrm>
            <a:off x="8051800" y="890588"/>
            <a:ext cx="85090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9900"/>
                </a:solidFill>
              </a:rPr>
              <a:t>02 ARA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Park Mode</a:t>
            </a:r>
          </a:p>
        </p:txBody>
      </p:sp>
      <p:sp>
        <p:nvSpPr>
          <p:cNvPr id="75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2663" y="1744663"/>
            <a:ext cx="8059737" cy="4427537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The Access Request Address (ARA) is used by the slave in a slave-initiated </a:t>
            </a:r>
            <a:r>
              <a:rPr lang="en-US" dirty="0" err="1"/>
              <a:t>Unpark</a:t>
            </a:r>
            <a:r>
              <a:rPr lang="en-US" dirty="0"/>
              <a:t> procedure. </a:t>
            </a:r>
          </a:p>
          <a:p>
            <a:pPr algn="just"/>
            <a:r>
              <a:rPr lang="en-US" dirty="0"/>
              <a:t>All messages sent to Parked slaves are carried by broadcast packets (the all-zero AMA)</a:t>
            </a:r>
          </a:p>
          <a:p>
            <a:pPr algn="just"/>
            <a:r>
              <a:rPr lang="en-US" dirty="0"/>
              <a:t>The Parked slave wakes up at a regular Beacon interval in order to maintain synchronization and to check for broadcast messages </a:t>
            </a:r>
          </a:p>
        </p:txBody>
      </p:sp>
      <p:sp>
        <p:nvSpPr>
          <p:cNvPr id="758788" name="AutoShape 4"/>
          <p:cNvSpPr>
            <a:spLocks noChangeArrowheads="1"/>
          </p:cNvSpPr>
          <p:nvPr/>
        </p:nvSpPr>
        <p:spPr bwMode="auto">
          <a:xfrm>
            <a:off x="6705600" y="288925"/>
            <a:ext cx="2133600" cy="1219200"/>
          </a:xfrm>
          <a:prstGeom prst="roundRect">
            <a:avLst>
              <a:gd name="adj" fmla="val 814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8789" name="Rectangle 5"/>
          <p:cNvSpPr>
            <a:spLocks noChangeArrowheads="1"/>
          </p:cNvSpPr>
          <p:nvPr/>
        </p:nvSpPr>
        <p:spPr bwMode="auto">
          <a:xfrm>
            <a:off x="7902575" y="977900"/>
            <a:ext cx="176213" cy="176213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100584" anchor="ctr"/>
          <a:lstStyle/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  <a:p>
            <a:pPr>
              <a:lnSpc>
                <a:spcPct val="20000"/>
              </a:lnSpc>
            </a:pPr>
            <a:r>
              <a:rPr lang="en-US" sz="900"/>
              <a:t>----</a:t>
            </a:r>
          </a:p>
          <a:p>
            <a:pPr>
              <a:lnSpc>
                <a:spcPct val="20000"/>
              </a:lnSpc>
            </a:pPr>
            <a:r>
              <a:rPr lang="en-US" sz="900"/>
              <a:t>---</a:t>
            </a:r>
          </a:p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</p:txBody>
      </p:sp>
      <p:sp>
        <p:nvSpPr>
          <p:cNvPr id="758790" name="Rectangle 6"/>
          <p:cNvSpPr>
            <a:spLocks noChangeArrowheads="1"/>
          </p:cNvSpPr>
          <p:nvPr/>
        </p:nvSpPr>
        <p:spPr bwMode="auto">
          <a:xfrm>
            <a:off x="7215188" y="288925"/>
            <a:ext cx="1090612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45720" tIns="0" rIns="45720" bIns="0" anchor="ctr" anchorCtr="1"/>
          <a:lstStyle/>
          <a:p>
            <a:pPr algn="ctr"/>
            <a:r>
              <a:rPr lang="en-US"/>
              <a:t>Connected-Park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58791" name="Rectangle 7"/>
          <p:cNvSpPr>
            <a:spLocks noChangeArrowheads="1"/>
          </p:cNvSpPr>
          <p:nvPr/>
        </p:nvSpPr>
        <p:spPr bwMode="auto">
          <a:xfrm>
            <a:off x="6705600" y="595313"/>
            <a:ext cx="2133600" cy="303212"/>
          </a:xfrm>
          <a:prstGeom prst="rect">
            <a:avLst/>
          </a:prstGeom>
          <a:solidFill>
            <a:srgbClr val="FFCC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Device B (Slave)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635875" y="977900"/>
            <a:ext cx="176213" cy="176213"/>
            <a:chOff x="1392" y="2064"/>
            <a:chExt cx="192" cy="192"/>
          </a:xfrm>
        </p:grpSpPr>
        <p:sp>
          <p:nvSpPr>
            <p:cNvPr id="758793" name="Oval 9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794" name="Line 10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795" name="Line 11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8796" name="Rectangle 12"/>
          <p:cNvSpPr>
            <a:spLocks noChangeArrowheads="1"/>
          </p:cNvSpPr>
          <p:nvPr/>
        </p:nvSpPr>
        <p:spPr bwMode="auto">
          <a:xfrm>
            <a:off x="6705600" y="882650"/>
            <a:ext cx="3190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9900"/>
                </a:solidFill>
              </a:rPr>
              <a:t>B</a:t>
            </a:r>
          </a:p>
          <a:p>
            <a:r>
              <a:rPr lang="en-US" b="1">
                <a:solidFill>
                  <a:srgbClr val="FF00FF"/>
                </a:solidFill>
              </a:rPr>
              <a:t>E</a:t>
            </a:r>
            <a:endParaRPr lang="en-US" b="1">
              <a:solidFill>
                <a:srgbClr val="FF9900"/>
              </a:solidFill>
            </a:endParaRPr>
          </a:p>
        </p:txBody>
      </p:sp>
      <p:sp>
        <p:nvSpPr>
          <p:cNvPr id="758797" name="Rectangle 13"/>
          <p:cNvSpPr>
            <a:spLocks noChangeArrowheads="1"/>
          </p:cNvSpPr>
          <p:nvPr/>
        </p:nvSpPr>
        <p:spPr bwMode="auto">
          <a:xfrm>
            <a:off x="6886575" y="882650"/>
            <a:ext cx="809625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9900"/>
                </a:solidFill>
              </a:rPr>
              <a:t>01PMA</a:t>
            </a:r>
            <a:endParaRPr lang="en-US">
              <a:solidFill>
                <a:srgbClr val="FF9900"/>
              </a:solidFill>
            </a:endParaRP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 rot="5400000" flipH="1">
            <a:off x="7370763" y="1255713"/>
            <a:ext cx="176212" cy="176212"/>
            <a:chOff x="1392" y="2064"/>
            <a:chExt cx="192" cy="192"/>
          </a:xfrm>
        </p:grpSpPr>
        <p:sp>
          <p:nvSpPr>
            <p:cNvPr id="758799" name="Oval 15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800" name="Line 16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801" name="Line 17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8802" name="Rectangle 18"/>
          <p:cNvSpPr>
            <a:spLocks noChangeArrowheads="1"/>
          </p:cNvSpPr>
          <p:nvPr/>
        </p:nvSpPr>
        <p:spPr bwMode="auto">
          <a:xfrm>
            <a:off x="8051800" y="890588"/>
            <a:ext cx="85090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9900"/>
                </a:solidFill>
              </a:rPr>
              <a:t>02 ARA</a:t>
            </a:r>
          </a:p>
        </p:txBody>
      </p:sp>
      <p:sp>
        <p:nvSpPr>
          <p:cNvPr id="758803" name="AutoShape 19"/>
          <p:cNvSpPr>
            <a:spLocks noChangeArrowheads="1"/>
          </p:cNvSpPr>
          <p:nvPr/>
        </p:nvSpPr>
        <p:spPr bwMode="auto">
          <a:xfrm>
            <a:off x="1066800" y="212725"/>
            <a:ext cx="2133600" cy="1387475"/>
          </a:xfrm>
          <a:prstGeom prst="roundRect">
            <a:avLst>
              <a:gd name="adj" fmla="val 814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8804" name="Rectangle 20"/>
          <p:cNvSpPr>
            <a:spLocks noChangeArrowheads="1"/>
          </p:cNvSpPr>
          <p:nvPr/>
        </p:nvSpPr>
        <p:spPr bwMode="auto">
          <a:xfrm>
            <a:off x="2863850" y="901700"/>
            <a:ext cx="176213" cy="176213"/>
          </a:xfrm>
          <a:prstGeom prst="rect">
            <a:avLst/>
          </a:prstGeom>
          <a:solidFill>
            <a:srgbClr val="FF00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100584" anchor="ctr"/>
          <a:lstStyle/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  <a:p>
            <a:pPr>
              <a:lnSpc>
                <a:spcPct val="20000"/>
              </a:lnSpc>
            </a:pPr>
            <a:r>
              <a:rPr lang="en-US" sz="900"/>
              <a:t>----</a:t>
            </a:r>
          </a:p>
          <a:p>
            <a:pPr>
              <a:lnSpc>
                <a:spcPct val="20000"/>
              </a:lnSpc>
            </a:pPr>
            <a:r>
              <a:rPr lang="en-US" sz="900"/>
              <a:t>---</a:t>
            </a:r>
          </a:p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</p:txBody>
      </p:sp>
      <p:sp>
        <p:nvSpPr>
          <p:cNvPr id="758805" name="Rectangle 21"/>
          <p:cNvSpPr>
            <a:spLocks noChangeArrowheads="1"/>
          </p:cNvSpPr>
          <p:nvPr/>
        </p:nvSpPr>
        <p:spPr bwMode="auto">
          <a:xfrm>
            <a:off x="1576388" y="212725"/>
            <a:ext cx="1090612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45720" tIns="0" rIns="45720" bIns="0" anchor="ctr" anchorCtr="1"/>
          <a:lstStyle/>
          <a:p>
            <a:pPr algn="ctr"/>
            <a:r>
              <a:rPr lang="en-US"/>
              <a:t>Connected - Active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58806" name="Rectangle 22"/>
          <p:cNvSpPr>
            <a:spLocks noChangeArrowheads="1"/>
          </p:cNvSpPr>
          <p:nvPr/>
        </p:nvSpPr>
        <p:spPr bwMode="auto">
          <a:xfrm>
            <a:off x="1066800" y="519113"/>
            <a:ext cx="2133600" cy="303212"/>
          </a:xfrm>
          <a:prstGeom prst="rect">
            <a:avLst/>
          </a:prstGeom>
          <a:solidFill>
            <a:srgbClr val="FF00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Device E (Master)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 rot="5400000" flipH="1">
            <a:off x="2597150" y="901700"/>
            <a:ext cx="176213" cy="176213"/>
            <a:chOff x="1392" y="2064"/>
            <a:chExt cx="192" cy="192"/>
          </a:xfrm>
        </p:grpSpPr>
        <p:sp>
          <p:nvSpPr>
            <p:cNvPr id="758808" name="Oval 24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809" name="Line 25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810" name="Line 26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8811" name="Rectangle 27"/>
          <p:cNvSpPr>
            <a:spLocks noChangeArrowheads="1"/>
          </p:cNvSpPr>
          <p:nvPr/>
        </p:nvSpPr>
        <p:spPr bwMode="auto">
          <a:xfrm>
            <a:off x="1066800" y="806450"/>
            <a:ext cx="319088" cy="696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FF"/>
                </a:solidFill>
              </a:rPr>
              <a:t>E</a:t>
            </a:r>
          </a:p>
          <a:p>
            <a:pPr>
              <a:lnSpc>
                <a:spcPct val="120000"/>
              </a:lnSpc>
            </a:pPr>
            <a:r>
              <a:rPr lang="en-US" b="1">
                <a:solidFill>
                  <a:srgbClr val="FF9900"/>
                </a:solidFill>
              </a:rPr>
              <a:t>B</a:t>
            </a:r>
            <a:endParaRPr lang="en-US" b="1">
              <a:solidFill>
                <a:srgbClr val="FF00FF"/>
              </a:solidFill>
            </a:endParaRPr>
          </a:p>
        </p:txBody>
      </p: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2592388" y="1220788"/>
            <a:ext cx="176212" cy="176212"/>
            <a:chOff x="1392" y="2064"/>
            <a:chExt cx="192" cy="192"/>
          </a:xfrm>
        </p:grpSpPr>
        <p:sp>
          <p:nvSpPr>
            <p:cNvPr id="758813" name="Oval 29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814" name="Line 30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815" name="Line 31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8816" name="Rectangle 32"/>
          <p:cNvSpPr>
            <a:spLocks noChangeArrowheads="1"/>
          </p:cNvSpPr>
          <p:nvPr/>
        </p:nvSpPr>
        <p:spPr bwMode="auto">
          <a:xfrm>
            <a:off x="2871788" y="1219200"/>
            <a:ext cx="176212" cy="176213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100584" anchor="ctr"/>
          <a:lstStyle/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  <a:p>
            <a:pPr>
              <a:lnSpc>
                <a:spcPct val="20000"/>
              </a:lnSpc>
            </a:pPr>
            <a:r>
              <a:rPr lang="en-US" sz="900"/>
              <a:t>----</a:t>
            </a:r>
          </a:p>
          <a:p>
            <a:pPr>
              <a:lnSpc>
                <a:spcPct val="20000"/>
              </a:lnSpc>
            </a:pPr>
            <a:r>
              <a:rPr lang="en-US" sz="900"/>
              <a:t>---</a:t>
            </a:r>
          </a:p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</p:txBody>
      </p:sp>
      <p:sp>
        <p:nvSpPr>
          <p:cNvPr id="758817" name="Rectangle 33"/>
          <p:cNvSpPr>
            <a:spLocks noChangeArrowheads="1"/>
          </p:cNvSpPr>
          <p:nvPr/>
        </p:nvSpPr>
        <p:spPr bwMode="auto">
          <a:xfrm>
            <a:off x="1320800" y="825500"/>
            <a:ext cx="882650" cy="1003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FF"/>
                </a:solidFill>
              </a:rPr>
              <a:t>00</a:t>
            </a:r>
          </a:p>
          <a:p>
            <a:r>
              <a:rPr lang="en-US" sz="1400">
                <a:solidFill>
                  <a:srgbClr val="FF9900"/>
                </a:solidFill>
              </a:rPr>
              <a:t>001 (PMA)</a:t>
            </a:r>
          </a:p>
          <a:p>
            <a:pPr>
              <a:lnSpc>
                <a:spcPct val="70000"/>
              </a:lnSpc>
            </a:pPr>
            <a:r>
              <a:rPr lang="en-US" sz="1400">
                <a:solidFill>
                  <a:srgbClr val="FF9900"/>
                </a:solidFill>
              </a:rPr>
              <a:t>002 (ARA)</a:t>
            </a:r>
            <a:endParaRPr lang="en-US" sz="1000">
              <a:solidFill>
                <a:srgbClr val="FF9900"/>
              </a:solidFill>
            </a:endParaRPr>
          </a:p>
          <a:p>
            <a:endParaRPr lang="en-US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Designed </a:t>
            </a:r>
            <a:r>
              <a:rPr lang="en-US" dirty="0"/>
              <a:t>to allow low-bandwidth wireless </a:t>
            </a:r>
            <a:r>
              <a:rPr lang="en-US" dirty="0" smtClean="0"/>
              <a:t>connections</a:t>
            </a:r>
            <a:endParaRPr lang="en-US" dirty="0"/>
          </a:p>
          <a:p>
            <a:pPr algn="just"/>
            <a:r>
              <a:rPr lang="en-US" dirty="0"/>
              <a:t>Ericsson, Intel, IBM, Nokia, and Toshiba started this in 1998 by establishing </a:t>
            </a:r>
            <a:r>
              <a:rPr lang="en-US" dirty="0" smtClean="0"/>
              <a:t>a Bluetooth </a:t>
            </a:r>
            <a:r>
              <a:rPr lang="en-US" dirty="0"/>
              <a:t>special-interest group. </a:t>
            </a:r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/>
              <a:t>December 1999, many companies, </a:t>
            </a:r>
            <a:r>
              <a:rPr lang="en-US" dirty="0" smtClean="0"/>
              <a:t>including 3COM</a:t>
            </a:r>
            <a:r>
              <a:rPr lang="en-US" dirty="0"/>
              <a:t>, Lucent, Motorola, and Microsoft, joined in an attempt to evolve a </a:t>
            </a:r>
            <a:r>
              <a:rPr lang="en-US" dirty="0" smtClean="0"/>
              <a:t>reliable universal link for short-range RF communication. 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Park Mode</a:t>
            </a:r>
          </a:p>
        </p:txBody>
      </p:sp>
      <p:sp>
        <p:nvSpPr>
          <p:cNvPr id="76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2663" y="1744663"/>
            <a:ext cx="8059737" cy="4427537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Used to connect more than seven slaves to a single master. </a:t>
            </a:r>
          </a:p>
          <a:p>
            <a:pPr lvl="1" algn="just"/>
            <a:r>
              <a:rPr lang="en-US" dirty="0"/>
              <a:t>Only seven active slaves can be connected at any one time. </a:t>
            </a:r>
          </a:p>
          <a:p>
            <a:pPr algn="just"/>
            <a:r>
              <a:rPr lang="en-US" dirty="0"/>
              <a:t>By swapping Active and Parked slaves in and out of a </a:t>
            </a:r>
            <a:r>
              <a:rPr lang="en-US" dirty="0" err="1"/>
              <a:t>piconet</a:t>
            </a:r>
            <a:r>
              <a:rPr lang="en-US" dirty="0"/>
              <a:t>, the number of slaves connected can be much larger</a:t>
            </a:r>
          </a:p>
          <a:p>
            <a:pPr lvl="1" algn="just"/>
            <a:r>
              <a:rPr lang="en-US" dirty="0"/>
              <a:t>Up to 7 Active slaves with 3-bit AMAs</a:t>
            </a:r>
          </a:p>
          <a:p>
            <a:pPr lvl="1" algn="just"/>
            <a:r>
              <a:rPr lang="en-US" dirty="0"/>
              <a:t>Up to 255 Parked slaves with the 8-bit PMAs</a:t>
            </a:r>
          </a:p>
        </p:txBody>
      </p:sp>
      <p:sp>
        <p:nvSpPr>
          <p:cNvPr id="760836" name="AutoShape 4"/>
          <p:cNvSpPr>
            <a:spLocks noChangeArrowheads="1"/>
          </p:cNvSpPr>
          <p:nvPr/>
        </p:nvSpPr>
        <p:spPr bwMode="auto">
          <a:xfrm>
            <a:off x="6705600" y="288925"/>
            <a:ext cx="2133600" cy="1219200"/>
          </a:xfrm>
          <a:prstGeom prst="roundRect">
            <a:avLst>
              <a:gd name="adj" fmla="val 814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0837" name="Rectangle 5"/>
          <p:cNvSpPr>
            <a:spLocks noChangeArrowheads="1"/>
          </p:cNvSpPr>
          <p:nvPr/>
        </p:nvSpPr>
        <p:spPr bwMode="auto">
          <a:xfrm>
            <a:off x="7902575" y="977900"/>
            <a:ext cx="176213" cy="176213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100584" anchor="ctr"/>
          <a:lstStyle/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  <a:p>
            <a:pPr>
              <a:lnSpc>
                <a:spcPct val="20000"/>
              </a:lnSpc>
            </a:pPr>
            <a:r>
              <a:rPr lang="en-US" sz="900"/>
              <a:t>----</a:t>
            </a:r>
          </a:p>
          <a:p>
            <a:pPr>
              <a:lnSpc>
                <a:spcPct val="20000"/>
              </a:lnSpc>
            </a:pPr>
            <a:r>
              <a:rPr lang="en-US" sz="900"/>
              <a:t>---</a:t>
            </a:r>
          </a:p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</p:txBody>
      </p:sp>
      <p:sp>
        <p:nvSpPr>
          <p:cNvPr id="760838" name="Rectangle 6"/>
          <p:cNvSpPr>
            <a:spLocks noChangeArrowheads="1"/>
          </p:cNvSpPr>
          <p:nvPr/>
        </p:nvSpPr>
        <p:spPr bwMode="auto">
          <a:xfrm>
            <a:off x="7215188" y="288925"/>
            <a:ext cx="1090612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45720" tIns="0" rIns="45720" bIns="0" anchor="ctr" anchorCtr="1"/>
          <a:lstStyle/>
          <a:p>
            <a:pPr algn="ctr"/>
            <a:r>
              <a:rPr lang="en-US"/>
              <a:t>Connected-Park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60839" name="Rectangle 7"/>
          <p:cNvSpPr>
            <a:spLocks noChangeArrowheads="1"/>
          </p:cNvSpPr>
          <p:nvPr/>
        </p:nvSpPr>
        <p:spPr bwMode="auto">
          <a:xfrm>
            <a:off x="6705600" y="595313"/>
            <a:ext cx="2133600" cy="303212"/>
          </a:xfrm>
          <a:prstGeom prst="rect">
            <a:avLst/>
          </a:prstGeom>
          <a:solidFill>
            <a:srgbClr val="FFCC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Device B (Slave)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635875" y="977900"/>
            <a:ext cx="176213" cy="176213"/>
            <a:chOff x="1392" y="2064"/>
            <a:chExt cx="192" cy="192"/>
          </a:xfrm>
        </p:grpSpPr>
        <p:sp>
          <p:nvSpPr>
            <p:cNvPr id="760841" name="Oval 9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0842" name="Line 10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0843" name="Line 11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60844" name="Rectangle 12"/>
          <p:cNvSpPr>
            <a:spLocks noChangeArrowheads="1"/>
          </p:cNvSpPr>
          <p:nvPr/>
        </p:nvSpPr>
        <p:spPr bwMode="auto">
          <a:xfrm>
            <a:off x="6705600" y="882650"/>
            <a:ext cx="3190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9900"/>
                </a:solidFill>
              </a:rPr>
              <a:t>B</a:t>
            </a:r>
          </a:p>
          <a:p>
            <a:r>
              <a:rPr lang="en-US" b="1">
                <a:solidFill>
                  <a:srgbClr val="FF00FF"/>
                </a:solidFill>
              </a:rPr>
              <a:t>E</a:t>
            </a:r>
            <a:endParaRPr lang="en-US" b="1">
              <a:solidFill>
                <a:srgbClr val="FF9900"/>
              </a:solidFill>
            </a:endParaRPr>
          </a:p>
        </p:txBody>
      </p:sp>
      <p:sp>
        <p:nvSpPr>
          <p:cNvPr id="760845" name="Rectangle 13"/>
          <p:cNvSpPr>
            <a:spLocks noChangeArrowheads="1"/>
          </p:cNvSpPr>
          <p:nvPr/>
        </p:nvSpPr>
        <p:spPr bwMode="auto">
          <a:xfrm>
            <a:off x="6886575" y="882650"/>
            <a:ext cx="809625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9900"/>
                </a:solidFill>
              </a:rPr>
              <a:t>01PMA</a:t>
            </a:r>
            <a:endParaRPr lang="en-US">
              <a:solidFill>
                <a:srgbClr val="FF9900"/>
              </a:solidFill>
            </a:endParaRP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 rot="5400000" flipH="1">
            <a:off x="7370763" y="1255713"/>
            <a:ext cx="176212" cy="176212"/>
            <a:chOff x="1392" y="2064"/>
            <a:chExt cx="192" cy="192"/>
          </a:xfrm>
        </p:grpSpPr>
        <p:sp>
          <p:nvSpPr>
            <p:cNvPr id="760847" name="Oval 15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0848" name="Line 16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0849" name="Line 17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60850" name="Rectangle 18"/>
          <p:cNvSpPr>
            <a:spLocks noChangeArrowheads="1"/>
          </p:cNvSpPr>
          <p:nvPr/>
        </p:nvSpPr>
        <p:spPr bwMode="auto">
          <a:xfrm>
            <a:off x="8051800" y="890588"/>
            <a:ext cx="85090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9900"/>
                </a:solidFill>
              </a:rPr>
              <a:t>02 ARA</a:t>
            </a:r>
          </a:p>
        </p:txBody>
      </p:sp>
      <p:sp>
        <p:nvSpPr>
          <p:cNvPr id="760851" name="AutoShape 19"/>
          <p:cNvSpPr>
            <a:spLocks noChangeArrowheads="1"/>
          </p:cNvSpPr>
          <p:nvPr/>
        </p:nvSpPr>
        <p:spPr bwMode="auto">
          <a:xfrm>
            <a:off x="1066800" y="212725"/>
            <a:ext cx="2133600" cy="1387475"/>
          </a:xfrm>
          <a:prstGeom prst="roundRect">
            <a:avLst>
              <a:gd name="adj" fmla="val 814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0852" name="Rectangle 20"/>
          <p:cNvSpPr>
            <a:spLocks noChangeArrowheads="1"/>
          </p:cNvSpPr>
          <p:nvPr/>
        </p:nvSpPr>
        <p:spPr bwMode="auto">
          <a:xfrm>
            <a:off x="2863850" y="901700"/>
            <a:ext cx="176213" cy="176213"/>
          </a:xfrm>
          <a:prstGeom prst="rect">
            <a:avLst/>
          </a:prstGeom>
          <a:solidFill>
            <a:srgbClr val="FF00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100584" anchor="ctr"/>
          <a:lstStyle/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  <a:p>
            <a:pPr>
              <a:lnSpc>
                <a:spcPct val="20000"/>
              </a:lnSpc>
            </a:pPr>
            <a:r>
              <a:rPr lang="en-US" sz="900"/>
              <a:t>----</a:t>
            </a:r>
          </a:p>
          <a:p>
            <a:pPr>
              <a:lnSpc>
                <a:spcPct val="20000"/>
              </a:lnSpc>
            </a:pPr>
            <a:r>
              <a:rPr lang="en-US" sz="900"/>
              <a:t>---</a:t>
            </a:r>
          </a:p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</p:txBody>
      </p:sp>
      <p:sp>
        <p:nvSpPr>
          <p:cNvPr id="760853" name="Rectangle 21"/>
          <p:cNvSpPr>
            <a:spLocks noChangeArrowheads="1"/>
          </p:cNvSpPr>
          <p:nvPr/>
        </p:nvSpPr>
        <p:spPr bwMode="auto">
          <a:xfrm>
            <a:off x="1576388" y="212725"/>
            <a:ext cx="1090612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45720" tIns="0" rIns="45720" bIns="0" anchor="ctr" anchorCtr="1"/>
          <a:lstStyle/>
          <a:p>
            <a:pPr algn="ctr"/>
            <a:r>
              <a:rPr lang="en-US"/>
              <a:t>Connected - Active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60854" name="Rectangle 22"/>
          <p:cNvSpPr>
            <a:spLocks noChangeArrowheads="1"/>
          </p:cNvSpPr>
          <p:nvPr/>
        </p:nvSpPr>
        <p:spPr bwMode="auto">
          <a:xfrm>
            <a:off x="1066800" y="519113"/>
            <a:ext cx="2133600" cy="303212"/>
          </a:xfrm>
          <a:prstGeom prst="rect">
            <a:avLst/>
          </a:prstGeom>
          <a:solidFill>
            <a:srgbClr val="FF00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Device E (Master)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 rot="5400000" flipH="1">
            <a:off x="2597150" y="901700"/>
            <a:ext cx="176213" cy="176213"/>
            <a:chOff x="1392" y="2064"/>
            <a:chExt cx="192" cy="192"/>
          </a:xfrm>
        </p:grpSpPr>
        <p:sp>
          <p:nvSpPr>
            <p:cNvPr id="760856" name="Oval 24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0857" name="Line 25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0858" name="Line 26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60859" name="Rectangle 27"/>
          <p:cNvSpPr>
            <a:spLocks noChangeArrowheads="1"/>
          </p:cNvSpPr>
          <p:nvPr/>
        </p:nvSpPr>
        <p:spPr bwMode="auto">
          <a:xfrm>
            <a:off x="1066800" y="806450"/>
            <a:ext cx="319088" cy="696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FF"/>
                </a:solidFill>
              </a:rPr>
              <a:t>E</a:t>
            </a:r>
          </a:p>
          <a:p>
            <a:pPr>
              <a:lnSpc>
                <a:spcPct val="120000"/>
              </a:lnSpc>
            </a:pPr>
            <a:r>
              <a:rPr lang="en-US" b="1">
                <a:solidFill>
                  <a:srgbClr val="FF9900"/>
                </a:solidFill>
              </a:rPr>
              <a:t>B</a:t>
            </a:r>
            <a:endParaRPr lang="en-US" b="1">
              <a:solidFill>
                <a:srgbClr val="FF00FF"/>
              </a:solidFill>
            </a:endParaRPr>
          </a:p>
        </p:txBody>
      </p: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2592388" y="1220788"/>
            <a:ext cx="176212" cy="176212"/>
            <a:chOff x="1392" y="2064"/>
            <a:chExt cx="192" cy="192"/>
          </a:xfrm>
        </p:grpSpPr>
        <p:sp>
          <p:nvSpPr>
            <p:cNvPr id="760861" name="Oval 29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0862" name="Line 30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0863" name="Line 31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60864" name="Rectangle 32"/>
          <p:cNvSpPr>
            <a:spLocks noChangeArrowheads="1"/>
          </p:cNvSpPr>
          <p:nvPr/>
        </p:nvSpPr>
        <p:spPr bwMode="auto">
          <a:xfrm>
            <a:off x="2871788" y="1219200"/>
            <a:ext cx="176212" cy="176213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100584" anchor="ctr"/>
          <a:lstStyle/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  <a:p>
            <a:pPr>
              <a:lnSpc>
                <a:spcPct val="20000"/>
              </a:lnSpc>
            </a:pPr>
            <a:r>
              <a:rPr lang="en-US" sz="900"/>
              <a:t>----</a:t>
            </a:r>
          </a:p>
          <a:p>
            <a:pPr>
              <a:lnSpc>
                <a:spcPct val="20000"/>
              </a:lnSpc>
            </a:pPr>
            <a:r>
              <a:rPr lang="en-US" sz="900"/>
              <a:t>---</a:t>
            </a:r>
          </a:p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</p:txBody>
      </p:sp>
      <p:sp>
        <p:nvSpPr>
          <p:cNvPr id="760865" name="Rectangle 33"/>
          <p:cNvSpPr>
            <a:spLocks noChangeArrowheads="1"/>
          </p:cNvSpPr>
          <p:nvPr/>
        </p:nvSpPr>
        <p:spPr bwMode="auto">
          <a:xfrm>
            <a:off x="1320800" y="825500"/>
            <a:ext cx="882650" cy="1003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FF"/>
                </a:solidFill>
              </a:rPr>
              <a:t>00</a:t>
            </a:r>
          </a:p>
          <a:p>
            <a:r>
              <a:rPr lang="en-US" sz="1400">
                <a:solidFill>
                  <a:srgbClr val="FF9900"/>
                </a:solidFill>
              </a:rPr>
              <a:t>001 (PMA)</a:t>
            </a:r>
          </a:p>
          <a:p>
            <a:pPr>
              <a:lnSpc>
                <a:spcPct val="70000"/>
              </a:lnSpc>
            </a:pPr>
            <a:r>
              <a:rPr lang="en-US" sz="1400">
                <a:solidFill>
                  <a:srgbClr val="FF9900"/>
                </a:solidFill>
              </a:rPr>
              <a:t>002 (ARA)</a:t>
            </a:r>
            <a:endParaRPr lang="en-US" sz="1000">
              <a:solidFill>
                <a:srgbClr val="FF9900"/>
              </a:solidFill>
            </a:endParaRPr>
          </a:p>
          <a:p>
            <a:endParaRPr lang="en-US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Park Mode - Beacon Channel</a:t>
            </a:r>
          </a:p>
        </p:txBody>
      </p:sp>
      <p:sp>
        <p:nvSpPr>
          <p:cNvPr id="76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2663" y="1295400"/>
            <a:ext cx="8059737" cy="44275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Beacon channel supports </a:t>
            </a:r>
            <a:r>
              <a:rPr lang="en-US" dirty="0" err="1"/>
              <a:t>Piconet</a:t>
            </a:r>
            <a:r>
              <a:rPr lang="en-US" dirty="0"/>
              <a:t> access of Parked slaves</a:t>
            </a:r>
            <a:endParaRPr lang="en-US" dirty="0">
              <a:latin typeface="Arial" charset="0"/>
            </a:endParaRPr>
          </a:p>
          <a:p>
            <a:r>
              <a:rPr lang="en-US" dirty="0"/>
              <a:t>The Beacon period is communicated to the slave when it is being Parked. </a:t>
            </a:r>
          </a:p>
          <a:p>
            <a:pPr lvl="1"/>
            <a:r>
              <a:rPr lang="en-US" dirty="0"/>
              <a:t>And can be changed at a Beacon interval</a:t>
            </a:r>
          </a:p>
          <a:p>
            <a:r>
              <a:rPr lang="en-US" dirty="0"/>
              <a:t>Beacon transmissions can extend over multiple Slots in a Beacon Train</a:t>
            </a:r>
          </a:p>
          <a:p>
            <a:r>
              <a:rPr lang="en-US" dirty="0"/>
              <a:t>Beacon Slots must have master-to-slave traffic</a:t>
            </a:r>
          </a:p>
          <a:p>
            <a:pPr lvl="1"/>
            <a:r>
              <a:rPr lang="en-US" dirty="0"/>
              <a:t>If there is no information to be sent null</a:t>
            </a:r>
            <a:r>
              <a:rPr lang="en-US" b="1" dirty="0"/>
              <a:t> </a:t>
            </a:r>
            <a:r>
              <a:rPr lang="en-US" dirty="0"/>
              <a:t>packets are transmitted by the master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Park Mode</a:t>
            </a:r>
          </a:p>
        </p:txBody>
      </p:sp>
      <p:sp>
        <p:nvSpPr>
          <p:cNvPr id="769027" name="AutoShape 3"/>
          <p:cNvSpPr>
            <a:spLocks noChangeArrowheads="1"/>
          </p:cNvSpPr>
          <p:nvPr/>
        </p:nvSpPr>
        <p:spPr bwMode="auto">
          <a:xfrm>
            <a:off x="1752600" y="1752600"/>
            <a:ext cx="2133600" cy="1387475"/>
          </a:xfrm>
          <a:prstGeom prst="roundRect">
            <a:avLst>
              <a:gd name="adj" fmla="val 814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028" name="Rectangle 4"/>
          <p:cNvSpPr>
            <a:spLocks noChangeArrowheads="1"/>
          </p:cNvSpPr>
          <p:nvPr/>
        </p:nvSpPr>
        <p:spPr bwMode="auto">
          <a:xfrm>
            <a:off x="3549650" y="2441575"/>
            <a:ext cx="176213" cy="176213"/>
          </a:xfrm>
          <a:prstGeom prst="rect">
            <a:avLst/>
          </a:prstGeom>
          <a:solidFill>
            <a:srgbClr val="FF00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100584" anchor="ctr"/>
          <a:lstStyle/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  <a:p>
            <a:pPr>
              <a:lnSpc>
                <a:spcPct val="20000"/>
              </a:lnSpc>
            </a:pPr>
            <a:r>
              <a:rPr lang="en-US" sz="900"/>
              <a:t>----</a:t>
            </a:r>
          </a:p>
          <a:p>
            <a:pPr>
              <a:lnSpc>
                <a:spcPct val="20000"/>
              </a:lnSpc>
            </a:pPr>
            <a:r>
              <a:rPr lang="en-US" sz="900"/>
              <a:t>---</a:t>
            </a:r>
          </a:p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</p:txBody>
      </p:sp>
      <p:sp>
        <p:nvSpPr>
          <p:cNvPr id="769029" name="Rectangle 5"/>
          <p:cNvSpPr>
            <a:spLocks noChangeArrowheads="1"/>
          </p:cNvSpPr>
          <p:nvPr/>
        </p:nvSpPr>
        <p:spPr bwMode="auto">
          <a:xfrm>
            <a:off x="2262188" y="1752600"/>
            <a:ext cx="1090612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45720" tIns="0" rIns="45720" bIns="0" anchor="ctr" anchorCtr="1"/>
          <a:lstStyle/>
          <a:p>
            <a:pPr algn="ctr"/>
            <a:r>
              <a:rPr lang="en-US"/>
              <a:t>Connected - Active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69030" name="Rectangle 6"/>
          <p:cNvSpPr>
            <a:spLocks noChangeArrowheads="1"/>
          </p:cNvSpPr>
          <p:nvPr/>
        </p:nvSpPr>
        <p:spPr bwMode="auto">
          <a:xfrm>
            <a:off x="1752600" y="2058988"/>
            <a:ext cx="2133600" cy="303212"/>
          </a:xfrm>
          <a:prstGeom prst="rect">
            <a:avLst/>
          </a:prstGeom>
          <a:solidFill>
            <a:srgbClr val="FF00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Device E (Master)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 rot="5400000" flipH="1">
            <a:off x="3282950" y="2441575"/>
            <a:ext cx="176213" cy="176213"/>
            <a:chOff x="1392" y="2064"/>
            <a:chExt cx="192" cy="192"/>
          </a:xfrm>
        </p:grpSpPr>
        <p:sp>
          <p:nvSpPr>
            <p:cNvPr id="769032" name="Oval 8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9033" name="Line 9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9034" name="Line 10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69035" name="Rectangle 11"/>
          <p:cNvSpPr>
            <a:spLocks noChangeArrowheads="1"/>
          </p:cNvSpPr>
          <p:nvPr/>
        </p:nvSpPr>
        <p:spPr bwMode="auto">
          <a:xfrm>
            <a:off x="1752600" y="2346325"/>
            <a:ext cx="319088" cy="696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FF"/>
                </a:solidFill>
              </a:rPr>
              <a:t>E</a:t>
            </a:r>
          </a:p>
          <a:p>
            <a:pPr>
              <a:lnSpc>
                <a:spcPct val="120000"/>
              </a:lnSpc>
            </a:pPr>
            <a:r>
              <a:rPr lang="en-US" b="1">
                <a:solidFill>
                  <a:srgbClr val="FF9900"/>
                </a:solidFill>
              </a:rPr>
              <a:t>B</a:t>
            </a:r>
            <a:endParaRPr lang="en-US" b="1">
              <a:solidFill>
                <a:srgbClr val="FF00FF"/>
              </a:solidFill>
            </a:endParaRPr>
          </a:p>
        </p:txBody>
      </p:sp>
      <p:sp>
        <p:nvSpPr>
          <p:cNvPr id="769036" name="Rectangle 12"/>
          <p:cNvSpPr>
            <a:spLocks noChangeArrowheads="1"/>
          </p:cNvSpPr>
          <p:nvPr/>
        </p:nvSpPr>
        <p:spPr bwMode="auto">
          <a:xfrm>
            <a:off x="2006600" y="2346325"/>
            <a:ext cx="882650" cy="1003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FF"/>
                </a:solidFill>
              </a:rPr>
              <a:t>00</a:t>
            </a:r>
          </a:p>
          <a:p>
            <a:r>
              <a:rPr lang="en-US" sz="1400">
                <a:solidFill>
                  <a:srgbClr val="FF9900"/>
                </a:solidFill>
              </a:rPr>
              <a:t>001 (PMA)</a:t>
            </a:r>
          </a:p>
          <a:p>
            <a:pPr>
              <a:lnSpc>
                <a:spcPct val="70000"/>
              </a:lnSpc>
            </a:pPr>
            <a:r>
              <a:rPr lang="en-US" sz="1400">
                <a:solidFill>
                  <a:srgbClr val="FF9900"/>
                </a:solidFill>
              </a:rPr>
              <a:t>002 (ARA)</a:t>
            </a:r>
            <a:endParaRPr lang="en-US" sz="1000">
              <a:solidFill>
                <a:srgbClr val="FF9900"/>
              </a:solidFill>
            </a:endParaRPr>
          </a:p>
          <a:p>
            <a:endParaRPr lang="en-US">
              <a:solidFill>
                <a:srgbClr val="FF00FF"/>
              </a:solidFill>
            </a:endParaRP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278188" y="2760663"/>
            <a:ext cx="176212" cy="176212"/>
            <a:chOff x="1392" y="2064"/>
            <a:chExt cx="192" cy="192"/>
          </a:xfrm>
        </p:grpSpPr>
        <p:sp>
          <p:nvSpPr>
            <p:cNvPr id="769038" name="Oval 14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9039" name="Line 15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9040" name="Line 16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69041" name="Rectangle 17"/>
          <p:cNvSpPr>
            <a:spLocks noChangeArrowheads="1"/>
          </p:cNvSpPr>
          <p:nvPr/>
        </p:nvSpPr>
        <p:spPr bwMode="auto">
          <a:xfrm>
            <a:off x="3557588" y="2759075"/>
            <a:ext cx="176212" cy="176213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100584" anchor="ctr"/>
          <a:lstStyle/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  <a:p>
            <a:pPr>
              <a:lnSpc>
                <a:spcPct val="20000"/>
              </a:lnSpc>
            </a:pPr>
            <a:r>
              <a:rPr lang="en-US" sz="900"/>
              <a:t>----</a:t>
            </a:r>
          </a:p>
          <a:p>
            <a:pPr>
              <a:lnSpc>
                <a:spcPct val="20000"/>
              </a:lnSpc>
            </a:pPr>
            <a:r>
              <a:rPr lang="en-US" sz="900"/>
              <a:t>---</a:t>
            </a:r>
          </a:p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</p:txBody>
      </p:sp>
      <p:sp>
        <p:nvSpPr>
          <p:cNvPr id="769042" name="AutoShape 18"/>
          <p:cNvSpPr>
            <a:spLocks noChangeArrowheads="1"/>
          </p:cNvSpPr>
          <p:nvPr/>
        </p:nvSpPr>
        <p:spPr bwMode="auto">
          <a:xfrm>
            <a:off x="6172200" y="1736725"/>
            <a:ext cx="2133600" cy="1219200"/>
          </a:xfrm>
          <a:prstGeom prst="roundRect">
            <a:avLst>
              <a:gd name="adj" fmla="val 814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043" name="Rectangle 19"/>
          <p:cNvSpPr>
            <a:spLocks noChangeArrowheads="1"/>
          </p:cNvSpPr>
          <p:nvPr/>
        </p:nvSpPr>
        <p:spPr bwMode="auto">
          <a:xfrm>
            <a:off x="7369175" y="2425700"/>
            <a:ext cx="176213" cy="176213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" tIns="100584" anchor="ctr"/>
          <a:lstStyle/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  <a:p>
            <a:pPr>
              <a:lnSpc>
                <a:spcPct val="20000"/>
              </a:lnSpc>
            </a:pPr>
            <a:r>
              <a:rPr lang="en-US" sz="900"/>
              <a:t>----</a:t>
            </a:r>
          </a:p>
          <a:p>
            <a:pPr>
              <a:lnSpc>
                <a:spcPct val="20000"/>
              </a:lnSpc>
            </a:pPr>
            <a:r>
              <a:rPr lang="en-US" sz="900"/>
              <a:t>---</a:t>
            </a:r>
          </a:p>
          <a:p>
            <a:pPr>
              <a:lnSpc>
                <a:spcPct val="20000"/>
              </a:lnSpc>
            </a:pPr>
            <a:r>
              <a:rPr lang="en-US" sz="900"/>
              <a:t>--</a:t>
            </a:r>
          </a:p>
        </p:txBody>
      </p:sp>
      <p:sp>
        <p:nvSpPr>
          <p:cNvPr id="769044" name="Rectangle 20"/>
          <p:cNvSpPr>
            <a:spLocks noChangeArrowheads="1"/>
          </p:cNvSpPr>
          <p:nvPr/>
        </p:nvSpPr>
        <p:spPr bwMode="auto">
          <a:xfrm>
            <a:off x="6681788" y="1736725"/>
            <a:ext cx="1090612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45720" tIns="0" rIns="45720" bIns="0" anchor="ctr" anchorCtr="1"/>
          <a:lstStyle/>
          <a:p>
            <a:pPr algn="ctr"/>
            <a:r>
              <a:rPr lang="en-US"/>
              <a:t>Connected-Park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69045" name="Rectangle 21"/>
          <p:cNvSpPr>
            <a:spLocks noChangeArrowheads="1"/>
          </p:cNvSpPr>
          <p:nvPr/>
        </p:nvSpPr>
        <p:spPr bwMode="auto">
          <a:xfrm>
            <a:off x="6172200" y="2043113"/>
            <a:ext cx="2133600" cy="303212"/>
          </a:xfrm>
          <a:prstGeom prst="rect">
            <a:avLst/>
          </a:prstGeom>
          <a:solidFill>
            <a:srgbClr val="FFCC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Device B (Slave)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7102475" y="2425700"/>
            <a:ext cx="176213" cy="176213"/>
            <a:chOff x="1392" y="2064"/>
            <a:chExt cx="192" cy="192"/>
          </a:xfrm>
        </p:grpSpPr>
        <p:sp>
          <p:nvSpPr>
            <p:cNvPr id="769047" name="Oval 23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CC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9048" name="Line 24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9049" name="Line 25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69050" name="Rectangle 26"/>
          <p:cNvSpPr>
            <a:spLocks noChangeArrowheads="1"/>
          </p:cNvSpPr>
          <p:nvPr/>
        </p:nvSpPr>
        <p:spPr bwMode="auto">
          <a:xfrm>
            <a:off x="6172200" y="2330450"/>
            <a:ext cx="3190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9900"/>
                </a:solidFill>
              </a:rPr>
              <a:t>B</a:t>
            </a:r>
          </a:p>
          <a:p>
            <a:r>
              <a:rPr lang="en-US" b="1">
                <a:solidFill>
                  <a:srgbClr val="FF00FF"/>
                </a:solidFill>
              </a:rPr>
              <a:t>E</a:t>
            </a:r>
            <a:endParaRPr lang="en-US" b="1">
              <a:solidFill>
                <a:srgbClr val="FF9900"/>
              </a:solidFill>
            </a:endParaRPr>
          </a:p>
        </p:txBody>
      </p:sp>
      <p:sp>
        <p:nvSpPr>
          <p:cNvPr id="769051" name="Rectangle 27"/>
          <p:cNvSpPr>
            <a:spLocks noChangeArrowheads="1"/>
          </p:cNvSpPr>
          <p:nvPr/>
        </p:nvSpPr>
        <p:spPr bwMode="auto">
          <a:xfrm>
            <a:off x="6353175" y="2330450"/>
            <a:ext cx="809625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9900"/>
                </a:solidFill>
              </a:rPr>
              <a:t>01PMA</a:t>
            </a:r>
            <a:endParaRPr lang="en-US">
              <a:solidFill>
                <a:srgbClr val="FF9900"/>
              </a:solidFill>
            </a:endParaRPr>
          </a:p>
        </p:txBody>
      </p:sp>
      <p:grpSp>
        <p:nvGrpSpPr>
          <p:cNvPr id="5" name="Group 28"/>
          <p:cNvGrpSpPr>
            <a:grpSpLocks/>
          </p:cNvGrpSpPr>
          <p:nvPr/>
        </p:nvGrpSpPr>
        <p:grpSpPr bwMode="auto">
          <a:xfrm rot="5400000" flipH="1">
            <a:off x="6837363" y="2703513"/>
            <a:ext cx="176212" cy="176212"/>
            <a:chOff x="1392" y="2064"/>
            <a:chExt cx="192" cy="192"/>
          </a:xfrm>
        </p:grpSpPr>
        <p:sp>
          <p:nvSpPr>
            <p:cNvPr id="769053" name="Oval 29"/>
            <p:cNvSpPr>
              <a:spLocks noChangeArrowheads="1"/>
            </p:cNvSpPr>
            <p:nvPr/>
          </p:nvSpPr>
          <p:spPr bwMode="auto">
            <a:xfrm>
              <a:off x="1392" y="2064"/>
              <a:ext cx="192" cy="192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9054" name="Line 30"/>
            <p:cNvSpPr>
              <a:spLocks noChangeShapeType="1"/>
            </p:cNvSpPr>
            <p:nvPr/>
          </p:nvSpPr>
          <p:spPr bwMode="auto">
            <a:xfrm>
              <a:off x="1488" y="216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9055" name="Line 31"/>
            <p:cNvSpPr>
              <a:spLocks noChangeShapeType="1"/>
            </p:cNvSpPr>
            <p:nvPr/>
          </p:nvSpPr>
          <p:spPr bwMode="auto">
            <a:xfrm flipV="1">
              <a:off x="1488" y="21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69056" name="Rectangle 32"/>
          <p:cNvSpPr>
            <a:spLocks noChangeArrowheads="1"/>
          </p:cNvSpPr>
          <p:nvPr/>
        </p:nvSpPr>
        <p:spPr bwMode="auto">
          <a:xfrm>
            <a:off x="7518400" y="2338388"/>
            <a:ext cx="85090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9900"/>
                </a:solidFill>
              </a:rPr>
              <a:t>02 ARA</a:t>
            </a:r>
          </a:p>
        </p:txBody>
      </p:sp>
      <p:sp>
        <p:nvSpPr>
          <p:cNvPr id="769057" name="Line 33"/>
          <p:cNvSpPr>
            <a:spLocks noChangeShapeType="1"/>
          </p:cNvSpPr>
          <p:nvPr/>
        </p:nvSpPr>
        <p:spPr bwMode="auto">
          <a:xfrm>
            <a:off x="1485900" y="5105400"/>
            <a:ext cx="7239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058" name="Line 34"/>
          <p:cNvSpPr>
            <a:spLocks noChangeShapeType="1"/>
          </p:cNvSpPr>
          <p:nvPr/>
        </p:nvSpPr>
        <p:spPr bwMode="auto">
          <a:xfrm flipV="1">
            <a:off x="1568450" y="3276600"/>
            <a:ext cx="0" cy="1905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059" name="Text Box 35"/>
          <p:cNvSpPr txBox="1">
            <a:spLocks noChangeArrowheads="1"/>
          </p:cNvSpPr>
          <p:nvPr/>
        </p:nvSpPr>
        <p:spPr bwMode="auto">
          <a:xfrm>
            <a:off x="842963" y="3671888"/>
            <a:ext cx="788987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Master</a:t>
            </a:r>
          </a:p>
        </p:txBody>
      </p:sp>
      <p:sp>
        <p:nvSpPr>
          <p:cNvPr id="769060" name="Text Box 36"/>
          <p:cNvSpPr txBox="1">
            <a:spLocks noChangeArrowheads="1"/>
          </p:cNvSpPr>
          <p:nvPr/>
        </p:nvSpPr>
        <p:spPr bwMode="auto">
          <a:xfrm>
            <a:off x="838200" y="4586288"/>
            <a:ext cx="6762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Slave</a:t>
            </a:r>
          </a:p>
        </p:txBody>
      </p:sp>
      <p:sp>
        <p:nvSpPr>
          <p:cNvPr id="769061" name="Line 37"/>
          <p:cNvSpPr>
            <a:spLocks noChangeShapeType="1"/>
          </p:cNvSpPr>
          <p:nvPr/>
        </p:nvSpPr>
        <p:spPr bwMode="auto">
          <a:xfrm>
            <a:off x="2971800" y="5257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062" name="Line 38"/>
          <p:cNvSpPr>
            <a:spLocks noChangeShapeType="1"/>
          </p:cNvSpPr>
          <p:nvPr/>
        </p:nvSpPr>
        <p:spPr bwMode="auto">
          <a:xfrm>
            <a:off x="5257800" y="5257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063" name="Line 39"/>
          <p:cNvSpPr>
            <a:spLocks noChangeShapeType="1"/>
          </p:cNvSpPr>
          <p:nvPr/>
        </p:nvSpPr>
        <p:spPr bwMode="auto">
          <a:xfrm>
            <a:off x="4724400" y="5481638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064" name="Line 40"/>
          <p:cNvSpPr>
            <a:spLocks noChangeShapeType="1"/>
          </p:cNvSpPr>
          <p:nvPr/>
        </p:nvSpPr>
        <p:spPr bwMode="auto">
          <a:xfrm flipH="1">
            <a:off x="2971800" y="5481638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065" name="Text Box 41"/>
          <p:cNvSpPr txBox="1">
            <a:spLocks noChangeArrowheads="1"/>
          </p:cNvSpPr>
          <p:nvPr/>
        </p:nvSpPr>
        <p:spPr bwMode="auto">
          <a:xfrm>
            <a:off x="3581400" y="5297488"/>
            <a:ext cx="97790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T-beacon</a:t>
            </a:r>
          </a:p>
        </p:txBody>
      </p:sp>
      <p:sp>
        <p:nvSpPr>
          <p:cNvPr id="769066" name="Text Box 42"/>
          <p:cNvSpPr txBox="1">
            <a:spLocks noChangeArrowheads="1"/>
          </p:cNvSpPr>
          <p:nvPr/>
        </p:nvSpPr>
        <p:spPr bwMode="auto">
          <a:xfrm>
            <a:off x="8605838" y="5054600"/>
            <a:ext cx="538162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769067" name="Oval 43"/>
          <p:cNvSpPr>
            <a:spLocks noChangeArrowheads="1"/>
          </p:cNvSpPr>
          <p:nvPr/>
        </p:nvSpPr>
        <p:spPr bwMode="auto">
          <a:xfrm>
            <a:off x="4038600" y="4724400"/>
            <a:ext cx="76200" cy="762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068" name="Oval 44"/>
          <p:cNvSpPr>
            <a:spLocks noChangeArrowheads="1"/>
          </p:cNvSpPr>
          <p:nvPr/>
        </p:nvSpPr>
        <p:spPr bwMode="auto">
          <a:xfrm>
            <a:off x="4191000" y="4724400"/>
            <a:ext cx="76200" cy="762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069" name="Oval 45"/>
          <p:cNvSpPr>
            <a:spLocks noChangeArrowheads="1"/>
          </p:cNvSpPr>
          <p:nvPr/>
        </p:nvSpPr>
        <p:spPr bwMode="auto">
          <a:xfrm>
            <a:off x="4343400" y="4724400"/>
            <a:ext cx="76200" cy="762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070" name="Oval 46"/>
          <p:cNvSpPr>
            <a:spLocks noChangeArrowheads="1"/>
          </p:cNvSpPr>
          <p:nvPr/>
        </p:nvSpPr>
        <p:spPr bwMode="auto">
          <a:xfrm>
            <a:off x="6324600" y="4724400"/>
            <a:ext cx="76200" cy="762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071" name="Oval 47"/>
          <p:cNvSpPr>
            <a:spLocks noChangeArrowheads="1"/>
          </p:cNvSpPr>
          <p:nvPr/>
        </p:nvSpPr>
        <p:spPr bwMode="auto">
          <a:xfrm>
            <a:off x="6477000" y="4724400"/>
            <a:ext cx="76200" cy="762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072" name="Oval 48"/>
          <p:cNvSpPr>
            <a:spLocks noChangeArrowheads="1"/>
          </p:cNvSpPr>
          <p:nvPr/>
        </p:nvSpPr>
        <p:spPr bwMode="auto">
          <a:xfrm>
            <a:off x="6629400" y="4724400"/>
            <a:ext cx="76200" cy="762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073" name="Line 49"/>
          <p:cNvSpPr>
            <a:spLocks noChangeShapeType="1"/>
          </p:cNvSpPr>
          <p:nvPr/>
        </p:nvSpPr>
        <p:spPr bwMode="auto">
          <a:xfrm flipH="1">
            <a:off x="3886200" y="3733800"/>
            <a:ext cx="152400" cy="762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074" name="Line 50"/>
          <p:cNvSpPr>
            <a:spLocks noChangeShapeType="1"/>
          </p:cNvSpPr>
          <p:nvPr/>
        </p:nvSpPr>
        <p:spPr bwMode="auto">
          <a:xfrm>
            <a:off x="4419600" y="3733800"/>
            <a:ext cx="152400" cy="762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075" name="Text Box 51"/>
          <p:cNvSpPr txBox="1">
            <a:spLocks noChangeArrowheads="1"/>
          </p:cNvSpPr>
          <p:nvPr/>
        </p:nvSpPr>
        <p:spPr bwMode="auto">
          <a:xfrm>
            <a:off x="2819400" y="3352800"/>
            <a:ext cx="28289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Beacon Slots of a Beacon Train</a:t>
            </a:r>
          </a:p>
        </p:txBody>
      </p:sp>
      <p:sp>
        <p:nvSpPr>
          <p:cNvPr id="769076" name="AutoShape 52"/>
          <p:cNvSpPr>
            <a:spLocks/>
          </p:cNvSpPr>
          <p:nvPr/>
        </p:nvSpPr>
        <p:spPr bwMode="auto">
          <a:xfrm rot="-5400000">
            <a:off x="2247900" y="4838700"/>
            <a:ext cx="228600" cy="1219200"/>
          </a:xfrm>
          <a:prstGeom prst="leftBrace">
            <a:avLst>
              <a:gd name="adj1" fmla="val 44444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077" name="Text Box 53"/>
          <p:cNvSpPr txBox="1">
            <a:spLocks noChangeArrowheads="1"/>
          </p:cNvSpPr>
          <p:nvPr/>
        </p:nvSpPr>
        <p:spPr bwMode="auto">
          <a:xfrm>
            <a:off x="1943100" y="5653088"/>
            <a:ext cx="80010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tx2"/>
                </a:solidFill>
              </a:rPr>
              <a:t>Active </a:t>
            </a:r>
            <a:endParaRPr lang="en-US" i="1">
              <a:solidFill>
                <a:schemeClr val="tx2"/>
              </a:solidFill>
            </a:endParaRPr>
          </a:p>
        </p:txBody>
      </p:sp>
      <p:sp>
        <p:nvSpPr>
          <p:cNvPr id="769078" name="AutoShape 54"/>
          <p:cNvSpPr>
            <a:spLocks/>
          </p:cNvSpPr>
          <p:nvPr/>
        </p:nvSpPr>
        <p:spPr bwMode="auto">
          <a:xfrm rot="-5400000">
            <a:off x="7886700" y="4991100"/>
            <a:ext cx="228600" cy="914400"/>
          </a:xfrm>
          <a:prstGeom prst="leftBrace">
            <a:avLst>
              <a:gd name="adj1" fmla="val 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079" name="Text Box 55"/>
          <p:cNvSpPr txBox="1">
            <a:spLocks noChangeArrowheads="1"/>
          </p:cNvSpPr>
          <p:nvPr/>
        </p:nvSpPr>
        <p:spPr bwMode="auto">
          <a:xfrm>
            <a:off x="7658100" y="5653088"/>
            <a:ext cx="80010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tx2"/>
                </a:solidFill>
              </a:rPr>
              <a:t>Active </a:t>
            </a:r>
            <a:endParaRPr lang="en-US" i="1">
              <a:solidFill>
                <a:schemeClr val="tx2"/>
              </a:solidFill>
            </a:endParaRPr>
          </a:p>
        </p:txBody>
      </p:sp>
      <p:sp>
        <p:nvSpPr>
          <p:cNvPr id="769080" name="Rectangle 56"/>
          <p:cNvSpPr>
            <a:spLocks noChangeArrowheads="1"/>
          </p:cNvSpPr>
          <p:nvPr/>
        </p:nvSpPr>
        <p:spPr bwMode="auto">
          <a:xfrm>
            <a:off x="2971800" y="3733800"/>
            <a:ext cx="381000" cy="228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081" name="Rectangle 57"/>
          <p:cNvSpPr>
            <a:spLocks noChangeArrowheads="1"/>
          </p:cNvSpPr>
          <p:nvPr/>
        </p:nvSpPr>
        <p:spPr bwMode="auto">
          <a:xfrm>
            <a:off x="2971800" y="4648200"/>
            <a:ext cx="381000" cy="228600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082" name="Line 58"/>
          <p:cNvSpPr>
            <a:spLocks noChangeShapeType="1"/>
          </p:cNvSpPr>
          <p:nvPr/>
        </p:nvSpPr>
        <p:spPr bwMode="auto">
          <a:xfrm>
            <a:off x="3162300" y="40513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083" name="Rectangle 59"/>
          <p:cNvSpPr>
            <a:spLocks noChangeArrowheads="1"/>
          </p:cNvSpPr>
          <p:nvPr/>
        </p:nvSpPr>
        <p:spPr bwMode="auto">
          <a:xfrm>
            <a:off x="3505200" y="4648200"/>
            <a:ext cx="381000" cy="228600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084" name="Rectangle 60"/>
          <p:cNvSpPr>
            <a:spLocks noChangeArrowheads="1"/>
          </p:cNvSpPr>
          <p:nvPr/>
        </p:nvSpPr>
        <p:spPr bwMode="auto">
          <a:xfrm>
            <a:off x="4572000" y="4648200"/>
            <a:ext cx="381000" cy="228600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085" name="Rectangle 61"/>
          <p:cNvSpPr>
            <a:spLocks noChangeArrowheads="1"/>
          </p:cNvSpPr>
          <p:nvPr/>
        </p:nvSpPr>
        <p:spPr bwMode="auto">
          <a:xfrm>
            <a:off x="5257800" y="3733800"/>
            <a:ext cx="381000" cy="228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086" name="Rectangle 62"/>
          <p:cNvSpPr>
            <a:spLocks noChangeArrowheads="1"/>
          </p:cNvSpPr>
          <p:nvPr/>
        </p:nvSpPr>
        <p:spPr bwMode="auto">
          <a:xfrm>
            <a:off x="5257800" y="4648200"/>
            <a:ext cx="381000" cy="228600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087" name="Line 63"/>
          <p:cNvSpPr>
            <a:spLocks noChangeShapeType="1"/>
          </p:cNvSpPr>
          <p:nvPr/>
        </p:nvSpPr>
        <p:spPr bwMode="auto">
          <a:xfrm>
            <a:off x="5448300" y="40513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088" name="Rectangle 64"/>
          <p:cNvSpPr>
            <a:spLocks noChangeArrowheads="1"/>
          </p:cNvSpPr>
          <p:nvPr/>
        </p:nvSpPr>
        <p:spPr bwMode="auto">
          <a:xfrm>
            <a:off x="5791200" y="4648200"/>
            <a:ext cx="381000" cy="228600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089" name="Rectangle 65"/>
          <p:cNvSpPr>
            <a:spLocks noChangeArrowheads="1"/>
          </p:cNvSpPr>
          <p:nvPr/>
        </p:nvSpPr>
        <p:spPr bwMode="auto">
          <a:xfrm>
            <a:off x="6858000" y="4648200"/>
            <a:ext cx="381000" cy="228600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090" name="Rectangle 66"/>
          <p:cNvSpPr>
            <a:spLocks noChangeArrowheads="1"/>
          </p:cNvSpPr>
          <p:nvPr/>
        </p:nvSpPr>
        <p:spPr bwMode="auto">
          <a:xfrm>
            <a:off x="1752600" y="3733800"/>
            <a:ext cx="381000" cy="228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091" name="Rectangle 67"/>
          <p:cNvSpPr>
            <a:spLocks noChangeArrowheads="1"/>
          </p:cNvSpPr>
          <p:nvPr/>
        </p:nvSpPr>
        <p:spPr bwMode="auto">
          <a:xfrm>
            <a:off x="1752600" y="4648200"/>
            <a:ext cx="381000" cy="228600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092" name="Line 68"/>
          <p:cNvSpPr>
            <a:spLocks noChangeShapeType="1"/>
          </p:cNvSpPr>
          <p:nvPr/>
        </p:nvSpPr>
        <p:spPr bwMode="auto">
          <a:xfrm>
            <a:off x="1943100" y="40513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093" name="Rectangle 69"/>
          <p:cNvSpPr>
            <a:spLocks noChangeArrowheads="1"/>
          </p:cNvSpPr>
          <p:nvPr/>
        </p:nvSpPr>
        <p:spPr bwMode="auto">
          <a:xfrm>
            <a:off x="2362200" y="3733800"/>
            <a:ext cx="381000" cy="228600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094" name="Rectangle 70"/>
          <p:cNvSpPr>
            <a:spLocks noChangeArrowheads="1"/>
          </p:cNvSpPr>
          <p:nvPr/>
        </p:nvSpPr>
        <p:spPr bwMode="auto">
          <a:xfrm>
            <a:off x="2362200" y="4648200"/>
            <a:ext cx="381000" cy="228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095" name="Line 71"/>
          <p:cNvSpPr>
            <a:spLocks noChangeShapeType="1"/>
          </p:cNvSpPr>
          <p:nvPr/>
        </p:nvSpPr>
        <p:spPr bwMode="auto">
          <a:xfrm>
            <a:off x="2552700" y="40640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096" name="Rectangle 72"/>
          <p:cNvSpPr>
            <a:spLocks noChangeArrowheads="1"/>
          </p:cNvSpPr>
          <p:nvPr/>
        </p:nvSpPr>
        <p:spPr bwMode="auto">
          <a:xfrm>
            <a:off x="7467600" y="3733800"/>
            <a:ext cx="381000" cy="228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097" name="Rectangle 73"/>
          <p:cNvSpPr>
            <a:spLocks noChangeArrowheads="1"/>
          </p:cNvSpPr>
          <p:nvPr/>
        </p:nvSpPr>
        <p:spPr bwMode="auto">
          <a:xfrm>
            <a:off x="7467600" y="4648200"/>
            <a:ext cx="381000" cy="228600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098" name="Line 74"/>
          <p:cNvSpPr>
            <a:spLocks noChangeShapeType="1"/>
          </p:cNvSpPr>
          <p:nvPr/>
        </p:nvSpPr>
        <p:spPr bwMode="auto">
          <a:xfrm>
            <a:off x="7658100" y="40513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099" name="Rectangle 75"/>
          <p:cNvSpPr>
            <a:spLocks noChangeArrowheads="1"/>
          </p:cNvSpPr>
          <p:nvPr/>
        </p:nvSpPr>
        <p:spPr bwMode="auto">
          <a:xfrm>
            <a:off x="8077200" y="3733800"/>
            <a:ext cx="381000" cy="228600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100" name="Rectangle 76"/>
          <p:cNvSpPr>
            <a:spLocks noChangeArrowheads="1"/>
          </p:cNvSpPr>
          <p:nvPr/>
        </p:nvSpPr>
        <p:spPr bwMode="auto">
          <a:xfrm>
            <a:off x="8077200" y="4648200"/>
            <a:ext cx="381000" cy="228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101" name="Line 77"/>
          <p:cNvSpPr>
            <a:spLocks noChangeShapeType="1"/>
          </p:cNvSpPr>
          <p:nvPr/>
        </p:nvSpPr>
        <p:spPr bwMode="auto">
          <a:xfrm>
            <a:off x="8267700" y="40640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102" name="Line 78"/>
          <p:cNvSpPr>
            <a:spLocks noChangeShapeType="1"/>
          </p:cNvSpPr>
          <p:nvPr/>
        </p:nvSpPr>
        <p:spPr bwMode="auto">
          <a:xfrm flipH="1">
            <a:off x="6205538" y="3505200"/>
            <a:ext cx="195262" cy="990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103" name="Line 79"/>
          <p:cNvSpPr>
            <a:spLocks noChangeShapeType="1"/>
          </p:cNvSpPr>
          <p:nvPr/>
        </p:nvSpPr>
        <p:spPr bwMode="auto">
          <a:xfrm>
            <a:off x="6705600" y="3505200"/>
            <a:ext cx="185738" cy="990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104" name="Text Box 80"/>
          <p:cNvSpPr txBox="1">
            <a:spLocks noChangeArrowheads="1"/>
          </p:cNvSpPr>
          <p:nvPr/>
        </p:nvSpPr>
        <p:spPr bwMode="auto">
          <a:xfrm>
            <a:off x="5156200" y="3138488"/>
            <a:ext cx="282892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</a:rPr>
              <a:t>Beacon Slots of a Beacon Train</a:t>
            </a:r>
          </a:p>
        </p:txBody>
      </p:sp>
      <p:sp>
        <p:nvSpPr>
          <p:cNvPr id="769105" name="Line 81"/>
          <p:cNvSpPr>
            <a:spLocks noChangeShapeType="1"/>
          </p:cNvSpPr>
          <p:nvPr/>
        </p:nvSpPr>
        <p:spPr bwMode="auto">
          <a:xfrm>
            <a:off x="5257800" y="5257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106" name="Line 82"/>
          <p:cNvSpPr>
            <a:spLocks noChangeShapeType="1"/>
          </p:cNvSpPr>
          <p:nvPr/>
        </p:nvSpPr>
        <p:spPr bwMode="auto">
          <a:xfrm>
            <a:off x="7543800" y="5257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107" name="Line 83"/>
          <p:cNvSpPr>
            <a:spLocks noChangeShapeType="1"/>
          </p:cNvSpPr>
          <p:nvPr/>
        </p:nvSpPr>
        <p:spPr bwMode="auto">
          <a:xfrm>
            <a:off x="7010400" y="5481638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108" name="Line 84"/>
          <p:cNvSpPr>
            <a:spLocks noChangeShapeType="1"/>
          </p:cNvSpPr>
          <p:nvPr/>
        </p:nvSpPr>
        <p:spPr bwMode="auto">
          <a:xfrm flipH="1">
            <a:off x="5257800" y="5481638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9109" name="Text Box 85"/>
          <p:cNvSpPr txBox="1">
            <a:spLocks noChangeArrowheads="1"/>
          </p:cNvSpPr>
          <p:nvPr/>
        </p:nvSpPr>
        <p:spPr bwMode="auto">
          <a:xfrm>
            <a:off x="5867400" y="5297488"/>
            <a:ext cx="97790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T-beacon</a:t>
            </a:r>
          </a:p>
        </p:txBody>
      </p:sp>
      <p:sp>
        <p:nvSpPr>
          <p:cNvPr id="769110" name="Text Box 86"/>
          <p:cNvSpPr txBox="1">
            <a:spLocks noChangeArrowheads="1"/>
          </p:cNvSpPr>
          <p:nvPr/>
        </p:nvSpPr>
        <p:spPr bwMode="auto">
          <a:xfrm>
            <a:off x="4806950" y="5638800"/>
            <a:ext cx="8636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i="1">
                <a:solidFill>
                  <a:schemeClr val="tx2"/>
                </a:solidFill>
              </a:rPr>
              <a:t>Parked </a:t>
            </a:r>
            <a:endParaRPr lang="en-US" i="1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Bluetooth Technological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24000"/>
            <a:ext cx="8305800" cy="531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transmission in Bluetooth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A TDD scheme </a:t>
            </a:r>
            <a:r>
              <a:rPr lang="en-US" dirty="0"/>
              <a:t>divides the channel into 625 </a:t>
            </a:r>
            <a:r>
              <a:rPr lang="en-US" i="1" dirty="0" err="1"/>
              <a:t>μs</a:t>
            </a:r>
            <a:r>
              <a:rPr lang="en-US" i="1" dirty="0"/>
              <a:t> slots at a 1 Mb/s symbol rate</a:t>
            </a:r>
            <a:r>
              <a:rPr lang="en-US" i="1" dirty="0" smtClean="0"/>
              <a:t>.</a:t>
            </a:r>
          </a:p>
          <a:p>
            <a:pPr algn="just"/>
            <a:r>
              <a:rPr lang="en-US" i="1" dirty="0" smtClean="0"/>
              <a:t> </a:t>
            </a:r>
            <a:r>
              <a:rPr lang="en-US" i="1" dirty="0"/>
              <a:t>As a result, </a:t>
            </a:r>
            <a:r>
              <a:rPr lang="en-US" i="1" dirty="0" smtClean="0"/>
              <a:t>at </a:t>
            </a:r>
            <a:r>
              <a:rPr lang="en-US" dirty="0" smtClean="0"/>
              <a:t>most </a:t>
            </a:r>
            <a:r>
              <a:rPr lang="en-US" dirty="0"/>
              <a:t>625 bits can be transmitted in a single slot. </a:t>
            </a:r>
            <a:endParaRPr lang="en-US" dirty="0" smtClean="0"/>
          </a:p>
          <a:p>
            <a:pPr algn="just"/>
            <a:r>
              <a:rPr lang="en-US" dirty="0" smtClean="0"/>
              <a:t>However</a:t>
            </a:r>
            <a:r>
              <a:rPr lang="en-US" dirty="0"/>
              <a:t>, to change the </a:t>
            </a:r>
            <a:r>
              <a:rPr lang="en-US" dirty="0" smtClean="0"/>
              <a:t>Bluetooth device </a:t>
            </a:r>
            <a:r>
              <a:rPr lang="en-US" dirty="0"/>
              <a:t>from transmit state to receive state and tune to the next frequency hop, </a:t>
            </a:r>
            <a:r>
              <a:rPr lang="en-US" dirty="0" smtClean="0"/>
              <a:t>a 259 </a:t>
            </a:r>
            <a:r>
              <a:rPr lang="en-US" i="1" dirty="0" err="1"/>
              <a:t>μs</a:t>
            </a:r>
            <a:r>
              <a:rPr lang="en-US" i="1" dirty="0"/>
              <a:t> turn around time is kept at the end of the last slot. </a:t>
            </a:r>
            <a:endParaRPr lang="en-US" i="1" dirty="0" smtClean="0"/>
          </a:p>
          <a:p>
            <a:pPr algn="just"/>
            <a:r>
              <a:rPr lang="en-US" i="1" dirty="0" smtClean="0"/>
              <a:t>This </a:t>
            </a:r>
            <a:r>
              <a:rPr lang="en-US" i="1" dirty="0"/>
              <a:t>results in reduction </a:t>
            </a:r>
            <a:r>
              <a:rPr lang="en-US" i="1" dirty="0" smtClean="0"/>
              <a:t>of </a:t>
            </a:r>
            <a:r>
              <a:rPr lang="en-US" dirty="0" smtClean="0"/>
              <a:t>effective </a:t>
            </a:r>
            <a:r>
              <a:rPr lang="en-US" dirty="0"/>
              <a:t>bandwidth available for data transfer. </a:t>
            </a:r>
            <a:endParaRPr lang="en-US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transmission in Bluetooth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Bluetooth employs </a:t>
            </a:r>
          </a:p>
          <a:p>
            <a:pPr lvl="1" algn="just"/>
            <a:r>
              <a:rPr lang="en-US" dirty="0" err="1" smtClean="0"/>
              <a:t>HVx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high-quality voice</a:t>
            </a:r>
            <a:r>
              <a:rPr lang="en-US" dirty="0"/>
              <a:t>) packets for SCO transmissions </a:t>
            </a:r>
            <a:r>
              <a:rPr lang="en-US" dirty="0" smtClean="0"/>
              <a:t>and</a:t>
            </a:r>
          </a:p>
          <a:p>
            <a:pPr lvl="1" algn="just"/>
            <a:r>
              <a:rPr lang="en-US" dirty="0" err="1" smtClean="0"/>
              <a:t>DMx</a:t>
            </a:r>
            <a:r>
              <a:rPr lang="en-US" dirty="0" smtClean="0"/>
              <a:t> </a:t>
            </a:r>
            <a:r>
              <a:rPr lang="en-US" dirty="0"/>
              <a:t>(data medium-rate) or </a:t>
            </a:r>
            <a:endParaRPr lang="en-US" dirty="0" smtClean="0"/>
          </a:p>
          <a:p>
            <a:pPr lvl="1" algn="just"/>
            <a:r>
              <a:rPr lang="en-US" dirty="0" err="1" smtClean="0"/>
              <a:t>DHx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data high-rate</a:t>
            </a:r>
            <a:r>
              <a:rPr lang="en-US" dirty="0"/>
              <a:t>) packets for ACL data transmissions, </a:t>
            </a:r>
            <a:endParaRPr lang="en-US" dirty="0" smtClean="0"/>
          </a:p>
          <a:p>
            <a:pPr lvl="2" algn="just"/>
            <a:r>
              <a:rPr lang="en-US" dirty="0" smtClean="0"/>
              <a:t>where </a:t>
            </a:r>
            <a:r>
              <a:rPr lang="en-US" i="1" dirty="0"/>
              <a:t>x = 1, 3, or 5. </a:t>
            </a:r>
            <a:endParaRPr lang="en-US" i="1" dirty="0" smtClean="0"/>
          </a:p>
          <a:p>
            <a:pPr algn="just"/>
            <a:r>
              <a:rPr lang="en-US" dirty="0" err="1" smtClean="0"/>
              <a:t>DMx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DHx</a:t>
            </a:r>
            <a:r>
              <a:rPr lang="en-US" dirty="0"/>
              <a:t>, x represents the number of slots a packet </a:t>
            </a:r>
            <a:r>
              <a:rPr lang="en-US" dirty="0" smtClean="0"/>
              <a:t>occupies</a:t>
            </a:r>
          </a:p>
          <a:p>
            <a:pPr algn="just"/>
            <a:r>
              <a:rPr lang="en-US" dirty="0" err="1" smtClean="0"/>
              <a:t>HVx</a:t>
            </a:r>
            <a:r>
              <a:rPr lang="en-US" dirty="0"/>
              <a:t>, it represents the level of forward error </a:t>
            </a:r>
            <a:r>
              <a:rPr lang="en-US" dirty="0" smtClean="0"/>
              <a:t>correction (FEC</a:t>
            </a:r>
            <a:r>
              <a:rPr lang="en-US" dirty="0"/>
              <a:t>).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purpose of the FEC scheme on the data payload is to </a:t>
            </a:r>
            <a:r>
              <a:rPr lang="en-US" dirty="0" smtClean="0"/>
              <a:t>reduce the </a:t>
            </a:r>
            <a:r>
              <a:rPr lang="en-US" dirty="0"/>
              <a:t>number of retransmissions. </a:t>
            </a:r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/>
              <a:t>the ARQ scheme, data transmitted in one </a:t>
            </a:r>
            <a:r>
              <a:rPr lang="en-US" dirty="0" smtClean="0"/>
              <a:t>slot are </a:t>
            </a:r>
            <a:r>
              <a:rPr lang="en-US" dirty="0"/>
              <a:t>directly acknowledged by the recipient in the next slot, performing both </a:t>
            </a:r>
            <a:r>
              <a:rPr lang="en-US" dirty="0" smtClean="0"/>
              <a:t>the header </a:t>
            </a:r>
            <a:r>
              <a:rPr lang="en-US" dirty="0"/>
              <a:t>error check and the cyclic redundancy check.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It </a:t>
            </a:r>
            <a:r>
              <a:rPr lang="en-US" dirty="0"/>
              <a:t>is widely recognized that </a:t>
            </a:r>
            <a:r>
              <a:rPr lang="en-US" dirty="0" smtClean="0"/>
              <a:t>as time </a:t>
            </a:r>
            <a:r>
              <a:rPr lang="en-US" dirty="0"/>
              <a:t>progresses, the number of short wires connecting computer peripherals </a:t>
            </a:r>
            <a:r>
              <a:rPr lang="en-US" dirty="0" smtClean="0"/>
              <a:t>has been </a:t>
            </a:r>
            <a:r>
              <a:rPr lang="en-US" dirty="0"/>
              <a:t>increasing day by day. </a:t>
            </a:r>
            <a:endParaRPr lang="en-US" dirty="0" smtClean="0"/>
          </a:p>
          <a:p>
            <a:pPr algn="just"/>
            <a:r>
              <a:rPr lang="en-US" dirty="0" smtClean="0"/>
              <a:t>Low-cost</a:t>
            </a:r>
            <a:r>
              <a:rPr lang="en-US" dirty="0"/>
              <a:t>, low-power, radio-based wireless links </a:t>
            </a:r>
            <a:r>
              <a:rPr lang="en-US" dirty="0" smtClean="0"/>
              <a:t>eliminate the </a:t>
            </a:r>
            <a:r>
              <a:rPr lang="en-US" dirty="0"/>
              <a:t>need for short cables. </a:t>
            </a:r>
            <a:endParaRPr lang="en-US" dirty="0" smtClean="0"/>
          </a:p>
          <a:p>
            <a:pPr algn="just"/>
            <a:r>
              <a:rPr lang="en-US" dirty="0" smtClean="0"/>
              <a:t>An </a:t>
            </a:r>
            <a:r>
              <a:rPr lang="en-US" dirty="0"/>
              <a:t>infrared link can easily provide speeds </a:t>
            </a:r>
            <a:r>
              <a:rPr lang="en-US" dirty="0" smtClean="0"/>
              <a:t>up to </a:t>
            </a:r>
            <a:r>
              <a:rPr lang="en-US" dirty="0"/>
              <a:t>10 Mbps at very low cost and ease of installation, but it requires line of </a:t>
            </a:r>
            <a:r>
              <a:rPr lang="en-US" dirty="0" smtClean="0"/>
              <a:t>sight and </a:t>
            </a:r>
            <a:r>
              <a:rPr lang="en-US" dirty="0"/>
              <a:t>offers only a point-to-point link. </a:t>
            </a:r>
            <a:endParaRPr lang="en-US" dirty="0" smtClean="0"/>
          </a:p>
          <a:p>
            <a:pPr algn="just"/>
            <a:r>
              <a:rPr lang="en-US" dirty="0" smtClean="0"/>
              <a:t>Hence</a:t>
            </a:r>
            <a:r>
              <a:rPr lang="en-US" dirty="0"/>
              <a:t>, the concept of Bluetooth </a:t>
            </a:r>
            <a:r>
              <a:rPr lang="en-US" dirty="0" smtClean="0"/>
              <a:t>evolved to </a:t>
            </a:r>
            <a:r>
              <a:rPr lang="en-US" dirty="0"/>
              <a:t>provide a universal standard for short-range RF communication of both </a:t>
            </a:r>
            <a:r>
              <a:rPr lang="en-US" dirty="0" smtClean="0"/>
              <a:t>voice and </a:t>
            </a:r>
            <a:r>
              <a:rPr lang="en-US" dirty="0"/>
              <a:t>data.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/>
              <a:t>The ultimate goal is to make computers (PCs/laptops) have only one </a:t>
            </a:r>
            <a:r>
              <a:rPr lang="en-US" dirty="0" smtClean="0"/>
              <a:t>wire attached </a:t>
            </a:r>
            <a:r>
              <a:rPr lang="en-US" dirty="0"/>
              <a:t>to them, which is the power cord, and make a portable computer </a:t>
            </a:r>
            <a:r>
              <a:rPr lang="en-US" dirty="0" smtClean="0"/>
              <a:t>truly portable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/>
              <a:t>the case of a PDA, the power cord is also eliminated. </a:t>
            </a:r>
            <a:endParaRPr lang="en-US" dirty="0" smtClean="0"/>
          </a:p>
          <a:p>
            <a:pPr algn="just"/>
            <a:r>
              <a:rPr lang="en-US" dirty="0" smtClean="0"/>
              <a:t>Communication protocols </a:t>
            </a:r>
            <a:r>
              <a:rPr lang="en-US" dirty="0"/>
              <a:t>between two computers in a conference room environment do exist </a:t>
            </a:r>
            <a:r>
              <a:rPr lang="en-US" dirty="0" smtClean="0"/>
              <a:t>for Bluetooth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However</a:t>
            </a:r>
            <a:r>
              <a:rPr lang="en-US" dirty="0"/>
              <a:t>, the demands placed on the network by the voice and </a:t>
            </a:r>
            <a:r>
              <a:rPr lang="en-US" dirty="0" smtClean="0"/>
              <a:t>data traffic </a:t>
            </a:r>
            <a:r>
              <a:rPr lang="en-US" dirty="0"/>
              <a:t>are different; multimedia traffic is likely to use most of the </a:t>
            </a:r>
            <a:r>
              <a:rPr lang="en-US" dirty="0" smtClean="0"/>
              <a:t>asynchronous real-time </a:t>
            </a:r>
            <a:r>
              <a:rPr lang="en-US" dirty="0"/>
              <a:t>interactive data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These </a:t>
            </a:r>
            <a:r>
              <a:rPr lang="en-US" dirty="0"/>
              <a:t>packets consume nearly one-third of bandwidth </a:t>
            </a:r>
            <a:r>
              <a:rPr lang="en-US" dirty="0" smtClean="0"/>
              <a:t>in traditional </a:t>
            </a:r>
            <a:r>
              <a:rPr lang="en-US" dirty="0"/>
              <a:t>peer-to-peer networks and much more in connections involving peripherals.</a:t>
            </a:r>
          </a:p>
          <a:p>
            <a:pPr algn="just"/>
            <a:r>
              <a:rPr lang="en-US" dirty="0"/>
              <a:t>Any of the existing transport protocols cannot be used in this scenario </a:t>
            </a:r>
            <a:r>
              <a:rPr lang="en-US" dirty="0" smtClean="0"/>
              <a:t>and efficient </a:t>
            </a:r>
            <a:r>
              <a:rPr lang="en-US" dirty="0"/>
              <a:t>protocols to handle this general situation need to be developed.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Bluetooth utilizes the unlicensed ISM band at </a:t>
            </a:r>
            <a:r>
              <a:rPr lang="en-US" dirty="0">
                <a:solidFill>
                  <a:srgbClr val="FF0000"/>
                </a:solidFill>
              </a:rPr>
              <a:t>2.4 GHz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A </a:t>
            </a:r>
            <a:r>
              <a:rPr lang="en-US" dirty="0"/>
              <a:t>typical </a:t>
            </a:r>
            <a:r>
              <a:rPr lang="en-US" dirty="0" smtClean="0"/>
              <a:t>Bluetooth device </a:t>
            </a:r>
            <a:r>
              <a:rPr lang="en-US" dirty="0"/>
              <a:t>has a range of about 10 meters.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communication channel supports </a:t>
            </a:r>
            <a:r>
              <a:rPr lang="en-US" dirty="0" smtClean="0"/>
              <a:t>data</a:t>
            </a:r>
            <a:r>
              <a:rPr lang="en-US" dirty="0"/>
              <a:t>(asynchronous) and voice (synchronous) with a total bandwidth of 1 Mbps. </a:t>
            </a:r>
            <a:endParaRPr lang="en-US" dirty="0" smtClean="0"/>
          </a:p>
          <a:p>
            <a:pPr algn="just"/>
            <a:r>
              <a:rPr lang="en-US" dirty="0" smtClean="0"/>
              <a:t>The synchronous voice </a:t>
            </a:r>
            <a:r>
              <a:rPr lang="en-US" dirty="0"/>
              <a:t>channels are provided using circuit switching (slot reservation </a:t>
            </a:r>
            <a:r>
              <a:rPr lang="en-US" dirty="0" smtClean="0"/>
              <a:t>at fixed </a:t>
            </a:r>
            <a:r>
              <a:rPr lang="en-US" dirty="0"/>
              <a:t>intervals).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asynchronous data channels are provided using packet </a:t>
            </a:r>
            <a:r>
              <a:rPr lang="en-US" dirty="0" smtClean="0"/>
              <a:t>switching utilizing </a:t>
            </a:r>
            <a:r>
              <a:rPr lang="en-US" dirty="0"/>
              <a:t>a polling access scheme.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A combined data-voice packet is also </a:t>
            </a:r>
            <a:r>
              <a:rPr lang="en-US" dirty="0" smtClean="0"/>
              <a:t>defined to </a:t>
            </a:r>
            <a:r>
              <a:rPr lang="en-US" dirty="0"/>
              <a:t>provide 64 kbps voice and 64 kbps data in each direction.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time slots can </a:t>
            </a:r>
            <a:r>
              <a:rPr lang="en-US" dirty="0" smtClean="0"/>
              <a:t>be reserved </a:t>
            </a:r>
            <a:r>
              <a:rPr lang="en-US" dirty="0"/>
              <a:t>for synchronous packets with a frequency hop for each transmitted packet.</a:t>
            </a:r>
          </a:p>
          <a:p>
            <a:pPr algn="just"/>
            <a:r>
              <a:rPr lang="en-US" dirty="0"/>
              <a:t>A packet usually covers a single time slot but can be extended to cover up to </a:t>
            </a:r>
            <a:r>
              <a:rPr lang="en-US" dirty="0" smtClean="0"/>
              <a:t>five slots.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/>
              <a:t>Bluetooth specification defines two power levels: </a:t>
            </a:r>
            <a:endParaRPr lang="en-US" dirty="0" smtClean="0"/>
          </a:p>
          <a:p>
            <a:pPr lvl="1" algn="just"/>
            <a:r>
              <a:rPr lang="en-US" dirty="0" smtClean="0"/>
              <a:t>a </a:t>
            </a:r>
            <a:r>
              <a:rPr lang="en-US" dirty="0"/>
              <a:t>low-power level </a:t>
            </a:r>
            <a:r>
              <a:rPr lang="en-US" dirty="0" smtClean="0"/>
              <a:t>that covers </a:t>
            </a:r>
            <a:r>
              <a:rPr lang="en-US" dirty="0"/>
              <a:t>a small personal area within a room and </a:t>
            </a:r>
            <a:endParaRPr lang="en-US" dirty="0" smtClean="0"/>
          </a:p>
          <a:p>
            <a:pPr lvl="1" algn="just"/>
            <a:r>
              <a:rPr lang="en-US" dirty="0" smtClean="0"/>
              <a:t>a </a:t>
            </a:r>
            <a:r>
              <a:rPr lang="en-US" dirty="0"/>
              <a:t>high-power level that can cover </a:t>
            </a:r>
            <a:r>
              <a:rPr lang="en-US" dirty="0" smtClean="0"/>
              <a:t>a medium </a:t>
            </a:r>
            <a:r>
              <a:rPr lang="en-US" dirty="0"/>
              <a:t>range, such as an area within a home.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Software controls and identity </a:t>
            </a:r>
            <a:r>
              <a:rPr lang="en-US" dirty="0" smtClean="0"/>
              <a:t>coding built </a:t>
            </a:r>
            <a:r>
              <a:rPr lang="en-US" dirty="0"/>
              <a:t>into each microchip ensure that only those units preset by their owners </a:t>
            </a:r>
            <a:r>
              <a:rPr lang="en-US" dirty="0" smtClean="0"/>
              <a:t>can communicate </a:t>
            </a:r>
            <a:r>
              <a:rPr lang="en-US" dirty="0"/>
              <a:t>with the following </a:t>
            </a:r>
            <a:r>
              <a:rPr lang="en-US" dirty="0" smtClean="0"/>
              <a:t>characteristics:</a:t>
            </a:r>
          </a:p>
          <a:p>
            <a:pPr lvl="1" algn="just"/>
            <a:r>
              <a:rPr lang="en-US" dirty="0" smtClean="0"/>
              <a:t>Fast </a:t>
            </a:r>
            <a:r>
              <a:rPr lang="en-US" dirty="0"/>
              <a:t>frequency hopping to minimize </a:t>
            </a:r>
            <a:r>
              <a:rPr lang="en-US" dirty="0" smtClean="0"/>
              <a:t>interference</a:t>
            </a:r>
          </a:p>
          <a:p>
            <a:pPr lvl="1" algn="just"/>
            <a:r>
              <a:rPr lang="en-US" dirty="0" smtClean="0"/>
              <a:t>Adaptive </a:t>
            </a:r>
            <a:r>
              <a:rPr lang="en-US" dirty="0"/>
              <a:t>output power to minimize </a:t>
            </a:r>
            <a:r>
              <a:rPr lang="en-US" dirty="0" smtClean="0"/>
              <a:t>interference</a:t>
            </a:r>
          </a:p>
          <a:p>
            <a:pPr lvl="1" algn="just"/>
            <a:r>
              <a:rPr lang="en-US" dirty="0" smtClean="0"/>
              <a:t>Short </a:t>
            </a:r>
            <a:r>
              <a:rPr lang="en-US" dirty="0"/>
              <a:t>data packets to maximize capacity</a:t>
            </a:r>
          </a:p>
          <a:p>
            <a:pPr lvl="1" algn="just"/>
            <a:r>
              <a:rPr lang="en-US" dirty="0"/>
              <a:t> Fast acknowledgments allowing low coding overhead for </a:t>
            </a:r>
            <a:r>
              <a:rPr lang="en-US" dirty="0" smtClean="0"/>
              <a:t>links</a:t>
            </a:r>
          </a:p>
          <a:p>
            <a:pPr lvl="1" algn="just"/>
            <a:r>
              <a:rPr lang="en-US" dirty="0" smtClean="0"/>
              <a:t>CVSD </a:t>
            </a:r>
            <a:r>
              <a:rPr lang="en-US" dirty="0"/>
              <a:t>(continuous variable slope delta) modulation voice coding, which </a:t>
            </a:r>
            <a:r>
              <a:rPr lang="en-US" dirty="0" smtClean="0"/>
              <a:t>can withstand </a:t>
            </a:r>
            <a:r>
              <a:rPr lang="en-US" dirty="0"/>
              <a:t>high bit-error </a:t>
            </a:r>
            <a:r>
              <a:rPr lang="en-US" dirty="0" smtClean="0"/>
              <a:t>rates</a:t>
            </a:r>
          </a:p>
          <a:p>
            <a:pPr lvl="1" algn="just"/>
            <a:r>
              <a:rPr lang="en-US" dirty="0" smtClean="0"/>
              <a:t>Flexible </a:t>
            </a:r>
            <a:r>
              <a:rPr lang="en-US" dirty="0"/>
              <a:t>packet types that support a wide application </a:t>
            </a:r>
            <a:r>
              <a:rPr lang="en-US" dirty="0" smtClean="0"/>
              <a:t>range</a:t>
            </a:r>
          </a:p>
          <a:p>
            <a:pPr lvl="1" algn="just"/>
            <a:r>
              <a:rPr lang="en-US" dirty="0" smtClean="0"/>
              <a:t>Transmission </a:t>
            </a:r>
            <a:r>
              <a:rPr lang="en-US" dirty="0"/>
              <a:t>and reception interface tailored to minimize power consumption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Bluetooth </a:t>
            </a:r>
            <a:r>
              <a:rPr lang="en-US" dirty="0" smtClean="0"/>
              <a:t>core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752600"/>
            <a:ext cx="7543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2845</Words>
  <Application>Microsoft Office PowerPoint</Application>
  <PresentationFormat>On-screen Show (4:3)</PresentationFormat>
  <Paragraphs>557</Paragraphs>
  <Slides>35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IEEE 802.15.1</vt:lpstr>
      <vt:lpstr>Introduction </vt:lpstr>
      <vt:lpstr>Introduction </vt:lpstr>
      <vt:lpstr>Introduction </vt:lpstr>
      <vt:lpstr>Introduction </vt:lpstr>
      <vt:lpstr>Introduction </vt:lpstr>
      <vt:lpstr>Introduction </vt:lpstr>
      <vt:lpstr>Characteristics </vt:lpstr>
      <vt:lpstr>Bluetooth core protocols</vt:lpstr>
      <vt:lpstr>Bluetooth core protocols</vt:lpstr>
      <vt:lpstr>SCO (Synchronous connection-oriented)</vt:lpstr>
      <vt:lpstr>ACL(Asynchronous Connection-Less)</vt:lpstr>
      <vt:lpstr>Architecture of the Bluetooth System</vt:lpstr>
      <vt:lpstr>Architecture of Bluetooth </vt:lpstr>
      <vt:lpstr>Architecture of Bluetooth </vt:lpstr>
      <vt:lpstr>Architecture of Bluetooth </vt:lpstr>
      <vt:lpstr>Architecture of Bluetooth </vt:lpstr>
      <vt:lpstr>Four Connected Modes</vt:lpstr>
      <vt:lpstr>Active Mode</vt:lpstr>
      <vt:lpstr>Active Mode</vt:lpstr>
      <vt:lpstr>Hold Mode</vt:lpstr>
      <vt:lpstr>Hold Mode</vt:lpstr>
      <vt:lpstr>Hold Mode</vt:lpstr>
      <vt:lpstr>Hold Mode</vt:lpstr>
      <vt:lpstr>Sniff Mode</vt:lpstr>
      <vt:lpstr>Sniff Mode</vt:lpstr>
      <vt:lpstr>Sniff Mode</vt:lpstr>
      <vt:lpstr>Park Mode</vt:lpstr>
      <vt:lpstr>Park Mode</vt:lpstr>
      <vt:lpstr>Park Mode</vt:lpstr>
      <vt:lpstr>Park Mode - Beacon Channel</vt:lpstr>
      <vt:lpstr>Park Mode</vt:lpstr>
      <vt:lpstr>Bluetooth Technological Characteristics</vt:lpstr>
      <vt:lpstr>Packet transmission in Bluetooth</vt:lpstr>
      <vt:lpstr>Packet transmission in Bluetooth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802.15.1</dc:title>
  <dc:creator>Sadhish</dc:creator>
  <cp:lastModifiedBy>Sadhish</cp:lastModifiedBy>
  <cp:revision>5</cp:revision>
  <dcterms:created xsi:type="dcterms:W3CDTF">2014-08-25T15:53:46Z</dcterms:created>
  <dcterms:modified xsi:type="dcterms:W3CDTF">2014-09-11T01:59:06Z</dcterms:modified>
</cp:coreProperties>
</file>