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70" r:id="rId13"/>
    <p:sldId id="275" r:id="rId14"/>
    <p:sldId id="266" r:id="rId15"/>
    <p:sldId id="267" r:id="rId16"/>
    <p:sldId id="268" r:id="rId17"/>
    <p:sldId id="269" r:id="rId18"/>
    <p:sldId id="271" r:id="rId19"/>
    <p:sldId id="276" r:id="rId20"/>
    <p:sldId id="272" r:id="rId21"/>
    <p:sldId id="273" r:id="rId22"/>
    <p:sldId id="27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70E9225-71DB-4B3F-A2F3-263833927073}">
          <p14:sldIdLst>
            <p14:sldId id="256"/>
            <p14:sldId id="257"/>
            <p14:sldId id="258"/>
            <p14:sldId id="259"/>
            <p14:sldId id="260"/>
            <p14:sldId id="261"/>
            <p14:sldId id="262"/>
            <p14:sldId id="263"/>
            <p14:sldId id="264"/>
            <p14:sldId id="265"/>
            <p14:sldId id="270"/>
            <p14:sldId id="275"/>
            <p14:sldId id="266"/>
            <p14:sldId id="267"/>
            <p14:sldId id="268"/>
            <p14:sldId id="269"/>
            <p14:sldId id="271"/>
            <p14:sldId id="276"/>
            <p14:sldId id="272"/>
            <p14:sldId id="273"/>
            <p14:sldId id="27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70" d="100"/>
          <a:sy n="70" d="100"/>
        </p:scale>
        <p:origin x="141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8287AA-0D99-42CE-A71B-10FA9908BBF8}" type="datetimeFigureOut">
              <a:rPr lang="en-US" smtClean="0"/>
              <a:pPr/>
              <a:t>07-08-2014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C167DB-EFF0-400D-96A1-6799F871DE5B}" type="slidenum">
              <a:rPr lang="en-US" smtClean="0"/>
              <a:pPr/>
              <a:t>‹#›</a:t>
            </a:fld>
            <a:endParaRPr lang="en-US"/>
          </a:p>
        </p:txBody>
      </p:sp>
    </p:spTree>
    <p:extLst>
      <p:ext uri="{BB962C8B-B14F-4D97-AF65-F5344CB8AC3E}">
        <p14:creationId xmlns:p14="http://schemas.microsoft.com/office/powerpoint/2010/main" val="5114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1</a:t>
            </a:fld>
            <a:endParaRPr lang="en-US"/>
          </a:p>
        </p:txBody>
      </p:sp>
    </p:spTree>
    <p:extLst>
      <p:ext uri="{BB962C8B-B14F-4D97-AF65-F5344CB8AC3E}">
        <p14:creationId xmlns:p14="http://schemas.microsoft.com/office/powerpoint/2010/main" val="1629615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2</a:t>
            </a:fld>
            <a:endParaRPr lang="en-US"/>
          </a:p>
        </p:txBody>
      </p:sp>
    </p:spTree>
    <p:extLst>
      <p:ext uri="{BB962C8B-B14F-4D97-AF65-F5344CB8AC3E}">
        <p14:creationId xmlns:p14="http://schemas.microsoft.com/office/powerpoint/2010/main" val="2363169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3</a:t>
            </a:fld>
            <a:endParaRPr lang="en-US"/>
          </a:p>
        </p:txBody>
      </p:sp>
    </p:spTree>
    <p:extLst>
      <p:ext uri="{BB962C8B-B14F-4D97-AF65-F5344CB8AC3E}">
        <p14:creationId xmlns:p14="http://schemas.microsoft.com/office/powerpoint/2010/main" val="371360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4</a:t>
            </a:fld>
            <a:endParaRPr lang="en-US"/>
          </a:p>
        </p:txBody>
      </p:sp>
    </p:spTree>
    <p:extLst>
      <p:ext uri="{BB962C8B-B14F-4D97-AF65-F5344CB8AC3E}">
        <p14:creationId xmlns:p14="http://schemas.microsoft.com/office/powerpoint/2010/main" val="37597214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5</a:t>
            </a:fld>
            <a:endParaRPr lang="en-US"/>
          </a:p>
        </p:txBody>
      </p:sp>
    </p:spTree>
    <p:extLst>
      <p:ext uri="{BB962C8B-B14F-4D97-AF65-F5344CB8AC3E}">
        <p14:creationId xmlns:p14="http://schemas.microsoft.com/office/powerpoint/2010/main" val="265581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6</a:t>
            </a:fld>
            <a:endParaRPr lang="en-US"/>
          </a:p>
        </p:txBody>
      </p:sp>
    </p:spTree>
    <p:extLst>
      <p:ext uri="{BB962C8B-B14F-4D97-AF65-F5344CB8AC3E}">
        <p14:creationId xmlns:p14="http://schemas.microsoft.com/office/powerpoint/2010/main" val="21882885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C167DB-EFF0-400D-96A1-6799F871DE5B}" type="slidenum">
              <a:rPr lang="en-US" smtClean="0"/>
              <a:pPr/>
              <a:t>7</a:t>
            </a:fld>
            <a:endParaRPr lang="en-US"/>
          </a:p>
        </p:txBody>
      </p:sp>
    </p:spTree>
    <p:extLst>
      <p:ext uri="{BB962C8B-B14F-4D97-AF65-F5344CB8AC3E}">
        <p14:creationId xmlns:p14="http://schemas.microsoft.com/office/powerpoint/2010/main" val="111011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n-US" smtClean="0"/>
              <a:t>Click to edit Master title style</a:t>
            </a:r>
            <a:endParaRPr lang="en-US" dirty="0"/>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a:endParaRPr lang="en-US"/>
          </a:p>
        </p:txBody>
      </p:sp>
      <p:sp>
        <p:nvSpPr>
          <p:cNvPr id="15" name="Date Placeholder 14"/>
          <p:cNvSpPr>
            <a:spLocks noGrp="1"/>
          </p:cNvSpPr>
          <p:nvPr>
            <p:ph type="dt" sz="half" idx="10"/>
          </p:nvPr>
        </p:nvSpPr>
        <p:spPr/>
        <p:txBody>
          <a:bodyPr/>
          <a:lstStyle/>
          <a:p>
            <a:fld id="{DCFA480D-CB17-4C49-BB2A-C7514E1C7CEA}" type="datetimeFigureOut">
              <a:rPr lang="en-US" smtClean="0"/>
              <a:pPr/>
              <a:t>07-08-2014</a:t>
            </a:fld>
            <a:endParaRPr lang="en-US"/>
          </a:p>
        </p:txBody>
      </p:sp>
      <p:sp>
        <p:nvSpPr>
          <p:cNvPr id="16" name="Slide Number Placeholder 15"/>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07-08-2014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A480D-CB17-4C49-BB2A-C7514E1C7CEA}" type="datetimeFigureOut">
              <a:rPr lang="en-US" smtClean="0"/>
              <a:pPr/>
              <a:t>07-08-2014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14"/>
          </p:nvPr>
        </p:nvSpPr>
        <p:spPr/>
        <p:txBody>
          <a:bodyPr/>
          <a:lstStyle/>
          <a:p>
            <a:fld id="{DCFA480D-CB17-4C49-BB2A-C7514E1C7CEA}" type="datetimeFigureOut">
              <a:rPr lang="en-US" smtClean="0"/>
              <a:pPr/>
              <a:t>07-08-2014</a:t>
            </a:fld>
            <a:endParaRPr lang="en-US"/>
          </a:p>
        </p:txBody>
      </p:sp>
      <p:sp>
        <p:nvSpPr>
          <p:cNvPr id="15" name="Slide Number Placeholder 14"/>
          <p:cNvSpPr>
            <a:spLocks noGrp="1"/>
          </p:cNvSpPr>
          <p:nvPr>
            <p:ph type="sldNum" sz="quarter" idx="15"/>
          </p:nvPr>
        </p:nvSpPr>
        <p:spPr/>
        <p:txBody>
          <a:bodyPr/>
          <a:lstStyle>
            <a:lvl1pPr algn="ctr">
              <a:defRPr/>
            </a:lvl1pPr>
          </a:lstStyle>
          <a:p>
            <a:pPr algn="ctr"/>
            <a:fld id="{CEAB1635-7AB6-4A02-8F63-2344453D2D84}" type="slidenum">
              <a:rPr lang="en-US" smtClean="0"/>
              <a:pPr algn="ctr"/>
              <a:t>‹#›</a:t>
            </a:fld>
            <a:endParaRPr lang="en-US" dirty="0"/>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FA480D-CB17-4C49-BB2A-C7514E1C7CEA}" type="datetimeFigureOut">
              <a:rPr lang="en-US" smtClean="0"/>
              <a:pPr/>
              <a:t>07-08-2014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latinLnBrk="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685800" y="4958864"/>
            <a:ext cx="7924800" cy="984736"/>
          </a:xfrm>
        </p:spPr>
        <p:txBody>
          <a:bodyPr anchor="t"/>
          <a:lstStyle>
            <a:lvl1pPr>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FA480D-CB17-4C49-BB2A-C7514E1C7CEA}" type="datetimeFigureOut">
              <a:rPr lang="en-US" smtClean="0"/>
              <a:pPr/>
              <a:t>07-08-2014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
        <p:nvSpPr>
          <p:cNvPr id="11" name="Content Placeholder 10"/>
          <p:cNvSpPr>
            <a:spLocks noGrp="1"/>
          </p:cNvSpPr>
          <p:nvPr>
            <p:ph sz="half" idx="1"/>
          </p:nvPr>
        </p:nvSpPr>
        <p:spPr>
          <a:xfrm>
            <a:off x="457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half" idx="2"/>
          </p:nvPr>
        </p:nvSpPr>
        <p:spPr>
          <a:xfrm>
            <a:off x="4648200" y="1524000"/>
            <a:ext cx="4059936"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CEAB1635-7AB6-4A02-8F63-2344453D2D8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DCFA480D-CB17-4C49-BB2A-C7514E1C7CEA}" type="datetimeFigureOut">
              <a:rPr lang="en-US" smtClean="0"/>
              <a:pPr/>
              <a:t>07-08-2014</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4" name="Content Placeholder 33"/>
          <p:cNvSpPr>
            <a:spLocks noGrp="1"/>
          </p:cNvSpPr>
          <p:nvPr>
            <p:ph sz="quarter" idx="4"/>
          </p:nvPr>
        </p:nvSpPr>
        <p:spPr>
          <a:xfrm>
            <a:off x="4649788" y="2201896"/>
            <a:ext cx="4038600"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lang="en-US" smtClean="0"/>
              <a:t>Click to edit Master title style</a:t>
            </a:r>
            <a:endParaRPr lang="en-US" dirty="0"/>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FA480D-CB17-4C49-BB2A-C7514E1C7CEA}" type="datetimeFigureOut">
              <a:rPr lang="en-US" smtClean="0"/>
              <a:pPr/>
              <a:t>07-08-2014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EAB1635-7AB6-4A02-8F63-2344453D2D84}" type="slidenum">
              <a:rPr lang="en-US" smtClean="0"/>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A480D-CB17-4C49-BB2A-C7514E1C7CEA}" type="datetimeFigureOut">
              <a:rPr lang="en-US" smtClean="0"/>
              <a:pPr/>
              <a:t>07-08-2014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EAB1635-7AB6-4A02-8F63-2344453D2D8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ts val="24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8" name="Date Placeholder 7"/>
          <p:cNvSpPr>
            <a:spLocks noGrp="1"/>
          </p:cNvSpPr>
          <p:nvPr>
            <p:ph type="dt" sz="half" idx="14"/>
          </p:nvPr>
        </p:nvSpPr>
        <p:spPr/>
        <p:txBody>
          <a:bodyPr/>
          <a:lstStyle/>
          <a:p>
            <a:fld id="{DCFA480D-CB17-4C49-BB2A-C7514E1C7CEA}" type="datetimeFigureOut">
              <a:rPr lang="en-US" smtClean="0"/>
              <a:pPr/>
              <a:t>07-08-2014</a:t>
            </a:fld>
            <a:endParaRPr lang="en-US"/>
          </a:p>
        </p:txBody>
      </p:sp>
      <p:sp>
        <p:nvSpPr>
          <p:cNvPr id="9" name="Slide Number Placeholder 8"/>
          <p:cNvSpPr>
            <a:spLocks noGrp="1"/>
          </p:cNvSpPr>
          <p:nvPr>
            <p:ph type="sldNum" sz="quarter" idx="15"/>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lt"/>
                <a:cs typeface="+mn-lt"/>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lang="en-US" smtClean="0"/>
              <a:t>Click icon to add picture</a:t>
            </a:r>
            <a:endParaRPr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ts val="24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7"/>
          <p:cNvSpPr>
            <a:spLocks noGrp="1"/>
          </p:cNvSpPr>
          <p:nvPr>
            <p:ph type="dt" sz="half" idx="10"/>
          </p:nvPr>
        </p:nvSpPr>
        <p:spPr/>
        <p:txBody>
          <a:bodyPr/>
          <a:lstStyle/>
          <a:p>
            <a:fld id="{DCFA480D-CB17-4C49-BB2A-C7514E1C7CEA}" type="datetimeFigureOut">
              <a:rPr lang="en-US" smtClean="0"/>
              <a:pPr/>
              <a:t>07-08-2014</a:t>
            </a:fld>
            <a:endParaRPr lang="en-US"/>
          </a:p>
        </p:txBody>
      </p:sp>
      <p:sp>
        <p:nvSpPr>
          <p:cNvPr id="9" name="Slide Number Placeholder 8"/>
          <p:cNvSpPr>
            <a:spLocks noGrp="1"/>
          </p:cNvSpPr>
          <p:nvPr>
            <p:ph type="sldNum" sz="quarter" idx="11"/>
          </p:nvPr>
        </p:nvSpPr>
        <p:spPr/>
        <p:txBody>
          <a:bodyPr/>
          <a:lstStyle/>
          <a:p>
            <a:pPr algn="ctr"/>
            <a:fld id="{CEAB1635-7AB6-4A02-8F63-2344453D2D84}" type="slidenum">
              <a:rPr lang="en-US" smtClean="0"/>
              <a:pPr algn="ctr"/>
              <a:t>‹#›</a:t>
            </a:fld>
            <a:endParaRPr lang="en-US" dirty="0"/>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a:defRPr sz="1200">
                <a:solidFill>
                  <a:schemeClr val="tx2"/>
                </a:solidFill>
              </a:defRPr>
            </a:lvl1pPr>
          </a:lstStyle>
          <a:p>
            <a:fld id="{DCFA480D-CB17-4C49-BB2A-C7514E1C7CEA}" type="datetimeFigureOut">
              <a:rPr lang="en-US" smtClean="0"/>
              <a:pPr/>
              <a:t>07-08-2014</a:t>
            </a:fld>
            <a:endParaRPr lang="en-US" sz="1200" dirty="0">
              <a:solidFill>
                <a:schemeClr val="tx2"/>
              </a:solidFill>
            </a:endParaRPr>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a:defRPr sz="1200">
                <a:solidFill>
                  <a:schemeClr val="tx2"/>
                </a:solidFill>
              </a:defRPr>
            </a:lvl1pPr>
          </a:lstStyle>
          <a:p>
            <a:pPr algn="r"/>
            <a:endParaRPr lang="en-US" sz="1200" dirty="0">
              <a:solidFill>
                <a:schemeClr val="tx2"/>
              </a:solidFill>
            </a:endParaRPr>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a:defRPr sz="1600" baseline="0">
                <a:solidFill>
                  <a:schemeClr val="tx2"/>
                </a:solidFill>
              </a:defRPr>
            </a:lvl1pPr>
          </a:lstStyle>
          <a:p>
            <a:pPr algn="ctr"/>
            <a:fld id="{CEAB1635-7AB6-4A02-8F63-2344453D2D84}" type="slidenum">
              <a:rPr lang="en-US" smtClean="0"/>
              <a:pPr algn="ctr"/>
              <a:t>‹#›</a:t>
            </a:fld>
            <a:endParaRPr lang="en-US" sz="1600" baseline="0" dirty="0">
              <a:solidFill>
                <a:schemeClr val="tx2"/>
              </a:solidFill>
            </a:endParaRPr>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lang="en-US" sz="4200" b="0" kern="1200" spc="-100" baseline="0" dirty="0">
          <a:ln w="3200">
            <a:solidFill>
              <a:schemeClr val="bg2">
                <a:shade val="75000"/>
                <a:alpha val="25000"/>
              </a:schemeClr>
            </a:solidFill>
            <a:prstDash val="solid"/>
            <a:round/>
          </a:ln>
          <a:solidFill>
            <a:srgbClr val="F9F9F9"/>
          </a:solidFill>
          <a:effectLst>
            <a:outerShdw blurRad="50800" dist="38100" dir="2700000" algn="tl" rotWithShape="0">
              <a:prstClr val="black">
                <a:alpha val="40000"/>
              </a:prstClr>
            </a:out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sz="15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http://www.iec.org/online/tutorials/ss7/images/figure06.gi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305800" cy="1981200"/>
          </a:xfrm>
        </p:spPr>
        <p:txBody>
          <a:bodyPr/>
          <a:lstStyle/>
          <a:p>
            <a:r>
              <a:rPr lang="en-US" dirty="0" smtClean="0"/>
              <a:t>CALL PROCESSING</a:t>
            </a:r>
            <a:endParaRPr lang="en-US" dirty="0"/>
          </a:p>
        </p:txBody>
      </p:sp>
      <p:sp>
        <p:nvSpPr>
          <p:cNvPr id="3" name="Subtitle 2"/>
          <p:cNvSpPr>
            <a:spLocks noGrp="1"/>
          </p:cNvSpPr>
          <p:nvPr>
            <p:ph type="subTitle" idx="1"/>
          </p:nvPr>
        </p:nvSpPr>
        <p:spPr/>
        <p:txBody>
          <a:bodyPr/>
          <a:lstStyle/>
          <a:p>
            <a:r>
              <a:rPr lang="en-US" dirty="0"/>
              <a:t> </a:t>
            </a:r>
            <a:r>
              <a:rPr lang="en-US" dirty="0" smtClean="0"/>
              <a:t>        PRESENTED BY,</a:t>
            </a:r>
          </a:p>
          <a:p>
            <a:r>
              <a:rPr lang="en-US" dirty="0" smtClean="0"/>
              <a:t>SHEELA VASANTHA KUMARI.K</a:t>
            </a:r>
          </a:p>
          <a:p>
            <a:r>
              <a:rPr lang="en-US" dirty="0" smtClean="0"/>
              <a:t>M.TECH(COS)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0028" y="1295400"/>
            <a:ext cx="8229600" cy="5410200"/>
          </a:xfrm>
        </p:spPr>
        <p:txBody>
          <a:bodyPr>
            <a:normAutofit/>
          </a:bodyPr>
          <a:lstStyle/>
          <a:p>
            <a:endParaRPr lang="en-US" dirty="0" smtClean="0"/>
          </a:p>
          <a:p>
            <a:pPr marL="379413" indent="-379413" defTabSz="1014413">
              <a:buClr>
                <a:schemeClr val="tx1"/>
              </a:buClr>
              <a:buSzTx/>
            </a:pPr>
            <a:r>
              <a:rPr lang="en-US" altLang="en-US" sz="2400" b="1" dirty="0"/>
              <a:t>Mobile Station (MS)</a:t>
            </a:r>
          </a:p>
          <a:p>
            <a:pPr marL="1266825" lvl="2" indent="-252413" defTabSz="1014413">
              <a:buClr>
                <a:schemeClr val="tx1"/>
              </a:buClr>
              <a:buSzTx/>
              <a:buNone/>
            </a:pPr>
            <a:r>
              <a:rPr lang="en-US" altLang="en-US" dirty="0"/>
              <a:t>Mobile Equipment (ME)</a:t>
            </a:r>
          </a:p>
          <a:p>
            <a:pPr marL="1266825" lvl="2" indent="-252413" defTabSz="1014413">
              <a:buClr>
                <a:schemeClr val="tx1"/>
              </a:buClr>
              <a:buSzTx/>
              <a:buNone/>
            </a:pPr>
            <a:r>
              <a:rPr lang="en-US" altLang="en-US" dirty="0"/>
              <a:t>Subscriber Identity Module (SIM)</a:t>
            </a:r>
          </a:p>
          <a:p>
            <a:pPr marL="379413" indent="-379413" defTabSz="1014413">
              <a:buClr>
                <a:schemeClr val="tx1"/>
              </a:buClr>
              <a:buSzTx/>
            </a:pPr>
            <a:r>
              <a:rPr lang="en-US" altLang="en-US" sz="2400" b="1" dirty="0"/>
              <a:t>Base Station Subsystem (BSS)</a:t>
            </a:r>
          </a:p>
          <a:p>
            <a:pPr marL="1266825" lvl="2" indent="-252413" defTabSz="1014413">
              <a:buClr>
                <a:schemeClr val="tx1"/>
              </a:buClr>
              <a:buSzTx/>
              <a:buNone/>
            </a:pPr>
            <a:r>
              <a:rPr lang="en-US" altLang="en-US" dirty="0"/>
              <a:t>Base Transceiver Station (BTS)</a:t>
            </a:r>
          </a:p>
          <a:p>
            <a:pPr marL="1266825" lvl="2" indent="-252413" defTabSz="1014413">
              <a:buClr>
                <a:schemeClr val="tx1"/>
              </a:buClr>
              <a:buSzTx/>
              <a:buNone/>
            </a:pPr>
            <a:r>
              <a:rPr lang="en-US" altLang="en-US" dirty="0"/>
              <a:t>Base Station Controller (BSC)</a:t>
            </a:r>
          </a:p>
          <a:p>
            <a:pPr marL="379413" indent="-379413" defTabSz="1014413">
              <a:buClr>
                <a:schemeClr val="tx1"/>
              </a:buClr>
              <a:buSzTx/>
            </a:pPr>
            <a:r>
              <a:rPr lang="en-US" altLang="en-US" sz="2400" b="1" dirty="0"/>
              <a:t>Network Switching Subsystem(NSS)</a:t>
            </a:r>
          </a:p>
          <a:p>
            <a:pPr marL="1266825" lvl="2" indent="-252413" defTabSz="1014413">
              <a:buClr>
                <a:schemeClr val="tx1"/>
              </a:buClr>
              <a:buSzTx/>
              <a:buNone/>
            </a:pPr>
            <a:r>
              <a:rPr lang="en-US" altLang="en-US" dirty="0"/>
              <a:t>Mobile Switching Center (MSC)</a:t>
            </a:r>
          </a:p>
          <a:p>
            <a:pPr marL="1266825" lvl="2" indent="-252413" defTabSz="1014413">
              <a:buClr>
                <a:schemeClr val="tx1"/>
              </a:buClr>
              <a:buSzTx/>
              <a:buNone/>
            </a:pPr>
            <a:r>
              <a:rPr lang="en-US" altLang="en-US" dirty="0"/>
              <a:t>Home Location Register (HLR)</a:t>
            </a:r>
          </a:p>
          <a:p>
            <a:pPr marL="1266825" lvl="2" indent="-252413" defTabSz="1014413">
              <a:buClr>
                <a:schemeClr val="tx1"/>
              </a:buClr>
              <a:buSzTx/>
              <a:buNone/>
            </a:pPr>
            <a:r>
              <a:rPr lang="en-US" altLang="en-US" dirty="0"/>
              <a:t>Visitor Location Register (VLR)</a:t>
            </a:r>
          </a:p>
          <a:p>
            <a:pPr marL="1266825" lvl="2" indent="-252413" defTabSz="1014413">
              <a:buClr>
                <a:schemeClr val="tx1"/>
              </a:buClr>
              <a:buSzTx/>
              <a:buNone/>
            </a:pPr>
            <a:r>
              <a:rPr lang="en-US" altLang="en-US" dirty="0"/>
              <a:t>Authentication Center (AUC)</a:t>
            </a:r>
          </a:p>
          <a:p>
            <a:pPr marL="1266825" lvl="2" indent="-252413" defTabSz="1014413">
              <a:buClr>
                <a:schemeClr val="tx1"/>
              </a:buClr>
              <a:buSzTx/>
              <a:buNone/>
            </a:pPr>
            <a:r>
              <a:rPr lang="en-US" altLang="en-US" dirty="0"/>
              <a:t>Equipment Identity Register (EIR)</a:t>
            </a:r>
            <a:endParaRPr lang="en-US" altLang="en-US" sz="1800" dirty="0"/>
          </a:p>
          <a:p>
            <a:pPr marL="0" indent="0">
              <a:buNone/>
            </a:pPr>
            <a:endParaRPr lang="en-US" dirty="0"/>
          </a:p>
        </p:txBody>
      </p:sp>
      <p:sp>
        <p:nvSpPr>
          <p:cNvPr id="3" name="Title 2"/>
          <p:cNvSpPr>
            <a:spLocks noGrp="1"/>
          </p:cNvSpPr>
          <p:nvPr>
            <p:ph type="title"/>
          </p:nvPr>
        </p:nvSpPr>
        <p:spPr>
          <a:xfrm>
            <a:off x="457200" y="152400"/>
            <a:ext cx="8229600" cy="914400"/>
          </a:xfrm>
        </p:spPr>
        <p:txBody>
          <a:bodyPr/>
          <a:lstStyle/>
          <a:p>
            <a:r>
              <a:rPr lang="en-US" sz="4400" b="1" dirty="0">
                <a:latin typeface="Times New Roman" charset="0"/>
              </a:rPr>
              <a:t>GSM System Architecture</a:t>
            </a:r>
            <a:endParaRPr lang="en-US" dirty="0"/>
          </a:p>
        </p:txBody>
      </p:sp>
    </p:spTree>
    <p:extLst>
      <p:ext uri="{BB962C8B-B14F-4D97-AF65-F5344CB8AC3E}">
        <p14:creationId xmlns:p14="http://schemas.microsoft.com/office/powerpoint/2010/main" val="379035587"/>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p:txBody>
      </p:sp>
      <p:sp>
        <p:nvSpPr>
          <p:cNvPr id="3" name="Title 2"/>
          <p:cNvSpPr>
            <a:spLocks noGrp="1"/>
          </p:cNvSpPr>
          <p:nvPr>
            <p:ph type="title"/>
          </p:nvPr>
        </p:nvSpPr>
        <p:spPr>
          <a:xfrm>
            <a:off x="457200" y="152399"/>
            <a:ext cx="8229600" cy="392113"/>
          </a:xfrm>
        </p:spPr>
        <p:txBody>
          <a:bodyPr>
            <a:normAutofit fontScale="90000"/>
          </a:bodyPr>
          <a:lstStyle/>
          <a:p>
            <a:r>
              <a:rPr lang="en-US" dirty="0" smtClean="0"/>
              <a:t/>
            </a:r>
            <a:br>
              <a:rPr lang="en-US" dirty="0" smtClean="0"/>
            </a:br>
            <a:endParaRPr lang="en-US" dirty="0"/>
          </a:p>
        </p:txBody>
      </p:sp>
      <p:sp>
        <p:nvSpPr>
          <p:cNvPr id="4" name="Rectangle 1034"/>
          <p:cNvSpPr>
            <a:spLocks noChangeArrowheads="1"/>
          </p:cNvSpPr>
          <p:nvPr/>
        </p:nvSpPr>
        <p:spPr bwMode="auto">
          <a:xfrm>
            <a:off x="5053446" y="2743200"/>
            <a:ext cx="484909" cy="609600"/>
          </a:xfrm>
          <a:prstGeom prst="rect">
            <a:avLst/>
          </a:prstGeom>
          <a:solidFill>
            <a:srgbClr val="0080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8000"/>
            </a:extrusionClr>
            <a:contourClr>
              <a:srgbClr val="008000"/>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5" name="Rectangle 1035"/>
          <p:cNvSpPr>
            <a:spLocks noChangeArrowheads="1"/>
          </p:cNvSpPr>
          <p:nvPr/>
        </p:nvSpPr>
        <p:spPr bwMode="auto">
          <a:xfrm>
            <a:off x="7793182" y="1905000"/>
            <a:ext cx="415636" cy="609600"/>
          </a:xfrm>
          <a:prstGeom prst="rect">
            <a:avLst/>
          </a:prstGeom>
          <a:solidFill>
            <a:srgbClr val="00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0000FF"/>
            </a:extrusionClr>
            <a:contourClr>
              <a:srgbClr val="0000FF"/>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6" name="Rectangle 1036"/>
          <p:cNvSpPr>
            <a:spLocks noChangeArrowheads="1"/>
          </p:cNvSpPr>
          <p:nvPr/>
        </p:nvSpPr>
        <p:spPr bwMode="auto">
          <a:xfrm>
            <a:off x="2833255" y="1524000"/>
            <a:ext cx="277091" cy="381000"/>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contourClr>
              <a:srgbClr val="FF00FF"/>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7" name="Rectangle 1037"/>
          <p:cNvSpPr>
            <a:spLocks noChangeArrowheads="1"/>
          </p:cNvSpPr>
          <p:nvPr/>
        </p:nvSpPr>
        <p:spPr bwMode="auto">
          <a:xfrm>
            <a:off x="1385455" y="1295400"/>
            <a:ext cx="277091" cy="381000"/>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contourClr>
              <a:srgbClr val="FFFF00"/>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8" name="Rectangle 1038"/>
          <p:cNvSpPr>
            <a:spLocks noChangeArrowheads="1"/>
          </p:cNvSpPr>
          <p:nvPr/>
        </p:nvSpPr>
        <p:spPr bwMode="auto">
          <a:xfrm>
            <a:off x="2985655" y="3657600"/>
            <a:ext cx="277091" cy="381000"/>
          </a:xfrm>
          <a:prstGeom prst="rect">
            <a:avLst/>
          </a:prstGeom>
          <a:solidFill>
            <a:srgbClr val="FF00FF"/>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00FF"/>
            </a:extrusionClr>
            <a:contourClr>
              <a:srgbClr val="FF00FF"/>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9" name="Rectangle 1039"/>
          <p:cNvSpPr>
            <a:spLocks noChangeArrowheads="1"/>
          </p:cNvSpPr>
          <p:nvPr/>
        </p:nvSpPr>
        <p:spPr bwMode="auto">
          <a:xfrm>
            <a:off x="2223655" y="4800600"/>
            <a:ext cx="277091" cy="381000"/>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contourClr>
              <a:srgbClr val="FFFF00"/>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10" name="Rectangle 1040"/>
          <p:cNvSpPr>
            <a:spLocks noChangeArrowheads="1"/>
          </p:cNvSpPr>
          <p:nvPr/>
        </p:nvSpPr>
        <p:spPr bwMode="auto">
          <a:xfrm>
            <a:off x="762000" y="3429000"/>
            <a:ext cx="304800" cy="381000"/>
          </a:xfrm>
          <a:prstGeom prst="rect">
            <a:avLst/>
          </a:prstGeom>
          <a:solidFill>
            <a:srgbClr val="FFFF00"/>
          </a:solidFill>
          <a:ln w="9525">
            <a:miter lim="800000"/>
            <a:headEnd/>
            <a:tailEnd/>
          </a:ln>
          <a:scene3d>
            <a:camera prst="legacyObliqueTopLeft"/>
            <a:lightRig rig="legacyFlat3" dir="t"/>
          </a:scene3d>
          <a:sp3d extrusionH="430200" prstMaterial="legacyMatte">
            <a:bevelT w="13500" h="13500" prst="angle"/>
            <a:bevelB w="13500" h="13500" prst="angle"/>
            <a:extrusionClr>
              <a:srgbClr val="FFFF00"/>
            </a:extrusionClr>
            <a:contourClr>
              <a:srgbClr val="FFFF00"/>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11" name="Oval 1045"/>
          <p:cNvSpPr>
            <a:spLocks noChangeArrowheads="1"/>
          </p:cNvSpPr>
          <p:nvPr/>
        </p:nvSpPr>
        <p:spPr bwMode="auto">
          <a:xfrm>
            <a:off x="7187046" y="4572000"/>
            <a:ext cx="484909" cy="3048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12" name="Line 1046"/>
          <p:cNvSpPr>
            <a:spLocks noChangeShapeType="1"/>
          </p:cNvSpPr>
          <p:nvPr/>
        </p:nvSpPr>
        <p:spPr bwMode="auto">
          <a:xfrm>
            <a:off x="7696200" y="47244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nvGrpSpPr>
          <p:cNvPr id="13" name="Group 1126"/>
          <p:cNvGrpSpPr>
            <a:grpSpLocks/>
          </p:cNvGrpSpPr>
          <p:nvPr/>
        </p:nvGrpSpPr>
        <p:grpSpPr bwMode="auto">
          <a:xfrm>
            <a:off x="6580909" y="4343400"/>
            <a:ext cx="554182" cy="914400"/>
            <a:chOff x="4128" y="2736"/>
            <a:chExt cx="384" cy="576"/>
          </a:xfrm>
        </p:grpSpPr>
        <p:sp>
          <p:nvSpPr>
            <p:cNvPr id="14" name="Oval 1041"/>
            <p:cNvSpPr>
              <a:spLocks noChangeArrowheads="1"/>
            </p:cNvSpPr>
            <p:nvPr/>
          </p:nvSpPr>
          <p:spPr bwMode="auto">
            <a:xfrm>
              <a:off x="4128" y="2736"/>
              <a:ext cx="336" cy="192"/>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15" name="Line 1042"/>
            <p:cNvSpPr>
              <a:spLocks noChangeShapeType="1"/>
            </p:cNvSpPr>
            <p:nvPr/>
          </p:nvSpPr>
          <p:spPr bwMode="auto">
            <a:xfrm>
              <a:off x="4464" y="2832"/>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043"/>
            <p:cNvSpPr>
              <a:spLocks noChangeShapeType="1"/>
            </p:cNvSpPr>
            <p:nvPr/>
          </p:nvSpPr>
          <p:spPr bwMode="auto">
            <a:xfrm>
              <a:off x="4128" y="2832"/>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Oval 1044"/>
            <p:cNvSpPr>
              <a:spLocks noChangeArrowheads="1"/>
            </p:cNvSpPr>
            <p:nvPr/>
          </p:nvSpPr>
          <p:spPr bwMode="auto">
            <a:xfrm>
              <a:off x="4128" y="3072"/>
              <a:ext cx="336" cy="24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18" name="Line 1047"/>
            <p:cNvSpPr>
              <a:spLocks noChangeShapeType="1"/>
            </p:cNvSpPr>
            <p:nvPr/>
          </p:nvSpPr>
          <p:spPr bwMode="auto">
            <a:xfrm>
              <a:off x="4512" y="2976"/>
              <a:ext cx="0" cy="33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19" name="Oval 1048"/>
          <p:cNvSpPr>
            <a:spLocks noChangeArrowheads="1"/>
          </p:cNvSpPr>
          <p:nvPr/>
        </p:nvSpPr>
        <p:spPr bwMode="auto">
          <a:xfrm>
            <a:off x="7187046" y="5105400"/>
            <a:ext cx="484909"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20" name="Oval 1049"/>
          <p:cNvSpPr>
            <a:spLocks noChangeArrowheads="1"/>
          </p:cNvSpPr>
          <p:nvPr/>
        </p:nvSpPr>
        <p:spPr bwMode="auto">
          <a:xfrm>
            <a:off x="7796646" y="4800600"/>
            <a:ext cx="484909" cy="3048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21" name="Line 1050"/>
          <p:cNvSpPr>
            <a:spLocks noChangeShapeType="1"/>
          </p:cNvSpPr>
          <p:nvPr/>
        </p:nvSpPr>
        <p:spPr bwMode="auto">
          <a:xfrm>
            <a:off x="8305800" y="49530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1051"/>
          <p:cNvSpPr>
            <a:spLocks noChangeShapeType="1"/>
          </p:cNvSpPr>
          <p:nvPr/>
        </p:nvSpPr>
        <p:spPr bwMode="auto">
          <a:xfrm>
            <a:off x="7772400" y="5029200"/>
            <a:ext cx="0" cy="533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Oval 1052"/>
          <p:cNvSpPr>
            <a:spLocks noChangeArrowheads="1"/>
          </p:cNvSpPr>
          <p:nvPr/>
        </p:nvSpPr>
        <p:spPr bwMode="auto">
          <a:xfrm>
            <a:off x="7796646" y="5334000"/>
            <a:ext cx="484909" cy="381000"/>
          </a:xfrm>
          <a:prstGeom prst="ellipse">
            <a:avLst/>
          </a:prstGeom>
          <a:solidFill>
            <a:schemeClr val="accent1"/>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24" name="Line 1057"/>
          <p:cNvSpPr>
            <a:spLocks noChangeShapeType="1"/>
          </p:cNvSpPr>
          <p:nvPr/>
        </p:nvSpPr>
        <p:spPr bwMode="auto">
          <a:xfrm>
            <a:off x="5562600" y="3200400"/>
            <a:ext cx="3581400" cy="1447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Rectangle 1058"/>
          <p:cNvSpPr>
            <a:spLocks noChangeArrowheads="1"/>
          </p:cNvSpPr>
          <p:nvPr/>
        </p:nvSpPr>
        <p:spPr bwMode="auto">
          <a:xfrm>
            <a:off x="3432464" y="5181600"/>
            <a:ext cx="69273" cy="533400"/>
          </a:xfrm>
          <a:prstGeom prst="rect">
            <a:avLst/>
          </a:prstGeom>
          <a:solidFill>
            <a:schemeClr val="accent1"/>
          </a:solidFill>
          <a:ln w="9525">
            <a:miter lim="800000"/>
            <a:headEnd/>
            <a:tailEnd/>
          </a:ln>
          <a:scene3d>
            <a:camera prst="legacyObliqueTopRight"/>
            <a:lightRig rig="legacyFlat3" dir="b"/>
          </a:scene3d>
          <a:sp3d extrusionH="430200" prstMaterial="legacyWirefram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26" name="Line 1059"/>
          <p:cNvSpPr>
            <a:spLocks noChangeShapeType="1"/>
          </p:cNvSpPr>
          <p:nvPr/>
        </p:nvSpPr>
        <p:spPr bwMode="auto">
          <a:xfrm>
            <a:off x="3657600" y="48006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Rectangle 1060"/>
          <p:cNvSpPr>
            <a:spLocks noChangeArrowheads="1"/>
          </p:cNvSpPr>
          <p:nvPr/>
        </p:nvSpPr>
        <p:spPr bwMode="auto">
          <a:xfrm>
            <a:off x="685800" y="1447800"/>
            <a:ext cx="76200" cy="533400"/>
          </a:xfrm>
          <a:prstGeom prst="rect">
            <a:avLst/>
          </a:prstGeom>
          <a:solidFill>
            <a:schemeClr val="accent1"/>
          </a:solidFill>
          <a:ln w="9525">
            <a:miter lim="800000"/>
            <a:headEnd/>
            <a:tailEnd/>
          </a:ln>
          <a:scene3d>
            <a:camera prst="legacyObliqueTopRight"/>
            <a:lightRig rig="legacyFlat3" dir="b"/>
          </a:scene3d>
          <a:sp3d extrusionH="430200" prstMaterial="legacyWirefram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28" name="Line 1061"/>
          <p:cNvSpPr>
            <a:spLocks noChangeShapeType="1"/>
          </p:cNvSpPr>
          <p:nvPr/>
        </p:nvSpPr>
        <p:spPr bwMode="auto">
          <a:xfrm>
            <a:off x="914400" y="1066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Rectangle 1062"/>
          <p:cNvSpPr>
            <a:spLocks noChangeArrowheads="1"/>
          </p:cNvSpPr>
          <p:nvPr/>
        </p:nvSpPr>
        <p:spPr bwMode="auto">
          <a:xfrm>
            <a:off x="914400" y="4495800"/>
            <a:ext cx="76200" cy="533400"/>
          </a:xfrm>
          <a:prstGeom prst="rect">
            <a:avLst/>
          </a:prstGeom>
          <a:solidFill>
            <a:schemeClr val="accent1"/>
          </a:solidFill>
          <a:ln w="9525">
            <a:miter lim="800000"/>
            <a:headEnd/>
            <a:tailEnd/>
          </a:ln>
          <a:scene3d>
            <a:camera prst="legacyObliqueTopRight"/>
            <a:lightRig rig="legacyFlat3" dir="b"/>
          </a:scene3d>
          <a:sp3d extrusionH="430200" prstMaterial="legacyWireframe">
            <a:bevelT w="13500" h="13500" prst="angle"/>
            <a:bevelB w="13500" h="13500" prst="angle"/>
            <a:extrusionClr>
              <a:schemeClr val="accent1"/>
            </a:extrusionClr>
            <a:contourClr>
              <a:schemeClr val="accent1"/>
            </a:contourClr>
          </a:sp3d>
        </p:spPr>
        <p:txBody>
          <a:bodyPr wrap="none" anchor="ctr">
            <a:flatTx/>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30" name="Line 1063"/>
          <p:cNvSpPr>
            <a:spLocks noChangeShapeType="1"/>
          </p:cNvSpPr>
          <p:nvPr/>
        </p:nvSpPr>
        <p:spPr bwMode="auto">
          <a:xfrm>
            <a:off x="1143000" y="41148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1064"/>
          <p:cNvSpPr>
            <a:spLocks noChangeShapeType="1"/>
          </p:cNvSpPr>
          <p:nvPr/>
        </p:nvSpPr>
        <p:spPr bwMode="auto">
          <a:xfrm>
            <a:off x="2209800" y="41910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1065"/>
          <p:cNvSpPr>
            <a:spLocks noChangeShapeType="1"/>
          </p:cNvSpPr>
          <p:nvPr/>
        </p:nvSpPr>
        <p:spPr bwMode="auto">
          <a:xfrm flipV="1">
            <a:off x="2220191" y="4191000"/>
            <a:ext cx="207818"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1066"/>
          <p:cNvSpPr>
            <a:spLocks noChangeShapeType="1"/>
          </p:cNvSpPr>
          <p:nvPr/>
        </p:nvSpPr>
        <p:spPr bwMode="auto">
          <a:xfrm>
            <a:off x="1371600" y="685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1067"/>
          <p:cNvSpPr>
            <a:spLocks noChangeShapeType="1"/>
          </p:cNvSpPr>
          <p:nvPr/>
        </p:nvSpPr>
        <p:spPr bwMode="auto">
          <a:xfrm flipH="1" flipV="1">
            <a:off x="1153391" y="685800"/>
            <a:ext cx="207818"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1068"/>
          <p:cNvSpPr>
            <a:spLocks noChangeShapeType="1"/>
          </p:cNvSpPr>
          <p:nvPr/>
        </p:nvSpPr>
        <p:spPr bwMode="auto">
          <a:xfrm flipV="1">
            <a:off x="1381991" y="685800"/>
            <a:ext cx="207818"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1069"/>
          <p:cNvSpPr>
            <a:spLocks noChangeShapeType="1"/>
          </p:cNvSpPr>
          <p:nvPr/>
        </p:nvSpPr>
        <p:spPr bwMode="auto">
          <a:xfrm>
            <a:off x="762000" y="28194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1070"/>
          <p:cNvSpPr>
            <a:spLocks noChangeShapeType="1"/>
          </p:cNvSpPr>
          <p:nvPr/>
        </p:nvSpPr>
        <p:spPr bwMode="auto">
          <a:xfrm flipV="1">
            <a:off x="762000" y="2819400"/>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1071"/>
          <p:cNvSpPr>
            <a:spLocks noChangeShapeType="1"/>
          </p:cNvSpPr>
          <p:nvPr/>
        </p:nvSpPr>
        <p:spPr bwMode="auto">
          <a:xfrm flipH="1" flipV="1">
            <a:off x="533400" y="2819400"/>
            <a:ext cx="2286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1072"/>
          <p:cNvSpPr>
            <a:spLocks noChangeShapeType="1"/>
          </p:cNvSpPr>
          <p:nvPr/>
        </p:nvSpPr>
        <p:spPr bwMode="auto">
          <a:xfrm flipH="1" flipV="1">
            <a:off x="1991591" y="4191000"/>
            <a:ext cx="207818"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1073"/>
          <p:cNvSpPr>
            <a:spLocks noChangeShapeType="1"/>
          </p:cNvSpPr>
          <p:nvPr/>
        </p:nvSpPr>
        <p:spPr bwMode="auto">
          <a:xfrm>
            <a:off x="76200" y="38862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1074"/>
          <p:cNvSpPr>
            <a:spLocks noChangeShapeType="1"/>
          </p:cNvSpPr>
          <p:nvPr/>
        </p:nvSpPr>
        <p:spPr bwMode="auto">
          <a:xfrm>
            <a:off x="2819400" y="38862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1075"/>
          <p:cNvSpPr>
            <a:spLocks noChangeShapeType="1"/>
          </p:cNvSpPr>
          <p:nvPr/>
        </p:nvSpPr>
        <p:spPr bwMode="auto">
          <a:xfrm>
            <a:off x="1510146" y="3276600"/>
            <a:ext cx="1246909"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1076"/>
          <p:cNvSpPr>
            <a:spLocks noChangeShapeType="1"/>
          </p:cNvSpPr>
          <p:nvPr/>
        </p:nvSpPr>
        <p:spPr bwMode="auto">
          <a:xfrm>
            <a:off x="76200" y="4648200"/>
            <a:ext cx="1371600"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1077"/>
          <p:cNvSpPr>
            <a:spLocks noChangeShapeType="1"/>
          </p:cNvSpPr>
          <p:nvPr/>
        </p:nvSpPr>
        <p:spPr bwMode="auto">
          <a:xfrm>
            <a:off x="1447800" y="52578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1078"/>
          <p:cNvSpPr>
            <a:spLocks noChangeShapeType="1"/>
          </p:cNvSpPr>
          <p:nvPr/>
        </p:nvSpPr>
        <p:spPr bwMode="auto">
          <a:xfrm>
            <a:off x="4191000" y="52578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1079"/>
          <p:cNvSpPr>
            <a:spLocks noChangeShapeType="1"/>
          </p:cNvSpPr>
          <p:nvPr/>
        </p:nvSpPr>
        <p:spPr bwMode="auto">
          <a:xfrm flipV="1">
            <a:off x="2819400" y="6019800"/>
            <a:ext cx="1371600"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1080"/>
          <p:cNvSpPr>
            <a:spLocks noChangeShapeType="1"/>
          </p:cNvSpPr>
          <p:nvPr/>
        </p:nvSpPr>
        <p:spPr bwMode="auto">
          <a:xfrm>
            <a:off x="2881746" y="4648200"/>
            <a:ext cx="1246909"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1081"/>
          <p:cNvSpPr>
            <a:spLocks noChangeShapeType="1"/>
          </p:cNvSpPr>
          <p:nvPr/>
        </p:nvSpPr>
        <p:spPr bwMode="auto">
          <a:xfrm>
            <a:off x="1447800" y="6019800"/>
            <a:ext cx="1371600"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1082"/>
          <p:cNvSpPr>
            <a:spLocks noChangeShapeType="1"/>
          </p:cNvSpPr>
          <p:nvPr/>
        </p:nvSpPr>
        <p:spPr bwMode="auto">
          <a:xfrm>
            <a:off x="76200" y="11430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1083"/>
          <p:cNvSpPr>
            <a:spLocks noChangeShapeType="1"/>
          </p:cNvSpPr>
          <p:nvPr/>
        </p:nvSpPr>
        <p:spPr bwMode="auto">
          <a:xfrm>
            <a:off x="2819400" y="1143000"/>
            <a:ext cx="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1084"/>
          <p:cNvSpPr>
            <a:spLocks noChangeShapeType="1"/>
          </p:cNvSpPr>
          <p:nvPr/>
        </p:nvSpPr>
        <p:spPr bwMode="auto">
          <a:xfrm flipV="1">
            <a:off x="76200" y="533400"/>
            <a:ext cx="1371600"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1085"/>
          <p:cNvSpPr>
            <a:spLocks noChangeShapeType="1"/>
          </p:cNvSpPr>
          <p:nvPr/>
        </p:nvSpPr>
        <p:spPr bwMode="auto">
          <a:xfrm flipV="1">
            <a:off x="1510146" y="1905000"/>
            <a:ext cx="1246909"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1086"/>
          <p:cNvSpPr>
            <a:spLocks noChangeShapeType="1"/>
          </p:cNvSpPr>
          <p:nvPr/>
        </p:nvSpPr>
        <p:spPr bwMode="auto">
          <a:xfrm>
            <a:off x="1510146" y="533400"/>
            <a:ext cx="1246909"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1087"/>
          <p:cNvSpPr>
            <a:spLocks noChangeShapeType="1"/>
          </p:cNvSpPr>
          <p:nvPr/>
        </p:nvSpPr>
        <p:spPr bwMode="auto">
          <a:xfrm>
            <a:off x="76200" y="1905000"/>
            <a:ext cx="1371600" cy="6096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1088"/>
          <p:cNvSpPr>
            <a:spLocks noChangeShapeType="1"/>
          </p:cNvSpPr>
          <p:nvPr/>
        </p:nvSpPr>
        <p:spPr bwMode="auto">
          <a:xfrm>
            <a:off x="1447800" y="25146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1089"/>
          <p:cNvSpPr>
            <a:spLocks noChangeShapeType="1"/>
          </p:cNvSpPr>
          <p:nvPr/>
        </p:nvSpPr>
        <p:spPr bwMode="auto">
          <a:xfrm>
            <a:off x="2819400" y="1143000"/>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1090"/>
          <p:cNvSpPr>
            <a:spLocks noChangeShapeType="1"/>
          </p:cNvSpPr>
          <p:nvPr/>
        </p:nvSpPr>
        <p:spPr bwMode="auto">
          <a:xfrm>
            <a:off x="4191000" y="2514600"/>
            <a:ext cx="0" cy="762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1091"/>
          <p:cNvSpPr>
            <a:spLocks noChangeShapeType="1"/>
          </p:cNvSpPr>
          <p:nvPr/>
        </p:nvSpPr>
        <p:spPr bwMode="auto">
          <a:xfrm flipV="1">
            <a:off x="3318164" y="3276600"/>
            <a:ext cx="831273" cy="3810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1092"/>
          <p:cNvSpPr>
            <a:spLocks noChangeShapeType="1"/>
          </p:cNvSpPr>
          <p:nvPr/>
        </p:nvSpPr>
        <p:spPr bwMode="auto">
          <a:xfrm>
            <a:off x="2881746" y="1905000"/>
            <a:ext cx="1246909" cy="609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1093"/>
          <p:cNvSpPr>
            <a:spLocks noChangeShapeType="1"/>
          </p:cNvSpPr>
          <p:nvPr/>
        </p:nvSpPr>
        <p:spPr bwMode="auto">
          <a:xfrm flipV="1">
            <a:off x="5590309" y="2133600"/>
            <a:ext cx="2078182"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1094"/>
          <p:cNvSpPr>
            <a:spLocks noChangeShapeType="1"/>
          </p:cNvSpPr>
          <p:nvPr/>
        </p:nvSpPr>
        <p:spPr bwMode="auto">
          <a:xfrm flipH="1">
            <a:off x="3280064" y="2971800"/>
            <a:ext cx="1593273" cy="838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1095"/>
          <p:cNvSpPr>
            <a:spLocks noChangeShapeType="1"/>
          </p:cNvSpPr>
          <p:nvPr/>
        </p:nvSpPr>
        <p:spPr bwMode="auto">
          <a:xfrm>
            <a:off x="3061855" y="1752600"/>
            <a:ext cx="1801091" cy="11430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1096"/>
          <p:cNvSpPr>
            <a:spLocks noChangeShapeType="1"/>
          </p:cNvSpPr>
          <p:nvPr/>
        </p:nvSpPr>
        <p:spPr bwMode="auto">
          <a:xfrm flipH="1" flipV="1">
            <a:off x="1648691" y="1447800"/>
            <a:ext cx="969818"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1097"/>
          <p:cNvSpPr>
            <a:spLocks noChangeShapeType="1"/>
          </p:cNvSpPr>
          <p:nvPr/>
        </p:nvSpPr>
        <p:spPr bwMode="auto">
          <a:xfrm flipH="1">
            <a:off x="6871855" y="3886200"/>
            <a:ext cx="277091"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1098"/>
          <p:cNvSpPr>
            <a:spLocks noChangeShapeType="1"/>
          </p:cNvSpPr>
          <p:nvPr/>
        </p:nvSpPr>
        <p:spPr bwMode="auto">
          <a:xfrm flipH="1">
            <a:off x="7481455" y="4114800"/>
            <a:ext cx="277091"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1099"/>
          <p:cNvSpPr>
            <a:spLocks noChangeShapeType="1"/>
          </p:cNvSpPr>
          <p:nvPr/>
        </p:nvSpPr>
        <p:spPr bwMode="auto">
          <a:xfrm flipH="1">
            <a:off x="8091055" y="4343400"/>
            <a:ext cx="277091"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1100"/>
          <p:cNvSpPr>
            <a:spLocks noChangeShapeType="1"/>
          </p:cNvSpPr>
          <p:nvPr/>
        </p:nvSpPr>
        <p:spPr bwMode="auto">
          <a:xfrm flipH="1">
            <a:off x="2455718" y="4648200"/>
            <a:ext cx="346364" cy="228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1101"/>
          <p:cNvSpPr>
            <a:spLocks noChangeShapeType="1"/>
          </p:cNvSpPr>
          <p:nvPr/>
        </p:nvSpPr>
        <p:spPr bwMode="auto">
          <a:xfrm flipV="1">
            <a:off x="1478973" y="4953000"/>
            <a:ext cx="623455" cy="3048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1102"/>
          <p:cNvSpPr>
            <a:spLocks noChangeShapeType="1"/>
          </p:cNvSpPr>
          <p:nvPr/>
        </p:nvSpPr>
        <p:spPr bwMode="auto">
          <a:xfrm flipH="1">
            <a:off x="990600" y="3276600"/>
            <a:ext cx="457200" cy="2286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1103"/>
          <p:cNvSpPr>
            <a:spLocks noChangeShapeType="1"/>
          </p:cNvSpPr>
          <p:nvPr/>
        </p:nvSpPr>
        <p:spPr bwMode="auto">
          <a:xfrm flipV="1">
            <a:off x="76200" y="3581400"/>
            <a:ext cx="609600" cy="304800"/>
          </a:xfrm>
          <a:prstGeom prst="line">
            <a:avLst/>
          </a:prstGeom>
          <a:noFill/>
          <a:ln w="9525">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1104"/>
          <p:cNvSpPr>
            <a:spLocks noChangeShapeType="1"/>
          </p:cNvSpPr>
          <p:nvPr/>
        </p:nvSpPr>
        <p:spPr bwMode="auto">
          <a:xfrm flipH="1">
            <a:off x="2455718" y="3733800"/>
            <a:ext cx="346364" cy="1066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1105"/>
          <p:cNvSpPr>
            <a:spLocks noChangeShapeType="1"/>
          </p:cNvSpPr>
          <p:nvPr/>
        </p:nvSpPr>
        <p:spPr bwMode="auto">
          <a:xfrm>
            <a:off x="990600" y="3581400"/>
            <a:ext cx="1828800"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Text Box 1106"/>
          <p:cNvSpPr txBox="1">
            <a:spLocks noChangeArrowheads="1"/>
          </p:cNvSpPr>
          <p:nvPr/>
        </p:nvSpPr>
        <p:spPr bwMode="auto">
          <a:xfrm>
            <a:off x="3158837" y="1219200"/>
            <a:ext cx="8174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smtClean="0"/>
              <a:t>BSC</a:t>
            </a:r>
            <a:endParaRPr lang="en-US" altLang="en-US" sz="2400" dirty="0"/>
          </a:p>
        </p:txBody>
      </p:sp>
      <p:sp>
        <p:nvSpPr>
          <p:cNvPr id="74" name="Text Box 1107"/>
          <p:cNvSpPr txBox="1">
            <a:spLocks noChangeArrowheads="1"/>
          </p:cNvSpPr>
          <p:nvPr/>
        </p:nvSpPr>
        <p:spPr bwMode="auto">
          <a:xfrm>
            <a:off x="3311237" y="3810000"/>
            <a:ext cx="9421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a:t>BSC</a:t>
            </a:r>
          </a:p>
        </p:txBody>
      </p:sp>
      <p:sp>
        <p:nvSpPr>
          <p:cNvPr id="75" name="Text Box 1108"/>
          <p:cNvSpPr txBox="1">
            <a:spLocks noChangeArrowheads="1"/>
          </p:cNvSpPr>
          <p:nvPr/>
        </p:nvSpPr>
        <p:spPr bwMode="auto">
          <a:xfrm>
            <a:off x="4842164" y="1981200"/>
            <a:ext cx="83127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MSC</a:t>
            </a:r>
          </a:p>
        </p:txBody>
      </p:sp>
      <p:sp>
        <p:nvSpPr>
          <p:cNvPr id="76" name="Text Box 1109"/>
          <p:cNvSpPr txBox="1">
            <a:spLocks noChangeArrowheads="1"/>
          </p:cNvSpPr>
          <p:nvPr/>
        </p:nvSpPr>
        <p:spPr bwMode="auto">
          <a:xfrm>
            <a:off x="2743200" y="57150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MS</a:t>
            </a:r>
          </a:p>
        </p:txBody>
      </p:sp>
      <p:sp>
        <p:nvSpPr>
          <p:cNvPr id="77" name="Text Box 1110"/>
          <p:cNvSpPr txBox="1">
            <a:spLocks noChangeArrowheads="1"/>
          </p:cNvSpPr>
          <p:nvPr/>
        </p:nvSpPr>
        <p:spPr bwMode="auto">
          <a:xfrm>
            <a:off x="1181100" y="4572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MS</a:t>
            </a:r>
          </a:p>
        </p:txBody>
      </p:sp>
      <p:sp>
        <p:nvSpPr>
          <p:cNvPr id="78" name="Text Box 1111"/>
          <p:cNvSpPr txBox="1">
            <a:spLocks noChangeArrowheads="1"/>
          </p:cNvSpPr>
          <p:nvPr/>
        </p:nvSpPr>
        <p:spPr bwMode="auto">
          <a:xfrm>
            <a:off x="152400" y="1600200"/>
            <a:ext cx="838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MS</a:t>
            </a:r>
          </a:p>
        </p:txBody>
      </p:sp>
      <p:sp>
        <p:nvSpPr>
          <p:cNvPr id="79" name="Text Box 1112"/>
          <p:cNvSpPr txBox="1">
            <a:spLocks noChangeArrowheads="1"/>
          </p:cNvSpPr>
          <p:nvPr/>
        </p:nvSpPr>
        <p:spPr bwMode="auto">
          <a:xfrm>
            <a:off x="1177637" y="1600200"/>
            <a:ext cx="9213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smtClean="0"/>
              <a:t>BTS</a:t>
            </a:r>
            <a:endParaRPr lang="en-US" altLang="en-US" sz="2400" dirty="0"/>
          </a:p>
        </p:txBody>
      </p:sp>
      <p:sp>
        <p:nvSpPr>
          <p:cNvPr id="80" name="Text Box 1113"/>
          <p:cNvSpPr txBox="1">
            <a:spLocks noChangeArrowheads="1"/>
          </p:cNvSpPr>
          <p:nvPr/>
        </p:nvSpPr>
        <p:spPr bwMode="auto">
          <a:xfrm>
            <a:off x="152400" y="3810000"/>
            <a:ext cx="762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BTS</a:t>
            </a:r>
          </a:p>
        </p:txBody>
      </p:sp>
      <p:sp>
        <p:nvSpPr>
          <p:cNvPr id="81" name="Text Box 1114"/>
          <p:cNvSpPr txBox="1">
            <a:spLocks noChangeArrowheads="1"/>
          </p:cNvSpPr>
          <p:nvPr/>
        </p:nvSpPr>
        <p:spPr bwMode="auto">
          <a:xfrm>
            <a:off x="2015837" y="5181600"/>
            <a:ext cx="90400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a:t>BTS</a:t>
            </a:r>
          </a:p>
        </p:txBody>
      </p:sp>
      <p:sp>
        <p:nvSpPr>
          <p:cNvPr id="82" name="Text Box 1115"/>
          <p:cNvSpPr txBox="1">
            <a:spLocks noChangeArrowheads="1"/>
          </p:cNvSpPr>
          <p:nvPr/>
        </p:nvSpPr>
        <p:spPr bwMode="auto">
          <a:xfrm>
            <a:off x="7599218" y="2514600"/>
            <a:ext cx="1108364"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GMSC</a:t>
            </a:r>
          </a:p>
        </p:txBody>
      </p:sp>
      <p:sp>
        <p:nvSpPr>
          <p:cNvPr id="83" name="Text Box 1116"/>
          <p:cNvSpPr txBox="1">
            <a:spLocks noChangeArrowheads="1"/>
          </p:cNvSpPr>
          <p:nvPr/>
        </p:nvSpPr>
        <p:spPr bwMode="auto">
          <a:xfrm>
            <a:off x="8191500" y="972260"/>
            <a:ext cx="990600" cy="10895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dirty="0"/>
              <a:t>PSTN</a:t>
            </a:r>
          </a:p>
          <a:p>
            <a:pPr>
              <a:lnSpc>
                <a:spcPct val="30000"/>
              </a:lnSpc>
              <a:spcBef>
                <a:spcPct val="50000"/>
              </a:spcBef>
              <a:buClrTx/>
              <a:buSzTx/>
              <a:buFontTx/>
              <a:buNone/>
            </a:pPr>
            <a:r>
              <a:rPr lang="en-US" altLang="en-US" sz="2400" dirty="0"/>
              <a:t>ISDN</a:t>
            </a:r>
          </a:p>
          <a:p>
            <a:pPr>
              <a:lnSpc>
                <a:spcPct val="40000"/>
              </a:lnSpc>
              <a:spcBef>
                <a:spcPct val="50000"/>
              </a:spcBef>
              <a:buClrTx/>
              <a:buSzTx/>
              <a:buFontTx/>
              <a:buNone/>
            </a:pPr>
            <a:endParaRPr lang="en-US" altLang="en-US" sz="2400" dirty="0"/>
          </a:p>
        </p:txBody>
      </p:sp>
      <p:sp>
        <p:nvSpPr>
          <p:cNvPr id="84" name="Line 1117"/>
          <p:cNvSpPr>
            <a:spLocks noChangeShapeType="1"/>
          </p:cNvSpPr>
          <p:nvPr/>
        </p:nvSpPr>
        <p:spPr bwMode="auto">
          <a:xfrm flipV="1">
            <a:off x="8253846" y="1752600"/>
            <a:ext cx="484909"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Text Box 1118"/>
          <p:cNvSpPr txBox="1">
            <a:spLocks noChangeArrowheads="1"/>
          </p:cNvSpPr>
          <p:nvPr/>
        </p:nvSpPr>
        <p:spPr bwMode="auto">
          <a:xfrm>
            <a:off x="5985164" y="5105400"/>
            <a:ext cx="83127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EIR</a:t>
            </a:r>
          </a:p>
        </p:txBody>
      </p:sp>
      <p:sp>
        <p:nvSpPr>
          <p:cNvPr id="86" name="Text Box 1119"/>
          <p:cNvSpPr txBox="1">
            <a:spLocks noChangeArrowheads="1"/>
          </p:cNvSpPr>
          <p:nvPr/>
        </p:nvSpPr>
        <p:spPr bwMode="auto">
          <a:xfrm>
            <a:off x="6553200" y="54102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AUC</a:t>
            </a:r>
          </a:p>
        </p:txBody>
      </p:sp>
      <p:sp>
        <p:nvSpPr>
          <p:cNvPr id="87" name="Text Box 1120"/>
          <p:cNvSpPr txBox="1">
            <a:spLocks noChangeArrowheads="1"/>
          </p:cNvSpPr>
          <p:nvPr/>
        </p:nvSpPr>
        <p:spPr bwMode="auto">
          <a:xfrm>
            <a:off x="7239000" y="5715000"/>
            <a:ext cx="914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HLR</a:t>
            </a:r>
          </a:p>
        </p:txBody>
      </p:sp>
      <p:sp>
        <p:nvSpPr>
          <p:cNvPr id="88" name="Line 1123"/>
          <p:cNvSpPr>
            <a:spLocks noChangeShapeType="1"/>
          </p:cNvSpPr>
          <p:nvPr/>
        </p:nvSpPr>
        <p:spPr bwMode="auto">
          <a:xfrm flipH="1" flipV="1">
            <a:off x="3293918" y="4495800"/>
            <a:ext cx="346364"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1124"/>
          <p:cNvSpPr>
            <a:spLocks noChangeShapeType="1"/>
          </p:cNvSpPr>
          <p:nvPr/>
        </p:nvSpPr>
        <p:spPr bwMode="auto">
          <a:xfrm>
            <a:off x="3283528" y="4495800"/>
            <a:ext cx="138545" cy="228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1125"/>
          <p:cNvSpPr>
            <a:spLocks noChangeShapeType="1"/>
          </p:cNvSpPr>
          <p:nvPr/>
        </p:nvSpPr>
        <p:spPr bwMode="auto">
          <a:xfrm flipH="1" flipV="1">
            <a:off x="2919846" y="4572000"/>
            <a:ext cx="484909" cy="1524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Oval 1128"/>
          <p:cNvSpPr>
            <a:spLocks noChangeArrowheads="1"/>
          </p:cNvSpPr>
          <p:nvPr/>
        </p:nvSpPr>
        <p:spPr bwMode="auto">
          <a:xfrm>
            <a:off x="4890655" y="3810000"/>
            <a:ext cx="277091" cy="152400"/>
          </a:xfrm>
          <a:prstGeom prst="ellipse">
            <a:avLst/>
          </a:prstGeom>
          <a:solidFill>
            <a:schemeClr val="tx2"/>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92" name="Line 1129"/>
          <p:cNvSpPr>
            <a:spLocks noChangeShapeType="1"/>
          </p:cNvSpPr>
          <p:nvPr/>
        </p:nvSpPr>
        <p:spPr bwMode="auto">
          <a:xfrm>
            <a:off x="5181600" y="3886200"/>
            <a:ext cx="0" cy="266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1130"/>
          <p:cNvSpPr>
            <a:spLocks noChangeShapeType="1"/>
          </p:cNvSpPr>
          <p:nvPr/>
        </p:nvSpPr>
        <p:spPr bwMode="auto">
          <a:xfrm>
            <a:off x="4876800" y="3886200"/>
            <a:ext cx="0" cy="2667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Oval 1131"/>
          <p:cNvSpPr>
            <a:spLocks noChangeArrowheads="1"/>
          </p:cNvSpPr>
          <p:nvPr/>
        </p:nvSpPr>
        <p:spPr bwMode="auto">
          <a:xfrm>
            <a:off x="4890655" y="4076700"/>
            <a:ext cx="277091" cy="190500"/>
          </a:xfrm>
          <a:prstGeom prst="ellipse">
            <a:avLst/>
          </a:prstGeom>
          <a:solidFill>
            <a:schemeClr val="tx2"/>
          </a:solidFill>
          <a:ln w="9525">
            <a:solidFill>
              <a:schemeClr val="tx1"/>
            </a:solidFill>
            <a:round/>
            <a:headEnd/>
            <a:tailEnd/>
          </a:ln>
        </p:spPr>
        <p:txBody>
          <a:bodyPr wrap="none" anchor="ct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eaLnBrk="1" hangingPunct="1">
              <a:spcBef>
                <a:spcPct val="0"/>
              </a:spcBef>
              <a:buClrTx/>
              <a:buSzTx/>
              <a:buFontTx/>
              <a:buNone/>
            </a:pPr>
            <a:endParaRPr lang="en-US" altLang="en-US" sz="2400"/>
          </a:p>
        </p:txBody>
      </p:sp>
      <p:sp>
        <p:nvSpPr>
          <p:cNvPr id="95" name="Line 1133"/>
          <p:cNvSpPr>
            <a:spLocks noChangeShapeType="1"/>
          </p:cNvSpPr>
          <p:nvPr/>
        </p:nvSpPr>
        <p:spPr bwMode="auto">
          <a:xfrm flipH="1">
            <a:off x="5043055" y="3352800"/>
            <a:ext cx="277091"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Text Box 1135"/>
          <p:cNvSpPr txBox="1">
            <a:spLocks noChangeArrowheads="1"/>
          </p:cNvSpPr>
          <p:nvPr/>
        </p:nvSpPr>
        <p:spPr bwMode="auto">
          <a:xfrm>
            <a:off x="4765964" y="4267200"/>
            <a:ext cx="83127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SzPct val="80000"/>
              <a:buFont typeface="Wingdings" panose="05000000000000000000" pitchFamily="2" charset="2"/>
              <a:buChar char="l"/>
              <a:defRPr sz="3200">
                <a:solidFill>
                  <a:schemeClr val="tx1"/>
                </a:solidFill>
                <a:latin typeface="Times New Roman" panose="02020603050405020304" pitchFamily="18" charset="0"/>
              </a:defRPr>
            </a:lvl1pPr>
            <a:lvl2pPr marL="742950" indent="-285750">
              <a:spcBef>
                <a:spcPct val="20000"/>
              </a:spcBef>
              <a:buClr>
                <a:schemeClr val="tx1"/>
              </a:buClr>
              <a:buSzPct val="90000"/>
              <a:buChar char="–"/>
              <a:defRPr sz="2800">
                <a:solidFill>
                  <a:schemeClr val="tx1"/>
                </a:solidFill>
                <a:latin typeface="Times New Roman" panose="02020603050405020304" pitchFamily="18" charset="0"/>
              </a:defRPr>
            </a:lvl2pPr>
            <a:lvl3pPr marL="1143000" indent="-228600">
              <a:spcBef>
                <a:spcPct val="20000"/>
              </a:spcBef>
              <a:buClr>
                <a:schemeClr val="accent1"/>
              </a:buClr>
              <a:buSzPct val="60000"/>
              <a:buFont typeface="Wingdings" panose="05000000000000000000" pitchFamily="2" charset="2"/>
              <a:buChar char="l"/>
              <a:defRPr sz="2400">
                <a:solidFill>
                  <a:schemeClr val="tx1"/>
                </a:solidFill>
                <a:latin typeface="Times New Roman" panose="02020603050405020304" pitchFamily="18" charset="0"/>
              </a:defRPr>
            </a:lvl3pPr>
            <a:lvl4pPr marL="1600200" indent="-228600">
              <a:spcBef>
                <a:spcPct val="20000"/>
              </a:spcBef>
              <a:buClr>
                <a:schemeClr val="tx1"/>
              </a:buClr>
              <a:buChar char="–"/>
              <a:defRPr sz="2000">
                <a:solidFill>
                  <a:schemeClr val="tx1"/>
                </a:solidFill>
                <a:latin typeface="Times New Roman" panose="02020603050405020304" pitchFamily="18" charset="0"/>
              </a:defRPr>
            </a:lvl4pPr>
            <a:lvl5pPr marL="2057400" indent="-228600">
              <a:spcBef>
                <a:spcPct val="20000"/>
              </a:spcBef>
              <a:buClr>
                <a:schemeClr val="accent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accent1"/>
              </a:buClr>
              <a:buChar char="•"/>
              <a:defRPr sz="2000">
                <a:solidFill>
                  <a:schemeClr val="tx1"/>
                </a:solidFill>
                <a:latin typeface="Times New Roman" panose="02020603050405020304" pitchFamily="18" charset="0"/>
              </a:defRPr>
            </a:lvl9pPr>
          </a:lstStyle>
          <a:p>
            <a:pPr>
              <a:spcBef>
                <a:spcPct val="50000"/>
              </a:spcBef>
              <a:buClrTx/>
              <a:buSzTx/>
              <a:buFontTx/>
              <a:buNone/>
            </a:pPr>
            <a:r>
              <a:rPr lang="en-US" altLang="en-US" sz="2400"/>
              <a:t>VLR</a:t>
            </a:r>
          </a:p>
        </p:txBody>
      </p:sp>
    </p:spTree>
    <p:extLst>
      <p:ext uri="{BB962C8B-B14F-4D97-AF65-F5344CB8AC3E}">
        <p14:creationId xmlns:p14="http://schemas.microsoft.com/office/powerpoint/2010/main" val="25256135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2616" y="1295400"/>
            <a:ext cx="8117983" cy="5105400"/>
          </a:xfrm>
        </p:spPr>
      </p:pic>
      <p:sp>
        <p:nvSpPr>
          <p:cNvPr id="3" name="Title 2"/>
          <p:cNvSpPr>
            <a:spLocks noGrp="1"/>
          </p:cNvSpPr>
          <p:nvPr>
            <p:ph type="title"/>
          </p:nvPr>
        </p:nvSpPr>
        <p:spPr>
          <a:xfrm>
            <a:off x="457200" y="609600"/>
            <a:ext cx="8229600" cy="457200"/>
          </a:xfrm>
        </p:spPr>
        <p:txBody>
          <a:bodyPr>
            <a:normAutofit fontScale="90000"/>
          </a:bodyPr>
          <a:lstStyle/>
          <a:p>
            <a:r>
              <a:rPr lang="en-US" dirty="0" smtClean="0"/>
              <a:t/>
            </a:r>
            <a:br>
              <a:rPr lang="en-US" dirty="0" smtClean="0"/>
            </a:br>
            <a:r>
              <a:rPr lang="en-US" dirty="0" smtClean="0">
                <a:latin typeface="Calibri" panose="020F0502020204030204" pitchFamily="34" charset="0"/>
              </a:rPr>
              <a:t>GSM </a:t>
            </a:r>
            <a:r>
              <a:rPr lang="en-US" dirty="0">
                <a:latin typeface="Calibri" panose="020F0502020204030204" pitchFamily="34" charset="0"/>
              </a:rPr>
              <a:t>B</a:t>
            </a:r>
            <a:r>
              <a:rPr lang="en-US" dirty="0" smtClean="0">
                <a:latin typeface="Calibri" panose="020F0502020204030204" pitchFamily="34" charset="0"/>
              </a:rPr>
              <a:t>ase station</a:t>
            </a:r>
            <a:endParaRPr lang="en-US" dirty="0">
              <a:latin typeface="Calibri" panose="020F0502020204030204" pitchFamily="34" charset="0"/>
            </a:endParaRPr>
          </a:p>
        </p:txBody>
      </p:sp>
    </p:spTree>
    <p:extLst>
      <p:ext uri="{BB962C8B-B14F-4D97-AF65-F5344CB8AC3E}">
        <p14:creationId xmlns:p14="http://schemas.microsoft.com/office/powerpoint/2010/main" val="1024634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533400"/>
            <a:ext cx="8229600" cy="990600"/>
          </a:xfrm>
        </p:spPr>
        <p:txBody>
          <a:bodyPr/>
          <a:lstStyle/>
          <a:p>
            <a:r>
              <a:rPr lang="en-US" altLang="en-US" sz="4400" dirty="0"/>
              <a:t>Base Station Subsystem (BSS)</a:t>
            </a:r>
            <a:endParaRPr lang="en-US" dirty="0"/>
          </a:p>
        </p:txBody>
      </p:sp>
      <p:pic>
        <p:nvPicPr>
          <p:cNvPr id="4" name="Picture 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 y="2057400"/>
            <a:ext cx="8010210"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76143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normAutofit fontScale="92500" lnSpcReduction="10000"/>
          </a:bodyPr>
          <a:lstStyle/>
          <a:p>
            <a:r>
              <a:rPr lang="en-US" altLang="en-US" sz="2800" u="sng" dirty="0"/>
              <a:t>Home Location Register</a:t>
            </a:r>
            <a:r>
              <a:rPr lang="en-US" altLang="en-US" sz="2800" dirty="0"/>
              <a:t> (HLR) - is a database maintained by the service provider containing permanent data about each subscriber (i.e. location, activity status, account status, call forwarding preference, caller identification preference)</a:t>
            </a:r>
          </a:p>
          <a:p>
            <a:r>
              <a:rPr lang="en-US" altLang="en-US" sz="2800" u="sng" dirty="0"/>
              <a:t>Visitor Location Register</a:t>
            </a:r>
            <a:r>
              <a:rPr lang="en-US" altLang="en-US" sz="2800" dirty="0"/>
              <a:t> (VLR) – database that stores temporary data about a subscriber; it is kept in the MSC of the of the area the subscriber is located in; when the subscriber moves to a new area the new MSC requests this VLR from the HLR of the old MSC  </a:t>
            </a:r>
          </a:p>
          <a:p>
            <a:r>
              <a:rPr lang="en-US" altLang="en-US" sz="2800" u="sng" dirty="0"/>
              <a:t>Equipment Identity Register</a:t>
            </a:r>
            <a:r>
              <a:rPr lang="en-US" altLang="en-US" sz="2800" dirty="0"/>
              <a:t> (EIR) – database located near the MSC and containing information identifying cell phones</a:t>
            </a:r>
            <a:endParaRPr lang="en-US" altLang="en-US" sz="2800" u="sng" dirty="0"/>
          </a:p>
          <a:p>
            <a:endParaRPr lang="en-US" dirty="0"/>
          </a:p>
        </p:txBody>
      </p:sp>
      <p:sp>
        <p:nvSpPr>
          <p:cNvPr id="3" name="Title 2"/>
          <p:cNvSpPr>
            <a:spLocks noGrp="1"/>
          </p:cNvSpPr>
          <p:nvPr>
            <p:ph type="title"/>
          </p:nvPr>
        </p:nvSpPr>
        <p:spPr>
          <a:xfrm>
            <a:off x="457200" y="152400"/>
            <a:ext cx="8229600" cy="914400"/>
          </a:xfrm>
        </p:spPr>
        <p:txBody>
          <a:bodyPr/>
          <a:lstStyle/>
          <a:p>
            <a:r>
              <a:rPr lang="en-US" altLang="en-US" sz="4400" dirty="0"/>
              <a:t>HLR, VLR and EIR registers</a:t>
            </a:r>
            <a:endParaRPr lang="en-US" dirty="0"/>
          </a:p>
        </p:txBody>
      </p:sp>
    </p:spTree>
    <p:extLst>
      <p:ext uri="{BB962C8B-B14F-4D97-AF65-F5344CB8AC3E}">
        <p14:creationId xmlns:p14="http://schemas.microsoft.com/office/powerpoint/2010/main" val="7953442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lstStyle/>
          <a:p>
            <a:r>
              <a:rPr lang="en-US" altLang="en-US" sz="2800" dirty="0"/>
              <a:t>1</a:t>
            </a:r>
            <a:r>
              <a:rPr lang="en-US" altLang="en-US" sz="2800" baseline="30000" dirty="0"/>
              <a:t>st</a:t>
            </a:r>
            <a:r>
              <a:rPr lang="en-US" altLang="en-US" sz="2800" dirty="0"/>
              <a:t> level security mechanism for a GSM cellular network</a:t>
            </a:r>
          </a:p>
          <a:p>
            <a:r>
              <a:rPr lang="en-US" altLang="en-US" sz="2800" dirty="0" smtClean="0"/>
              <a:t>It is</a:t>
            </a:r>
            <a:r>
              <a:rPr lang="en-US" altLang="en-US" sz="2800" dirty="0" smtClean="0"/>
              <a:t> </a:t>
            </a:r>
            <a:r>
              <a:rPr lang="en-US" altLang="en-US" sz="2800" dirty="0"/>
              <a:t>a database that stores the list of authorized subscribers of a GSM network</a:t>
            </a:r>
          </a:p>
          <a:p>
            <a:r>
              <a:rPr lang="en-US" altLang="en-US" sz="2800" dirty="0"/>
              <a:t>it is linked to the MSC and checks the identity of each user trying to connect</a:t>
            </a:r>
          </a:p>
          <a:p>
            <a:r>
              <a:rPr lang="en-US" altLang="en-US" sz="2800" dirty="0"/>
              <a:t>also provides encryption parameters to secure a call made in the network</a:t>
            </a:r>
          </a:p>
          <a:p>
            <a:endParaRPr lang="en-US" dirty="0"/>
          </a:p>
        </p:txBody>
      </p:sp>
      <p:sp>
        <p:nvSpPr>
          <p:cNvPr id="3" name="Title 2"/>
          <p:cNvSpPr>
            <a:spLocks noGrp="1"/>
          </p:cNvSpPr>
          <p:nvPr>
            <p:ph type="title"/>
          </p:nvPr>
        </p:nvSpPr>
        <p:spPr>
          <a:xfrm>
            <a:off x="457200" y="152400"/>
            <a:ext cx="8229600" cy="990600"/>
          </a:xfrm>
        </p:spPr>
        <p:txBody>
          <a:bodyPr/>
          <a:lstStyle/>
          <a:p>
            <a:r>
              <a:rPr lang="en-US" altLang="en-US" sz="4400" dirty="0"/>
              <a:t>Authentication Center (</a:t>
            </a:r>
            <a:r>
              <a:rPr lang="en-US" altLang="en-US" sz="4400" dirty="0" err="1"/>
              <a:t>AuC</a:t>
            </a:r>
            <a:r>
              <a:rPr lang="en-US" altLang="en-US" sz="4400" dirty="0"/>
              <a:t>)</a:t>
            </a:r>
            <a:endParaRPr lang="en-US" dirty="0"/>
          </a:p>
        </p:txBody>
      </p:sp>
    </p:spTree>
    <p:extLst>
      <p:ext uri="{BB962C8B-B14F-4D97-AF65-F5344CB8AC3E}">
        <p14:creationId xmlns:p14="http://schemas.microsoft.com/office/powerpoint/2010/main" val="190772985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lstStyle/>
          <a:p>
            <a:r>
              <a:rPr lang="en-US" altLang="en-US" sz="2800" dirty="0" smtClean="0"/>
              <a:t> A </a:t>
            </a:r>
            <a:r>
              <a:rPr lang="en-US" altLang="en-US" sz="2800" dirty="0"/>
              <a:t>switching center of the GSM network; coordinates BSCs linked to </a:t>
            </a:r>
            <a:r>
              <a:rPr lang="en-US" altLang="en-US" sz="2800" dirty="0" smtClean="0"/>
              <a:t>it</a:t>
            </a:r>
          </a:p>
          <a:p>
            <a:endParaRPr lang="en-US" altLang="en-US" sz="2800" dirty="0"/>
          </a:p>
          <a:p>
            <a:endParaRPr lang="en-US" dirty="0"/>
          </a:p>
        </p:txBody>
      </p:sp>
      <p:sp>
        <p:nvSpPr>
          <p:cNvPr id="3" name="Title 2"/>
          <p:cNvSpPr>
            <a:spLocks noGrp="1"/>
          </p:cNvSpPr>
          <p:nvPr>
            <p:ph type="title"/>
          </p:nvPr>
        </p:nvSpPr>
        <p:spPr>
          <a:xfrm>
            <a:off x="457200" y="152400"/>
            <a:ext cx="8229600" cy="990600"/>
          </a:xfrm>
        </p:spPr>
        <p:txBody>
          <a:bodyPr>
            <a:normAutofit fontScale="90000"/>
          </a:bodyPr>
          <a:lstStyle/>
          <a:p>
            <a:r>
              <a:rPr lang="en-US" altLang="en-US" sz="4400" dirty="0"/>
              <a:t>GSM Mobile Switching Center (MSC)</a:t>
            </a:r>
            <a:endParaRPr lang="en-US" dirty="0"/>
          </a:p>
        </p:txBody>
      </p:sp>
      <p:pic>
        <p:nvPicPr>
          <p:cNvPr id="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514600"/>
            <a:ext cx="8229600" cy="4192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632785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867400"/>
          </a:xfrm>
        </p:spPr>
        <p:txBody>
          <a:bodyPr>
            <a:normAutofit/>
          </a:bodyPr>
          <a:lstStyle/>
          <a:p>
            <a:pPr marL="609600" indent="-609600">
              <a:lnSpc>
                <a:spcPct val="90000"/>
              </a:lnSpc>
              <a:buFont typeface="Wingdings" panose="05000000000000000000" pitchFamily="2" charset="2"/>
              <a:buNone/>
            </a:pPr>
            <a:r>
              <a:rPr lang="en-US" altLang="en-US" sz="2800" dirty="0" smtClean="0"/>
              <a:t>1. </a:t>
            </a:r>
            <a:r>
              <a:rPr lang="en-US" altLang="en-US" sz="2800" dirty="0"/>
              <a:t>when the cell phone is turned on it scans all the available frequencies for the control channel</a:t>
            </a:r>
          </a:p>
          <a:p>
            <a:pPr marL="609600" indent="-609600">
              <a:lnSpc>
                <a:spcPct val="90000"/>
              </a:lnSpc>
              <a:buFont typeface="Wingdings" panose="05000000000000000000" pitchFamily="2" charset="2"/>
              <a:buNone/>
            </a:pPr>
            <a:r>
              <a:rPr lang="en-US" altLang="en-US" sz="2800" dirty="0"/>
              <a:t>2. all the BTS in the area transmit the FCCH, SCH and BCCH that contain the BTS identification and location </a:t>
            </a:r>
          </a:p>
          <a:p>
            <a:pPr marL="609600" indent="-609600">
              <a:lnSpc>
                <a:spcPct val="90000"/>
              </a:lnSpc>
              <a:buFont typeface="Wingdings" panose="05000000000000000000" pitchFamily="2" charset="2"/>
              <a:buNone/>
            </a:pPr>
            <a:r>
              <a:rPr lang="en-US" altLang="en-US" sz="2800" dirty="0"/>
              <a:t>3. out of available beacon frequencies from the neighboring BTSs, the cell phone chooses the strongest signal</a:t>
            </a:r>
          </a:p>
          <a:p>
            <a:pPr marL="609600" indent="-609600">
              <a:lnSpc>
                <a:spcPct val="90000"/>
              </a:lnSpc>
              <a:buFont typeface="Wingdings" panose="05000000000000000000" pitchFamily="2" charset="2"/>
              <a:buNone/>
            </a:pPr>
            <a:r>
              <a:rPr lang="en-US" altLang="en-US" sz="2800" dirty="0"/>
              <a:t>4. based on the FCCH of the strongest signal, the cell phone tunes itself to the frequency of the network</a:t>
            </a:r>
          </a:p>
          <a:p>
            <a:pPr marL="609600" indent="-609600">
              <a:lnSpc>
                <a:spcPct val="90000"/>
              </a:lnSpc>
              <a:buFont typeface="Wingdings" panose="05000000000000000000" pitchFamily="2" charset="2"/>
              <a:buNone/>
            </a:pPr>
            <a:r>
              <a:rPr lang="en-US" altLang="en-US" sz="2800" dirty="0"/>
              <a:t>5. the phone send a registration request to the BTS</a:t>
            </a:r>
          </a:p>
          <a:p>
            <a:endParaRPr lang="en-US" dirty="0"/>
          </a:p>
        </p:txBody>
      </p:sp>
      <p:sp>
        <p:nvSpPr>
          <p:cNvPr id="3" name="Title 2"/>
          <p:cNvSpPr>
            <a:spLocks noGrp="1"/>
          </p:cNvSpPr>
          <p:nvPr>
            <p:ph type="title"/>
          </p:nvPr>
        </p:nvSpPr>
        <p:spPr>
          <a:xfrm>
            <a:off x="609600" y="304800"/>
            <a:ext cx="8229600" cy="533400"/>
          </a:xfrm>
        </p:spPr>
        <p:txBody>
          <a:bodyPr>
            <a:normAutofit fontScale="90000"/>
          </a:bodyPr>
          <a:lstStyle/>
          <a:p>
            <a:r>
              <a:rPr lang="en-US" altLang="en-US" sz="4400" dirty="0"/>
              <a:t>Initializing a call</a:t>
            </a:r>
            <a:endParaRPr lang="en-US" dirty="0"/>
          </a:p>
        </p:txBody>
      </p:sp>
    </p:spTree>
    <p:extLst>
      <p:ext uri="{BB962C8B-B14F-4D97-AF65-F5344CB8AC3E}">
        <p14:creationId xmlns:p14="http://schemas.microsoft.com/office/powerpoint/2010/main" val="1992253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953000"/>
          </a:xfrm>
        </p:spPr>
        <p:txBody>
          <a:bodyPr/>
          <a:lstStyle/>
          <a:p>
            <a:pPr marL="609600" indent="-609600">
              <a:lnSpc>
                <a:spcPct val="90000"/>
              </a:lnSpc>
              <a:buFont typeface="Wingdings" panose="05000000000000000000" pitchFamily="2" charset="2"/>
              <a:buNone/>
            </a:pPr>
            <a:r>
              <a:rPr lang="en-US" altLang="en-US" sz="2400" dirty="0"/>
              <a:t>6. the BTS sends this registration request to the MSC via the BSC</a:t>
            </a:r>
          </a:p>
          <a:p>
            <a:pPr marL="609600" indent="-609600">
              <a:lnSpc>
                <a:spcPct val="90000"/>
              </a:lnSpc>
              <a:buFont typeface="Wingdings" panose="05000000000000000000" pitchFamily="2" charset="2"/>
              <a:buNone/>
            </a:pPr>
            <a:r>
              <a:rPr lang="en-US" altLang="en-US" sz="2400" dirty="0"/>
              <a:t>7. the MSC queries the AUC and EIR databases and based on the reply it authenticates the cell phone</a:t>
            </a:r>
          </a:p>
          <a:p>
            <a:pPr marL="609600" indent="-609600">
              <a:lnSpc>
                <a:spcPct val="90000"/>
              </a:lnSpc>
              <a:buFont typeface="Wingdings" panose="05000000000000000000" pitchFamily="2" charset="2"/>
              <a:buNone/>
            </a:pPr>
            <a:r>
              <a:rPr lang="en-US" altLang="en-US" sz="2400" dirty="0"/>
              <a:t>8. the MSC also queries the HLR and VLR databases to check whether the cell is in its home area or outside</a:t>
            </a:r>
          </a:p>
          <a:p>
            <a:pPr marL="609600" indent="-609600">
              <a:lnSpc>
                <a:spcPct val="90000"/>
              </a:lnSpc>
              <a:buFont typeface="Wingdings" panose="05000000000000000000" pitchFamily="2" charset="2"/>
              <a:buNone/>
            </a:pPr>
            <a:r>
              <a:rPr lang="en-US" altLang="en-US" sz="2400" dirty="0"/>
              <a:t>9. if the cell phone is in its home area the MSC gets all the necessary information from the HLR if it is not in its home area, the VLR gets the information from the corresponding HLR via MSCs</a:t>
            </a:r>
          </a:p>
          <a:p>
            <a:pPr marL="609600" indent="-609600">
              <a:lnSpc>
                <a:spcPct val="90000"/>
              </a:lnSpc>
              <a:buFont typeface="Wingdings" panose="05000000000000000000" pitchFamily="2" charset="2"/>
              <a:buNone/>
            </a:pPr>
            <a:r>
              <a:rPr lang="en-US" altLang="en-US" sz="2400" dirty="0"/>
              <a:t>10. then the cell phone is ready to receive or make calls.</a:t>
            </a:r>
          </a:p>
          <a:p>
            <a:endParaRPr lang="en-US" dirty="0"/>
          </a:p>
        </p:txBody>
      </p:sp>
      <p:sp>
        <p:nvSpPr>
          <p:cNvPr id="3" name="Title 2"/>
          <p:cNvSpPr>
            <a:spLocks noGrp="1"/>
          </p:cNvSpPr>
          <p:nvPr>
            <p:ph type="title"/>
          </p:nvPr>
        </p:nvSpPr>
        <p:spPr>
          <a:xfrm>
            <a:off x="457200" y="152400"/>
            <a:ext cx="8229600" cy="609600"/>
          </a:xfrm>
        </p:spPr>
        <p:txBody>
          <a:bodyPr>
            <a:normAutofit fontScale="90000"/>
          </a:bodyPr>
          <a:lstStyle/>
          <a:p>
            <a:r>
              <a:rPr lang="en-US" dirty="0" smtClean="0"/>
              <a:t>                            </a:t>
            </a:r>
            <a:r>
              <a:rPr lang="en-US" dirty="0" err="1" smtClean="0"/>
              <a:t>Cont</a:t>
            </a:r>
            <a:r>
              <a:rPr lang="en-US" dirty="0" smtClean="0"/>
              <a:t>….</a:t>
            </a:r>
            <a:endParaRPr lang="en-US" dirty="0"/>
          </a:p>
        </p:txBody>
      </p:sp>
    </p:spTree>
    <p:extLst>
      <p:ext uri="{BB962C8B-B14F-4D97-AF65-F5344CB8AC3E}">
        <p14:creationId xmlns:p14="http://schemas.microsoft.com/office/powerpoint/2010/main" val="41757169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914400"/>
            <a:ext cx="8382000" cy="5715000"/>
          </a:xfrm>
        </p:spPr>
        <p:txBody>
          <a:bodyPr>
            <a:normAutofit fontScale="85000" lnSpcReduction="10000"/>
          </a:bodyPr>
          <a:lstStyle/>
          <a:p>
            <a:pPr>
              <a:buFont typeface="Wingdings" panose="05000000000000000000" pitchFamily="2" charset="2"/>
              <a:buNone/>
            </a:pPr>
            <a:r>
              <a:rPr lang="en-US" altLang="en-US" sz="2800" dirty="0"/>
              <a:t>1. </a:t>
            </a:r>
            <a:r>
              <a:rPr lang="en-US" altLang="en-US" sz="2800"/>
              <a:t>when </a:t>
            </a:r>
            <a:r>
              <a:rPr lang="en-US" altLang="en-US" sz="2800" smtClean="0"/>
              <a:t>the phone </a:t>
            </a:r>
            <a:r>
              <a:rPr lang="en-US" altLang="en-US" sz="2800" dirty="0"/>
              <a:t>needs to make a call it sends an access request (containing phone identification, number) using RACH to the BTS; if another cell phone tries to send an access request at the same time the messages might get corrupted, in this case both cell phones wait a random time interval before trying to send again</a:t>
            </a:r>
          </a:p>
          <a:p>
            <a:pPr>
              <a:buFont typeface="Wingdings" panose="05000000000000000000" pitchFamily="2" charset="2"/>
              <a:buNone/>
            </a:pPr>
            <a:r>
              <a:rPr lang="en-US" altLang="en-US" sz="2800" dirty="0"/>
              <a:t>2. then the BTS authenticates the cell phone and sends an acknowledgement to the cell phone</a:t>
            </a:r>
          </a:p>
          <a:p>
            <a:pPr>
              <a:buFont typeface="Wingdings" panose="05000000000000000000" pitchFamily="2" charset="2"/>
              <a:buNone/>
            </a:pPr>
            <a:r>
              <a:rPr lang="en-US" altLang="en-US" sz="2800" dirty="0"/>
              <a:t>3. the BTS assigns a specific voice channel and time slot to the cell phone and transmits the cell phone request to the MSC via BSC</a:t>
            </a:r>
          </a:p>
          <a:p>
            <a:pPr>
              <a:buFont typeface="Wingdings" panose="05000000000000000000" pitchFamily="2" charset="2"/>
              <a:buNone/>
            </a:pPr>
            <a:r>
              <a:rPr lang="en-US" altLang="en-US" sz="2800" dirty="0"/>
              <a:t>4. the MSC queries HLR and VLR and based on the information obtained it routes the call to the receiver’s BSC and BTS</a:t>
            </a:r>
          </a:p>
          <a:p>
            <a:pPr>
              <a:buFont typeface="Wingdings" panose="05000000000000000000" pitchFamily="2" charset="2"/>
              <a:buNone/>
            </a:pPr>
            <a:r>
              <a:rPr lang="en-US" altLang="en-US" sz="2800" dirty="0"/>
              <a:t>5. the cell phone uses the voice channel and time slot assigned to it by the BTS to communicate with the receiver</a:t>
            </a:r>
          </a:p>
        </p:txBody>
      </p:sp>
      <p:sp>
        <p:nvSpPr>
          <p:cNvPr id="3" name="Title 2"/>
          <p:cNvSpPr>
            <a:spLocks noGrp="1"/>
          </p:cNvSpPr>
          <p:nvPr>
            <p:ph type="title"/>
          </p:nvPr>
        </p:nvSpPr>
        <p:spPr>
          <a:xfrm>
            <a:off x="457200" y="152400"/>
            <a:ext cx="8229600" cy="609600"/>
          </a:xfrm>
        </p:spPr>
        <p:txBody>
          <a:bodyPr>
            <a:normAutofit fontScale="90000"/>
          </a:bodyPr>
          <a:lstStyle/>
          <a:p>
            <a:r>
              <a:rPr lang="en-US" altLang="en-US" sz="4400" dirty="0"/>
              <a:t>Making a call</a:t>
            </a:r>
            <a:endParaRPr lang="en-US" dirty="0"/>
          </a:p>
        </p:txBody>
      </p:sp>
    </p:spTree>
    <p:extLst>
      <p:ext uri="{BB962C8B-B14F-4D97-AF65-F5344CB8AC3E}">
        <p14:creationId xmlns:p14="http://schemas.microsoft.com/office/powerpoint/2010/main" val="673169983"/>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The term call processing means the </a:t>
            </a:r>
            <a:r>
              <a:rPr lang="en-US" dirty="0"/>
              <a:t>sequence of operations performed by a switching </a:t>
            </a:r>
            <a:r>
              <a:rPr lang="en-US" dirty="0" smtClean="0"/>
              <a:t>system </a:t>
            </a:r>
            <a:r>
              <a:rPr lang="en-US" dirty="0"/>
              <a:t>from the acceptance of an incoming </a:t>
            </a:r>
            <a:r>
              <a:rPr lang="en-US" dirty="0" smtClean="0"/>
              <a:t>call through </a:t>
            </a:r>
            <a:r>
              <a:rPr lang="en-US" dirty="0"/>
              <a:t>the final disposition of the call</a:t>
            </a:r>
            <a:r>
              <a:rPr lang="en-US" dirty="0" smtClean="0"/>
              <a:t>.</a:t>
            </a:r>
          </a:p>
          <a:p>
            <a:r>
              <a:rPr lang="en-US" dirty="0"/>
              <a:t>Call processing in this sense may include the initial greeting of the call (perhaps time-of-day or other factor dependent) to routing the call based on dialed </a:t>
            </a:r>
            <a:r>
              <a:rPr lang="en-US" dirty="0" smtClean="0"/>
              <a:t>digits.</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fontScale="77500" lnSpcReduction="20000"/>
          </a:bodyPr>
          <a:lstStyle/>
          <a:p>
            <a:pPr>
              <a:buFont typeface="Wingdings" panose="05000000000000000000" pitchFamily="2" charset="2"/>
              <a:buNone/>
            </a:pPr>
            <a:r>
              <a:rPr lang="en-US" altLang="en-US" sz="2800" dirty="0"/>
              <a:t>1. when a request to deliver a call is made in the network, the MSC or the receiver’s home area queries the HLR; if the cell phone is located in its home area the call is transferred to the receiver; if the cell phone is located outside its home area, the HLR maintains a record of the VLR attached to the cell phone</a:t>
            </a:r>
          </a:p>
          <a:p>
            <a:pPr>
              <a:buFont typeface="Wingdings" panose="05000000000000000000" pitchFamily="2" charset="2"/>
              <a:buNone/>
            </a:pPr>
            <a:r>
              <a:rPr lang="en-US" altLang="en-US" sz="2800" dirty="0"/>
              <a:t>2. based on this record, the MSC notes the location of the VLR and indicated the corresponding BSC about the incoming call</a:t>
            </a:r>
          </a:p>
          <a:p>
            <a:pPr>
              <a:buFont typeface="Wingdings" panose="05000000000000000000" pitchFamily="2" charset="2"/>
              <a:buNone/>
            </a:pPr>
            <a:r>
              <a:rPr lang="en-US" altLang="en-US" sz="2800" dirty="0"/>
              <a:t>3. the BSC routes the call to the particular BTS which uses the paging channel to alert the phone</a:t>
            </a:r>
          </a:p>
          <a:p>
            <a:pPr>
              <a:buFont typeface="Wingdings" panose="05000000000000000000" pitchFamily="2" charset="2"/>
              <a:buNone/>
            </a:pPr>
            <a:r>
              <a:rPr lang="en-US" altLang="en-US" sz="2800" dirty="0"/>
              <a:t>4. the receiver cell phone monitors the paging channel periodically and once it receives the call alert from the BTS it responds to the BTS</a:t>
            </a:r>
          </a:p>
          <a:p>
            <a:pPr>
              <a:buFont typeface="Wingdings" panose="05000000000000000000" pitchFamily="2" charset="2"/>
              <a:buNone/>
            </a:pPr>
            <a:r>
              <a:rPr lang="en-US" altLang="en-US" sz="2800" dirty="0"/>
              <a:t>5. the BTS communicates a channel and a time slot for the cell phone to communicate</a:t>
            </a:r>
          </a:p>
          <a:p>
            <a:pPr>
              <a:buFont typeface="Wingdings" panose="05000000000000000000" pitchFamily="2" charset="2"/>
              <a:buNone/>
            </a:pPr>
            <a:r>
              <a:rPr lang="en-US" altLang="en-US" sz="2800" dirty="0"/>
              <a:t>6. now the call is established</a:t>
            </a:r>
          </a:p>
          <a:p>
            <a:endParaRPr lang="en-US" dirty="0"/>
          </a:p>
        </p:txBody>
      </p:sp>
      <p:sp>
        <p:nvSpPr>
          <p:cNvPr id="3" name="Title 2"/>
          <p:cNvSpPr>
            <a:spLocks noGrp="1"/>
          </p:cNvSpPr>
          <p:nvPr>
            <p:ph type="title"/>
          </p:nvPr>
        </p:nvSpPr>
        <p:spPr>
          <a:xfrm>
            <a:off x="457200" y="152400"/>
            <a:ext cx="8229600" cy="838200"/>
          </a:xfrm>
        </p:spPr>
        <p:txBody>
          <a:bodyPr>
            <a:normAutofit/>
          </a:bodyPr>
          <a:lstStyle/>
          <a:p>
            <a:r>
              <a:rPr lang="en-US" altLang="en-US" sz="4400" dirty="0"/>
              <a:t>Receiving a call</a:t>
            </a:r>
            <a:endParaRPr lang="en-US" dirty="0"/>
          </a:p>
        </p:txBody>
      </p:sp>
    </p:spTree>
    <p:extLst>
      <p:ext uri="{BB962C8B-B14F-4D97-AF65-F5344CB8AC3E}">
        <p14:creationId xmlns:p14="http://schemas.microsoft.com/office/powerpoint/2010/main" val="75765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2400"/>
            <a:ext cx="9144000" cy="6629400"/>
          </a:xfrm>
        </p:spPr>
      </p:pic>
      <p:sp>
        <p:nvSpPr>
          <p:cNvPr id="3" name="Title 2"/>
          <p:cNvSpPr>
            <a:spLocks noGrp="1"/>
          </p:cNvSpPr>
          <p:nvPr>
            <p:ph type="title"/>
          </p:nvPr>
        </p:nvSpPr>
        <p:spPr>
          <a:xfrm>
            <a:off x="457200" y="152400"/>
            <a:ext cx="8229600" cy="533400"/>
          </a:xfrm>
        </p:spPr>
        <p:txBody>
          <a:bodyPr>
            <a:normAutofit fontScale="90000"/>
          </a:bodyPr>
          <a:lstStyle/>
          <a:p>
            <a:r>
              <a:rPr lang="en-US" dirty="0" smtClean="0"/>
              <a:t/>
            </a:r>
            <a:br>
              <a:rPr lang="en-US" dirty="0" smtClean="0"/>
            </a:br>
            <a:endParaRPr lang="en-US" dirty="0"/>
          </a:p>
        </p:txBody>
      </p:sp>
    </p:spTree>
    <p:extLst>
      <p:ext uri="{BB962C8B-B14F-4D97-AF65-F5344CB8AC3E}">
        <p14:creationId xmlns:p14="http://schemas.microsoft.com/office/powerpoint/2010/main" val="1844865111"/>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en-US" dirty="0" smtClean="0"/>
              <a:t/>
            </a:r>
            <a:br>
              <a:rPr lang="en-US" dirty="0" smtClean="0"/>
            </a:br>
            <a:endParaRPr lang="en-US" dirty="0"/>
          </a:p>
        </p:txBody>
      </p:sp>
      <p:sp>
        <p:nvSpPr>
          <p:cNvPr id="3" name="Content Placeholder 2"/>
          <p:cNvSpPr>
            <a:spLocks noGrp="1"/>
          </p:cNvSpPr>
          <p:nvPr>
            <p:ph idx="1"/>
          </p:nvPr>
        </p:nvSpPr>
        <p:spPr>
          <a:xfrm>
            <a:off x="457200" y="1143000"/>
            <a:ext cx="8229600" cy="4572000"/>
          </a:xfrm>
        </p:spPr>
        <p:txBody>
          <a:bodyPr>
            <a:normAutofit lnSpcReduction="10000"/>
          </a:bodyPr>
          <a:lstStyle/>
          <a:p>
            <a:r>
              <a:rPr lang="en-US" dirty="0"/>
              <a:t>Call processing refers to </a:t>
            </a:r>
            <a:r>
              <a:rPr lang="en-US" dirty="0" smtClean="0"/>
              <a:t>the signalling </a:t>
            </a:r>
            <a:r>
              <a:rPr lang="en-US" dirty="0"/>
              <a:t>protocol necessary </a:t>
            </a:r>
            <a:r>
              <a:rPr lang="en-US" dirty="0" smtClean="0"/>
              <a:t>to perform </a:t>
            </a:r>
            <a:r>
              <a:rPr lang="en-US" dirty="0"/>
              <a:t>registrations, </a:t>
            </a:r>
            <a:r>
              <a:rPr lang="en-US" dirty="0" smtClean="0"/>
              <a:t>pages, originations </a:t>
            </a:r>
            <a:r>
              <a:rPr lang="en-US" dirty="0"/>
              <a:t>and channel </a:t>
            </a:r>
            <a:r>
              <a:rPr lang="en-US" dirty="0" smtClean="0"/>
              <a:t>handoffs for </a:t>
            </a:r>
            <a:r>
              <a:rPr lang="en-US" dirty="0"/>
              <a:t>cellular phones</a:t>
            </a:r>
            <a:r>
              <a:rPr lang="en-US" dirty="0" smtClean="0"/>
              <a:t>.</a:t>
            </a:r>
          </a:p>
          <a:p>
            <a:r>
              <a:rPr lang="en-US" dirty="0" smtClean="0"/>
              <a:t>The cellular phone has following services component,</a:t>
            </a:r>
          </a:p>
          <a:p>
            <a:r>
              <a:rPr lang="en-US" dirty="0" smtClean="0"/>
              <a:t>Voice communication</a:t>
            </a:r>
          </a:p>
          <a:p>
            <a:r>
              <a:rPr lang="en-US" dirty="0" smtClean="0"/>
              <a:t>Short </a:t>
            </a:r>
            <a:r>
              <a:rPr lang="en-US" dirty="0"/>
              <a:t>M</a:t>
            </a:r>
            <a:r>
              <a:rPr lang="en-US" dirty="0" smtClean="0"/>
              <a:t>essing Services(SMS)</a:t>
            </a:r>
          </a:p>
          <a:p>
            <a:r>
              <a:rPr lang="en-US" dirty="0" smtClean="0"/>
              <a:t>Multimedia Messaging Services(MMS)</a:t>
            </a:r>
          </a:p>
          <a:p>
            <a:r>
              <a:rPr lang="en-US" altLang="en-US" sz="2800" dirty="0"/>
              <a:t>Global Positioning System (GPS)</a:t>
            </a:r>
          </a:p>
          <a:p>
            <a:r>
              <a:rPr lang="en-US" altLang="en-US" sz="2800" dirty="0"/>
              <a:t>Wireless Application Protocol (WAP) – to access the Internet</a:t>
            </a:r>
          </a:p>
          <a:p>
            <a:endParaRPr lang="en-US" dirty="0" smtClean="0"/>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en-US" altLang="en-US" sz="4400" dirty="0"/>
              <a:t>Setting up a call process</a:t>
            </a:r>
            <a:endParaRPr lang="en-US" dirty="0"/>
          </a:p>
        </p:txBody>
      </p:sp>
      <p:sp>
        <p:nvSpPr>
          <p:cNvPr id="3" name="Content Placeholder 2"/>
          <p:cNvSpPr>
            <a:spLocks noGrp="1"/>
          </p:cNvSpPr>
          <p:nvPr>
            <p:ph idx="1"/>
          </p:nvPr>
        </p:nvSpPr>
        <p:spPr>
          <a:xfrm>
            <a:off x="457200" y="1143000"/>
            <a:ext cx="8229600" cy="5486400"/>
          </a:xfrm>
        </p:spPr>
        <p:txBody>
          <a:bodyPr>
            <a:normAutofit lnSpcReduction="10000"/>
          </a:bodyPr>
          <a:lstStyle/>
          <a:p>
            <a:r>
              <a:rPr lang="en-US" altLang="en-US" sz="2800" dirty="0"/>
              <a:t>when powered on, the phone does not have a </a:t>
            </a:r>
            <a:r>
              <a:rPr lang="en-US" altLang="en-US" sz="2800" dirty="0" smtClean="0"/>
              <a:t>frequency or </a:t>
            </a:r>
            <a:r>
              <a:rPr lang="en-US" altLang="en-US" sz="2800" dirty="0"/>
              <a:t>time </a:t>
            </a:r>
            <a:r>
              <a:rPr lang="en-US" altLang="en-US" sz="2800" dirty="0" smtClean="0"/>
              <a:t>slot; </a:t>
            </a:r>
            <a:r>
              <a:rPr lang="en-US" altLang="en-US" sz="2800" dirty="0"/>
              <a:t>so it scans for the control channel of the BTS and picks the strongest </a:t>
            </a:r>
            <a:r>
              <a:rPr lang="en-US" altLang="en-US" sz="2800" dirty="0" smtClean="0"/>
              <a:t>signal.</a:t>
            </a:r>
          </a:p>
          <a:p>
            <a:r>
              <a:rPr lang="en-US" altLang="en-US" sz="2800" dirty="0" smtClean="0"/>
              <a:t>Then </a:t>
            </a:r>
            <a:r>
              <a:rPr lang="en-US" altLang="en-US" sz="2800" dirty="0"/>
              <a:t>it sends a message (including its identification number) to the BTS to indicate its </a:t>
            </a:r>
            <a:r>
              <a:rPr lang="en-US" altLang="en-US" sz="2800" dirty="0" smtClean="0"/>
              <a:t>presence.</a:t>
            </a:r>
            <a:endParaRPr lang="en-US" altLang="en-US" sz="2800" dirty="0"/>
          </a:p>
          <a:p>
            <a:r>
              <a:rPr lang="en-US" altLang="en-US" sz="2800" dirty="0" smtClean="0"/>
              <a:t>The </a:t>
            </a:r>
            <a:r>
              <a:rPr lang="en-US" altLang="en-US" sz="2800" dirty="0"/>
              <a:t>BTS sends an acknowledgement message back to the cell </a:t>
            </a:r>
            <a:r>
              <a:rPr lang="en-US" altLang="en-US" sz="2800" dirty="0" smtClean="0"/>
              <a:t>phone.</a:t>
            </a:r>
          </a:p>
          <a:p>
            <a:r>
              <a:rPr lang="en-US" altLang="en-US" sz="2800" dirty="0" smtClean="0"/>
              <a:t>The </a:t>
            </a:r>
            <a:r>
              <a:rPr lang="en-US" altLang="en-US" sz="2800" dirty="0"/>
              <a:t>phone then registers with the BTS and informs the BTS of its exact </a:t>
            </a:r>
            <a:r>
              <a:rPr lang="en-US" altLang="en-US" sz="2800" dirty="0" smtClean="0"/>
              <a:t>location.</a:t>
            </a:r>
          </a:p>
          <a:p>
            <a:r>
              <a:rPr lang="en-US" altLang="en-US" sz="2800" dirty="0" smtClean="0"/>
              <a:t>After </a:t>
            </a:r>
            <a:r>
              <a:rPr lang="en-US" altLang="en-US" sz="2800" dirty="0"/>
              <a:t>the phone is registered to the BTS, the BTS assigns a channel to the phone and the phone is ready to receive or make calls</a:t>
            </a:r>
          </a:p>
          <a:p>
            <a:endParaRPr lang="en-US" altLang="en-US" sz="2800" dirty="0"/>
          </a:p>
          <a:p>
            <a:endParaRPr lang="en-US" altLang="en-US" sz="2800" dirty="0" smtClean="0"/>
          </a:p>
          <a:p>
            <a:endParaRPr lang="en-US" altLang="en-US" sz="2800" dirty="0"/>
          </a:p>
          <a:p>
            <a:endParaRPr lang="en-US" altLang="en-US" sz="2800" dirty="0" smtClean="0"/>
          </a:p>
          <a:p>
            <a:endParaRPr lang="en-US" altLang="en-US" sz="2800" dirty="0"/>
          </a:p>
          <a:p>
            <a:endParaRPr lang="en-US" altLang="en-US" sz="2800" dirty="0"/>
          </a:p>
          <a:p>
            <a:endParaRPr lang="en-US" altLang="en-US" sz="2800" dirty="0"/>
          </a:p>
          <a:p>
            <a:endParaRPr lang="en-US" dirty="0"/>
          </a:p>
        </p:txBody>
      </p:sp>
    </p:spTree>
  </p:cSld>
  <p:clrMapOvr>
    <a:masterClrMapping/>
  </p:clrMapOvr>
  <p:transition spd="slow">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altLang="en-US" sz="4400" dirty="0"/>
              <a:t>Making a call </a:t>
            </a:r>
            <a:r>
              <a:rPr lang="en-US" altLang="en-US" sz="4400" dirty="0" smtClean="0"/>
              <a:t>process</a:t>
            </a:r>
            <a:endParaRPr lang="en-US" dirty="0"/>
          </a:p>
        </p:txBody>
      </p:sp>
      <p:sp>
        <p:nvSpPr>
          <p:cNvPr id="3" name="Content Placeholder 2"/>
          <p:cNvSpPr>
            <a:spLocks noGrp="1"/>
          </p:cNvSpPr>
          <p:nvPr>
            <p:ph idx="1"/>
          </p:nvPr>
        </p:nvSpPr>
        <p:spPr>
          <a:xfrm>
            <a:off x="457200" y="1143000"/>
            <a:ext cx="8229600" cy="5410200"/>
          </a:xfrm>
        </p:spPr>
        <p:txBody>
          <a:bodyPr/>
          <a:lstStyle/>
          <a:p>
            <a:r>
              <a:rPr lang="en-US" altLang="en-US" sz="2800" dirty="0" smtClean="0"/>
              <a:t>The </a:t>
            </a:r>
            <a:r>
              <a:rPr lang="en-US" altLang="en-US" sz="2800" dirty="0"/>
              <a:t>subscriber dials the receiver’s number and sends it to the </a:t>
            </a:r>
            <a:r>
              <a:rPr lang="en-US" altLang="en-US" sz="2800" dirty="0" smtClean="0"/>
              <a:t>BTS.</a:t>
            </a:r>
          </a:p>
          <a:p>
            <a:r>
              <a:rPr lang="en-US" altLang="en-US" sz="2800" dirty="0" smtClean="0"/>
              <a:t>The </a:t>
            </a:r>
            <a:r>
              <a:rPr lang="en-US" altLang="en-US" sz="2800" dirty="0"/>
              <a:t>BTS sends to its BSC the ID, location and number of the caller and also the number of the receiver</a:t>
            </a:r>
          </a:p>
          <a:p>
            <a:r>
              <a:rPr lang="en-US" altLang="en-US" sz="2800" dirty="0" smtClean="0"/>
              <a:t>The </a:t>
            </a:r>
            <a:r>
              <a:rPr lang="en-US" altLang="en-US" sz="2800" dirty="0"/>
              <a:t>BSC forwards this information to its MSC</a:t>
            </a:r>
          </a:p>
          <a:p>
            <a:r>
              <a:rPr lang="en-US" altLang="en-US" sz="2800" dirty="0" smtClean="0"/>
              <a:t>The </a:t>
            </a:r>
            <a:r>
              <a:rPr lang="en-US" altLang="en-US" sz="2800" dirty="0"/>
              <a:t>MSC routes the call to the receiver’s MSC which is then sent to the receiver’s BSC and then to its BTS</a:t>
            </a:r>
          </a:p>
          <a:p>
            <a:r>
              <a:rPr lang="en-US" altLang="en-US" sz="2800" dirty="0" smtClean="0"/>
              <a:t>The </a:t>
            </a:r>
            <a:r>
              <a:rPr lang="en-US" altLang="en-US" sz="2800" dirty="0"/>
              <a:t>communication with the receiver’s cell phone is established</a:t>
            </a:r>
          </a:p>
          <a:p>
            <a:endParaRPr lang="en-US" altLang="en-US" sz="2800" dirty="0"/>
          </a:p>
          <a:p>
            <a:pPr marL="0" indent="0">
              <a:buNone/>
            </a:pPr>
            <a:endParaRPr lang="en-US" dirty="0" smtClean="0"/>
          </a:p>
        </p:txBody>
      </p:sp>
    </p:spTree>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en-US" altLang="en-US" sz="4400" dirty="0"/>
              <a:t>Receiving a call process</a:t>
            </a:r>
            <a:endParaRPr lang="en-US" dirty="0"/>
          </a:p>
        </p:txBody>
      </p:sp>
      <p:sp>
        <p:nvSpPr>
          <p:cNvPr id="3" name="Content Placeholder 2"/>
          <p:cNvSpPr>
            <a:spLocks noGrp="1"/>
          </p:cNvSpPr>
          <p:nvPr>
            <p:ph idx="1"/>
          </p:nvPr>
        </p:nvSpPr>
        <p:spPr>
          <a:xfrm>
            <a:off x="457200" y="1447800"/>
            <a:ext cx="8229600" cy="5029200"/>
          </a:xfrm>
        </p:spPr>
        <p:txBody>
          <a:bodyPr>
            <a:normAutofit lnSpcReduction="10000"/>
          </a:bodyPr>
          <a:lstStyle/>
          <a:p>
            <a:r>
              <a:rPr lang="en-US" altLang="en-US" sz="2800" dirty="0"/>
              <a:t>when the receiver’ phone is in an idle state it listens for the control channel of its BTS</a:t>
            </a:r>
          </a:p>
          <a:p>
            <a:r>
              <a:rPr lang="en-US" altLang="en-US" sz="2800" dirty="0"/>
              <a:t>if there is an incoming call the BSC and BTS sends a message to the cells in the area where the receiver’s phone is located</a:t>
            </a:r>
          </a:p>
          <a:p>
            <a:r>
              <a:rPr lang="en-US" altLang="en-US" sz="2800" dirty="0"/>
              <a:t>the phone monitors its message and compares the number from the message with its own</a:t>
            </a:r>
          </a:p>
          <a:p>
            <a:r>
              <a:rPr lang="en-US" altLang="en-US" sz="2800" dirty="0"/>
              <a:t>if the numbers matches the cell phone sends an acknowledgement to the BTS</a:t>
            </a:r>
          </a:p>
          <a:p>
            <a:r>
              <a:rPr lang="en-US" altLang="en-US" sz="2800" dirty="0"/>
              <a:t>after authentication, the communication is established between the caller and the receiver</a:t>
            </a:r>
          </a:p>
          <a:p>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cs typeface="Times New Roman" pitchFamily="18" charset="0"/>
              </a:rPr>
              <a:t>Basic Call Setup Example</a:t>
            </a:r>
            <a:endParaRPr lang="en-US" dirty="0"/>
          </a:p>
        </p:txBody>
      </p:sp>
      <p:sp>
        <p:nvSpPr>
          <p:cNvPr id="3" name="Content Placeholder 2"/>
          <p:cNvSpPr>
            <a:spLocks noGrp="1"/>
          </p:cNvSpPr>
          <p:nvPr>
            <p:ph idx="1"/>
          </p:nvPr>
        </p:nvSpPr>
        <p:spPr/>
        <p:txBody>
          <a:bodyPr/>
          <a:lstStyle/>
          <a:p>
            <a:endParaRPr lang="en-US" dirty="0" smtClean="0"/>
          </a:p>
          <a:p>
            <a:endParaRPr lang="en-US" dirty="0"/>
          </a:p>
        </p:txBody>
      </p:sp>
      <p:grpSp>
        <p:nvGrpSpPr>
          <p:cNvPr id="4" name="Group 22"/>
          <p:cNvGrpSpPr>
            <a:grpSpLocks/>
          </p:cNvGrpSpPr>
          <p:nvPr/>
        </p:nvGrpSpPr>
        <p:grpSpPr bwMode="auto">
          <a:xfrm>
            <a:off x="685800" y="2057400"/>
            <a:ext cx="7772400" cy="3238500"/>
            <a:chOff x="432" y="1524"/>
            <a:chExt cx="4896" cy="2040"/>
          </a:xfrm>
        </p:grpSpPr>
        <p:pic>
          <p:nvPicPr>
            <p:cNvPr id="5" name="Picture 3" descr="Figure 6"/>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32" y="1524"/>
              <a:ext cx="4896" cy="2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4"/>
            <p:cNvSpPr txBox="1">
              <a:spLocks noChangeArrowheads="1"/>
            </p:cNvSpPr>
            <p:nvPr/>
          </p:nvSpPr>
          <p:spPr bwMode="auto">
            <a:xfrm>
              <a:off x="566" y="2839"/>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1</a:t>
              </a:r>
            </a:p>
          </p:txBody>
        </p:sp>
        <p:sp>
          <p:nvSpPr>
            <p:cNvPr id="7" name="Text Box 6"/>
            <p:cNvSpPr txBox="1">
              <a:spLocks noChangeArrowheads="1"/>
            </p:cNvSpPr>
            <p:nvPr/>
          </p:nvSpPr>
          <p:spPr bwMode="auto">
            <a:xfrm>
              <a:off x="4752" y="2496"/>
              <a:ext cx="31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6,10</a:t>
              </a:r>
            </a:p>
          </p:txBody>
        </p:sp>
        <p:sp>
          <p:nvSpPr>
            <p:cNvPr id="8" name="Text Box 7"/>
            <p:cNvSpPr txBox="1">
              <a:spLocks noChangeArrowheads="1"/>
            </p:cNvSpPr>
            <p:nvPr/>
          </p:nvSpPr>
          <p:spPr bwMode="auto">
            <a:xfrm>
              <a:off x="864" y="3072"/>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9</a:t>
              </a:r>
            </a:p>
          </p:txBody>
        </p:sp>
        <p:sp>
          <p:nvSpPr>
            <p:cNvPr id="9" name="Line 9"/>
            <p:cNvSpPr>
              <a:spLocks noChangeShapeType="1"/>
            </p:cNvSpPr>
            <p:nvPr/>
          </p:nvSpPr>
          <p:spPr bwMode="auto">
            <a:xfrm rot="-2700000">
              <a:off x="576" y="2928"/>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1" i="0" u="none" strike="noStrike" kern="0" cap="none" spc="0" normalizeH="0" baseline="0" noProof="0" smtClean="0">
                <a:ln>
                  <a:noFill/>
                </a:ln>
                <a:solidFill>
                  <a:srgbClr val="FFFFFF"/>
                </a:solidFill>
                <a:effectLst/>
                <a:uLnTx/>
                <a:uFillTx/>
                <a:latin typeface="Times New Roman" panose="02020603050405020304" pitchFamily="18" charset="0"/>
              </a:endParaRPr>
            </a:p>
          </p:txBody>
        </p:sp>
        <p:sp>
          <p:nvSpPr>
            <p:cNvPr id="10" name="Line 10"/>
            <p:cNvSpPr>
              <a:spLocks noChangeShapeType="1"/>
            </p:cNvSpPr>
            <p:nvPr/>
          </p:nvSpPr>
          <p:spPr bwMode="auto">
            <a:xfrm rot="8100000">
              <a:off x="796" y="3028"/>
              <a:ext cx="260" cy="4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1" i="0" u="none" strike="noStrike" kern="0" cap="none" spc="0" normalizeH="0" baseline="0" noProof="0" smtClean="0">
                <a:ln>
                  <a:noFill/>
                </a:ln>
                <a:solidFill>
                  <a:srgbClr val="FFFFFF"/>
                </a:solidFill>
                <a:effectLst/>
                <a:uLnTx/>
                <a:uFillTx/>
                <a:latin typeface="Times New Roman" panose="02020603050405020304" pitchFamily="18" charset="0"/>
              </a:endParaRPr>
            </a:p>
          </p:txBody>
        </p:sp>
        <p:sp>
          <p:nvSpPr>
            <p:cNvPr id="11" name="Text Box 11"/>
            <p:cNvSpPr txBox="1">
              <a:spLocks noChangeArrowheads="1"/>
            </p:cNvSpPr>
            <p:nvPr/>
          </p:nvSpPr>
          <p:spPr bwMode="auto">
            <a:xfrm>
              <a:off x="836" y="2496"/>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2</a:t>
              </a:r>
            </a:p>
          </p:txBody>
        </p:sp>
        <p:sp>
          <p:nvSpPr>
            <p:cNvPr id="12" name="Text Box 12"/>
            <p:cNvSpPr txBox="1">
              <a:spLocks noChangeArrowheads="1"/>
            </p:cNvSpPr>
            <p:nvPr/>
          </p:nvSpPr>
          <p:spPr bwMode="auto">
            <a:xfrm>
              <a:off x="4992" y="2880"/>
              <a:ext cx="172"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5</a:t>
              </a:r>
            </a:p>
          </p:txBody>
        </p:sp>
        <p:sp>
          <p:nvSpPr>
            <p:cNvPr id="13" name="Line 13"/>
            <p:cNvSpPr>
              <a:spLocks noChangeShapeType="1"/>
            </p:cNvSpPr>
            <p:nvPr/>
          </p:nvSpPr>
          <p:spPr bwMode="auto">
            <a:xfrm rot="2700000">
              <a:off x="4824" y="3000"/>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2400" b="1" i="0" u="none" strike="noStrike" kern="0" cap="none" spc="0" normalizeH="0" baseline="0" noProof="0" smtClean="0">
                <a:ln>
                  <a:noFill/>
                </a:ln>
                <a:solidFill>
                  <a:srgbClr val="FFFFFF"/>
                </a:solidFill>
                <a:effectLst/>
                <a:uLnTx/>
                <a:uFillTx/>
                <a:latin typeface="Times New Roman" panose="02020603050405020304" pitchFamily="18" charset="0"/>
              </a:endParaRPr>
            </a:p>
          </p:txBody>
        </p:sp>
        <p:sp>
          <p:nvSpPr>
            <p:cNvPr id="14" name="Text Box 19"/>
            <p:cNvSpPr txBox="1">
              <a:spLocks noChangeArrowheads="1"/>
            </p:cNvSpPr>
            <p:nvPr/>
          </p:nvSpPr>
          <p:spPr bwMode="auto">
            <a:xfrm>
              <a:off x="1124" y="2928"/>
              <a:ext cx="2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13</a:t>
              </a:r>
            </a:p>
          </p:txBody>
        </p:sp>
        <p:sp>
          <p:nvSpPr>
            <p:cNvPr id="15" name="Rectangle 20"/>
            <p:cNvSpPr>
              <a:spLocks noChangeArrowheads="1"/>
            </p:cNvSpPr>
            <p:nvPr/>
          </p:nvSpPr>
          <p:spPr bwMode="auto">
            <a:xfrm>
              <a:off x="3360" y="2016"/>
              <a:ext cx="144" cy="144"/>
            </a:xfrm>
            <a:prstGeom prst="rect">
              <a:avLst/>
            </a:prstGeom>
            <a:solidFill>
              <a:srgbClr val="FFFFFF"/>
            </a:solidFill>
            <a:ln w="9525">
              <a:solidFill>
                <a:srgbClr val="FFFFFF"/>
              </a:solidFill>
              <a:miter lim="800000"/>
              <a:headEnd/>
              <a:tailEnd/>
            </a:ln>
          </p:spPr>
          <p:txBody>
            <a:bodyPr wrap="none" anchor="ct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altLang="en-US" sz="2400" b="1" i="0" u="none" strike="noStrike" kern="0" cap="none" spc="0" normalizeH="0" baseline="0" noProof="0" smtClean="0">
                <a:ln>
                  <a:noFill/>
                </a:ln>
                <a:solidFill>
                  <a:srgbClr val="FFFFFF"/>
                </a:solidFill>
                <a:effectLst/>
                <a:uLnTx/>
                <a:uFillTx/>
                <a:latin typeface="Times New Roman" panose="02020603050405020304" pitchFamily="18" charset="0"/>
              </a:endParaRPr>
            </a:p>
          </p:txBody>
        </p:sp>
        <p:sp>
          <p:nvSpPr>
            <p:cNvPr id="16" name="Text Box 21"/>
            <p:cNvSpPr txBox="1">
              <a:spLocks noChangeArrowheads="1"/>
            </p:cNvSpPr>
            <p:nvPr/>
          </p:nvSpPr>
          <p:spPr bwMode="auto">
            <a:xfrm>
              <a:off x="3312" y="2016"/>
              <a:ext cx="228"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Times New Roman" panose="02020603050405020304" pitchFamily="18" charset="0"/>
                </a:defRPr>
              </a:lvl1pPr>
              <a:lvl2pPr marL="742950" indent="-285750" eaLnBrk="0" hangingPunct="0">
                <a:defRPr sz="2400" b="1">
                  <a:solidFill>
                    <a:schemeClr val="tx1"/>
                  </a:solidFill>
                  <a:latin typeface="Times New Roman" panose="02020603050405020304" pitchFamily="18" charset="0"/>
                </a:defRPr>
              </a:lvl2pPr>
              <a:lvl3pPr marL="1143000" indent="-228600" eaLnBrk="0" hangingPunct="0">
                <a:defRPr sz="2400" b="1">
                  <a:solidFill>
                    <a:schemeClr val="tx1"/>
                  </a:solidFill>
                  <a:latin typeface="Times New Roman" panose="02020603050405020304" pitchFamily="18" charset="0"/>
                </a:defRPr>
              </a:lvl3pPr>
              <a:lvl4pPr marL="1600200" indent="-228600" eaLnBrk="0" hangingPunct="0">
                <a:defRPr sz="2400" b="1">
                  <a:solidFill>
                    <a:schemeClr val="tx1"/>
                  </a:solidFill>
                  <a:latin typeface="Times New Roman" panose="02020603050405020304" pitchFamily="18" charset="0"/>
                </a:defRPr>
              </a:lvl4pPr>
              <a:lvl5pPr marL="2057400" indent="-228600" eaLnBrk="0" hangingPunct="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smtClean="0">
                  <a:ln>
                    <a:noFill/>
                  </a:ln>
                  <a:solidFill>
                    <a:srgbClr val="000000"/>
                  </a:solidFill>
                  <a:effectLst/>
                  <a:uLnTx/>
                  <a:uFillTx/>
                  <a:latin typeface="Times New Roman" panose="02020603050405020304" pitchFamily="18" charset="0"/>
                </a:rPr>
                <a:t>15</a:t>
              </a:r>
            </a:p>
          </p:txBody>
        </p:sp>
      </p:gr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029200"/>
          </a:xfrm>
        </p:spPr>
        <p:txBody>
          <a:bodyPr/>
          <a:lstStyle/>
          <a:p>
            <a:pPr algn="just"/>
            <a:r>
              <a:rPr lang="en-US" altLang="en-US" sz="2400" dirty="0"/>
              <a:t>Initial address message (IAM): contains all necessary information for a switch to establish a connection</a:t>
            </a:r>
          </a:p>
          <a:p>
            <a:pPr algn="just"/>
            <a:r>
              <a:rPr lang="en-US" altLang="en-US" sz="2400" dirty="0"/>
              <a:t>Address complete message (ACM): acknowledge to IAM; the required circuit is reserved and the “phone is ringing” (ring back tone) </a:t>
            </a:r>
          </a:p>
          <a:p>
            <a:pPr algn="just"/>
            <a:r>
              <a:rPr lang="en-US" altLang="en-US" sz="2400" dirty="0"/>
              <a:t>Answer message (ANM): occurs when the called party picks up the phone</a:t>
            </a:r>
          </a:p>
          <a:p>
            <a:pPr algn="just"/>
            <a:r>
              <a:rPr lang="en-US" altLang="en-US" sz="2400" dirty="0"/>
              <a:t>Release (REL): sent by the switch sensing that the phone hung up</a:t>
            </a:r>
          </a:p>
          <a:p>
            <a:pPr algn="just"/>
            <a:r>
              <a:rPr lang="en-US" altLang="en-US" sz="2400" dirty="0"/>
              <a:t>Release complete (RLC): each exchange that receives REL, sends an RLC message back (this acknowledges receipt of REL)</a:t>
            </a:r>
          </a:p>
          <a:p>
            <a:endParaRPr lang="en-US" dirty="0" smtClean="0"/>
          </a:p>
        </p:txBody>
      </p:sp>
      <p:sp>
        <p:nvSpPr>
          <p:cNvPr id="3" name="Title 2"/>
          <p:cNvSpPr>
            <a:spLocks noGrp="1"/>
          </p:cNvSpPr>
          <p:nvPr>
            <p:ph type="title"/>
          </p:nvPr>
        </p:nvSpPr>
        <p:spPr>
          <a:xfrm>
            <a:off x="457200" y="152400"/>
            <a:ext cx="8229600" cy="762000"/>
          </a:xfrm>
        </p:spPr>
        <p:txBody>
          <a:bodyPr>
            <a:normAutofit fontScale="90000"/>
          </a:bodyPr>
          <a:lstStyle/>
          <a:p>
            <a:r>
              <a:rPr lang="en-US" dirty="0" smtClean="0"/>
              <a:t/>
            </a:r>
            <a:br>
              <a:rPr lang="en-US" dirty="0" smtClean="0"/>
            </a:br>
            <a:endParaRPr lang="en-US" dirty="0"/>
          </a:p>
        </p:txBody>
      </p:sp>
    </p:spTree>
    <p:extLst>
      <p:ext uri="{BB962C8B-B14F-4D97-AF65-F5344CB8AC3E}">
        <p14:creationId xmlns:p14="http://schemas.microsoft.com/office/powerpoint/2010/main" val="217152959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lstStyle/>
          <a:p>
            <a:r>
              <a:rPr lang="en-US" altLang="en-US" sz="2800" dirty="0"/>
              <a:t>previous standard in cellular communication were restrictive</a:t>
            </a:r>
          </a:p>
          <a:p>
            <a:r>
              <a:rPr lang="en-US" altLang="en-US" sz="2800" dirty="0"/>
              <a:t>GSM – global digital standard for cellular phones that offered roaming facility</a:t>
            </a:r>
          </a:p>
          <a:p>
            <a:r>
              <a:rPr lang="en-US" altLang="en-US" sz="2800" dirty="0"/>
              <a:t>first named </a:t>
            </a:r>
            <a:r>
              <a:rPr lang="en-US" altLang="en-US" sz="2800" dirty="0" err="1"/>
              <a:t>Groupe</a:t>
            </a:r>
            <a:r>
              <a:rPr lang="en-US" altLang="en-US" sz="2800" dirty="0"/>
              <a:t> Special Mobile and used in Europe; then usage extended to other continents</a:t>
            </a:r>
          </a:p>
          <a:p>
            <a:r>
              <a:rPr lang="en-US" altLang="en-US" sz="2800" dirty="0"/>
              <a:t>GSM operate in frequency bands: </a:t>
            </a:r>
            <a:r>
              <a:rPr lang="en-US" altLang="en-US" sz="2800" dirty="0">
                <a:latin typeface="Times New Roman" panose="02020603050405020304" pitchFamily="18" charset="0"/>
                <a:cs typeface="Times New Roman" panose="02020603050405020304" pitchFamily="18" charset="0"/>
              </a:rPr>
              <a:t>900</a:t>
            </a:r>
            <a:r>
              <a:rPr lang="en-US" altLang="en-US" sz="2800" dirty="0"/>
              <a:t>MHz, </a:t>
            </a:r>
            <a:r>
              <a:rPr lang="en-US" altLang="en-US" sz="2800" dirty="0" smtClean="0">
                <a:latin typeface="Times New Roman" panose="02020603050405020304" pitchFamily="18" charset="0"/>
                <a:cs typeface="Times New Roman" panose="02020603050405020304" pitchFamily="18" charset="0"/>
              </a:rPr>
              <a:t>1800</a:t>
            </a:r>
            <a:r>
              <a:rPr lang="en-US" altLang="en-US" sz="2800" dirty="0" smtClean="0"/>
              <a:t> </a:t>
            </a:r>
            <a:r>
              <a:rPr lang="en-US" altLang="en-US" sz="2800" dirty="0"/>
              <a:t>MHz</a:t>
            </a:r>
            <a:r>
              <a:rPr lang="en-US" altLang="en-US" sz="2800" dirty="0">
                <a:latin typeface="Times New Roman" panose="02020603050405020304" pitchFamily="18" charset="0"/>
                <a:cs typeface="Times New Roman" panose="02020603050405020304" pitchFamily="18" charset="0"/>
              </a:rPr>
              <a:t>, 1900 </a:t>
            </a:r>
            <a:r>
              <a:rPr lang="en-US" altLang="en-US" sz="2800" dirty="0"/>
              <a:t>MHz</a:t>
            </a:r>
          </a:p>
          <a:p>
            <a:r>
              <a:rPr lang="en-US" altLang="en-US" sz="2800" dirty="0"/>
              <a:t>GSM provides voice and data services</a:t>
            </a:r>
          </a:p>
          <a:p>
            <a:endParaRPr lang="en-US" dirty="0"/>
          </a:p>
        </p:txBody>
      </p:sp>
      <p:sp>
        <p:nvSpPr>
          <p:cNvPr id="3" name="Title 2"/>
          <p:cNvSpPr>
            <a:spLocks noGrp="1"/>
          </p:cNvSpPr>
          <p:nvPr>
            <p:ph type="title"/>
          </p:nvPr>
        </p:nvSpPr>
        <p:spPr>
          <a:xfrm>
            <a:off x="457200" y="152400"/>
            <a:ext cx="8229600" cy="1066800"/>
          </a:xfrm>
        </p:spPr>
        <p:txBody>
          <a:bodyPr/>
          <a:lstStyle/>
          <a:p>
            <a:r>
              <a:rPr lang="en-US" altLang="en-US" sz="4400" dirty="0"/>
              <a:t>GSM characteristics</a:t>
            </a:r>
            <a:endParaRPr lang="en-US" dirty="0"/>
          </a:p>
        </p:txBody>
      </p:sp>
    </p:spTree>
    <p:extLst>
      <p:ext uri="{BB962C8B-B14F-4D97-AF65-F5344CB8AC3E}">
        <p14:creationId xmlns:p14="http://schemas.microsoft.com/office/powerpoint/2010/main" val="248409961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tint val="100000"/>
                <a:shade val="42000"/>
                <a:hueMod val="100000"/>
                <a:satMod val="100000"/>
              </a:schemeClr>
              <a:schemeClr val="phClr">
                <a:tint val="40000"/>
                <a:shade val="100000"/>
                <a:hueMod val="100000"/>
                <a:satMod val="10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4B4DB3A-C1C4-465B-9355-C0B33B7AAE8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Earth Day presentation</Template>
  <TotalTime>0</TotalTime>
  <Words>1396</Words>
  <Application>Microsoft Office PowerPoint</Application>
  <PresentationFormat>On-screen Show (4:3)</PresentationFormat>
  <Paragraphs>136</Paragraphs>
  <Slides>21</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Constantia</vt:lpstr>
      <vt:lpstr>Times New Roman</vt:lpstr>
      <vt:lpstr>Wingdings</vt:lpstr>
      <vt:lpstr>Wingdings 2</vt:lpstr>
      <vt:lpstr>Paper</vt:lpstr>
      <vt:lpstr>CALL PROCESSING</vt:lpstr>
      <vt:lpstr>Introduction</vt:lpstr>
      <vt:lpstr> </vt:lpstr>
      <vt:lpstr>Setting up a call process</vt:lpstr>
      <vt:lpstr>Making a call process</vt:lpstr>
      <vt:lpstr>Receiving a call process</vt:lpstr>
      <vt:lpstr>Basic Call Setup Example</vt:lpstr>
      <vt:lpstr> </vt:lpstr>
      <vt:lpstr>GSM characteristics</vt:lpstr>
      <vt:lpstr>GSM System Architecture</vt:lpstr>
      <vt:lpstr> </vt:lpstr>
      <vt:lpstr> GSM Base station</vt:lpstr>
      <vt:lpstr>Base Station Subsystem (BSS)</vt:lpstr>
      <vt:lpstr>HLR, VLR and EIR registers</vt:lpstr>
      <vt:lpstr>Authentication Center (AuC)</vt:lpstr>
      <vt:lpstr>GSM Mobile Switching Center (MSC)</vt:lpstr>
      <vt:lpstr>Initializing a call</vt:lpstr>
      <vt:lpstr>                            Cont….</vt:lpstr>
      <vt:lpstr>Making a call</vt:lpstr>
      <vt:lpstr>Receiving a call</vt:lpstr>
      <vt:lpstr> </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2014-08-04T08:10:48Z</dcterms:created>
  <dcterms:modified xsi:type="dcterms:W3CDTF">2014-08-07T17:32:04Z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TC102513359990</vt:lpwstr>
  </property>
</Properties>
</file>