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8" r:id="rId8"/>
    <p:sldId id="262" r:id="rId9"/>
    <p:sldId id="269" r:id="rId10"/>
    <p:sldId id="263" r:id="rId11"/>
    <p:sldId id="264"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73C659-CAFB-49E3-9AE9-E6C054D6F011}"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C90D8-E39B-49F7-A73E-9166DC4C1BB6}" type="slidenum">
              <a:rPr lang="en-US" smtClean="0"/>
              <a:t>‹#›</a:t>
            </a:fld>
            <a:endParaRPr lang="en-US"/>
          </a:p>
        </p:txBody>
      </p:sp>
    </p:spTree>
    <p:extLst>
      <p:ext uri="{BB962C8B-B14F-4D97-AF65-F5344CB8AC3E}">
        <p14:creationId xmlns:p14="http://schemas.microsoft.com/office/powerpoint/2010/main" val="773215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3C659-CAFB-49E3-9AE9-E6C054D6F011}"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C90D8-E39B-49F7-A73E-9166DC4C1BB6}" type="slidenum">
              <a:rPr lang="en-US" smtClean="0"/>
              <a:t>‹#›</a:t>
            </a:fld>
            <a:endParaRPr lang="en-US"/>
          </a:p>
        </p:txBody>
      </p:sp>
    </p:spTree>
    <p:extLst>
      <p:ext uri="{BB962C8B-B14F-4D97-AF65-F5344CB8AC3E}">
        <p14:creationId xmlns:p14="http://schemas.microsoft.com/office/powerpoint/2010/main" val="3238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3C659-CAFB-49E3-9AE9-E6C054D6F011}"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C90D8-E39B-49F7-A73E-9166DC4C1BB6}" type="slidenum">
              <a:rPr lang="en-US" smtClean="0"/>
              <a:t>‹#›</a:t>
            </a:fld>
            <a:endParaRPr lang="en-US"/>
          </a:p>
        </p:txBody>
      </p:sp>
    </p:spTree>
    <p:extLst>
      <p:ext uri="{BB962C8B-B14F-4D97-AF65-F5344CB8AC3E}">
        <p14:creationId xmlns:p14="http://schemas.microsoft.com/office/powerpoint/2010/main" val="3345067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3C659-CAFB-49E3-9AE9-E6C054D6F011}"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C90D8-E39B-49F7-A73E-9166DC4C1BB6}" type="slidenum">
              <a:rPr lang="en-US" smtClean="0"/>
              <a:t>‹#›</a:t>
            </a:fld>
            <a:endParaRPr lang="en-US"/>
          </a:p>
        </p:txBody>
      </p:sp>
    </p:spTree>
    <p:extLst>
      <p:ext uri="{BB962C8B-B14F-4D97-AF65-F5344CB8AC3E}">
        <p14:creationId xmlns:p14="http://schemas.microsoft.com/office/powerpoint/2010/main" val="20972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73C659-CAFB-49E3-9AE9-E6C054D6F011}" type="datetimeFigureOut">
              <a:rPr lang="en-US" smtClean="0"/>
              <a:t>8/22/2014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7C90D8-E39B-49F7-A73E-9166DC4C1BB6}" type="slidenum">
              <a:rPr lang="en-US" smtClean="0"/>
              <a:t>‹#›</a:t>
            </a:fld>
            <a:endParaRPr lang="en-US"/>
          </a:p>
        </p:txBody>
      </p:sp>
    </p:spTree>
    <p:extLst>
      <p:ext uri="{BB962C8B-B14F-4D97-AF65-F5344CB8AC3E}">
        <p14:creationId xmlns:p14="http://schemas.microsoft.com/office/powerpoint/2010/main" val="854036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73C659-CAFB-49E3-9AE9-E6C054D6F011}"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C90D8-E39B-49F7-A73E-9166DC4C1BB6}" type="slidenum">
              <a:rPr lang="en-US" smtClean="0"/>
              <a:t>‹#›</a:t>
            </a:fld>
            <a:endParaRPr lang="en-US"/>
          </a:p>
        </p:txBody>
      </p:sp>
    </p:spTree>
    <p:extLst>
      <p:ext uri="{BB962C8B-B14F-4D97-AF65-F5344CB8AC3E}">
        <p14:creationId xmlns:p14="http://schemas.microsoft.com/office/powerpoint/2010/main" val="2083011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73C659-CAFB-49E3-9AE9-E6C054D6F011}" type="datetimeFigureOut">
              <a:rPr lang="en-US" smtClean="0"/>
              <a:t>8/22/2014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7C90D8-E39B-49F7-A73E-9166DC4C1BB6}" type="slidenum">
              <a:rPr lang="en-US" smtClean="0"/>
              <a:t>‹#›</a:t>
            </a:fld>
            <a:endParaRPr lang="en-US"/>
          </a:p>
        </p:txBody>
      </p:sp>
    </p:spTree>
    <p:extLst>
      <p:ext uri="{BB962C8B-B14F-4D97-AF65-F5344CB8AC3E}">
        <p14:creationId xmlns:p14="http://schemas.microsoft.com/office/powerpoint/2010/main" val="312902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73C659-CAFB-49E3-9AE9-E6C054D6F011}" type="datetimeFigureOut">
              <a:rPr lang="en-US" smtClean="0"/>
              <a:t>8/22/2014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7C90D8-E39B-49F7-A73E-9166DC4C1BB6}" type="slidenum">
              <a:rPr lang="en-US" smtClean="0"/>
              <a:t>‹#›</a:t>
            </a:fld>
            <a:endParaRPr lang="en-US"/>
          </a:p>
        </p:txBody>
      </p:sp>
    </p:spTree>
    <p:extLst>
      <p:ext uri="{BB962C8B-B14F-4D97-AF65-F5344CB8AC3E}">
        <p14:creationId xmlns:p14="http://schemas.microsoft.com/office/powerpoint/2010/main" val="2766212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73C659-CAFB-49E3-9AE9-E6C054D6F011}" type="datetimeFigureOut">
              <a:rPr lang="en-US" smtClean="0"/>
              <a:t>8/22/2014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7C90D8-E39B-49F7-A73E-9166DC4C1BB6}" type="slidenum">
              <a:rPr lang="en-US" smtClean="0"/>
              <a:t>‹#›</a:t>
            </a:fld>
            <a:endParaRPr lang="en-US"/>
          </a:p>
        </p:txBody>
      </p:sp>
    </p:spTree>
    <p:extLst>
      <p:ext uri="{BB962C8B-B14F-4D97-AF65-F5344CB8AC3E}">
        <p14:creationId xmlns:p14="http://schemas.microsoft.com/office/powerpoint/2010/main" val="2607115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3C659-CAFB-49E3-9AE9-E6C054D6F011}"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C90D8-E39B-49F7-A73E-9166DC4C1BB6}" type="slidenum">
              <a:rPr lang="en-US" smtClean="0"/>
              <a:t>‹#›</a:t>
            </a:fld>
            <a:endParaRPr lang="en-US"/>
          </a:p>
        </p:txBody>
      </p:sp>
    </p:spTree>
    <p:extLst>
      <p:ext uri="{BB962C8B-B14F-4D97-AF65-F5344CB8AC3E}">
        <p14:creationId xmlns:p14="http://schemas.microsoft.com/office/powerpoint/2010/main" val="88656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3C659-CAFB-49E3-9AE9-E6C054D6F011}" type="datetimeFigureOut">
              <a:rPr lang="en-US" smtClean="0"/>
              <a:t>8/22/2014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7C90D8-E39B-49F7-A73E-9166DC4C1BB6}" type="slidenum">
              <a:rPr lang="en-US" smtClean="0"/>
              <a:t>‹#›</a:t>
            </a:fld>
            <a:endParaRPr lang="en-US"/>
          </a:p>
        </p:txBody>
      </p:sp>
    </p:spTree>
    <p:extLst>
      <p:ext uri="{BB962C8B-B14F-4D97-AF65-F5344CB8AC3E}">
        <p14:creationId xmlns:p14="http://schemas.microsoft.com/office/powerpoint/2010/main" val="345758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73C659-CAFB-49E3-9AE9-E6C054D6F011}" type="datetimeFigureOut">
              <a:rPr lang="en-US" smtClean="0"/>
              <a:t>8/22/2014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C90D8-E39B-49F7-A73E-9166DC4C1BB6}" type="slidenum">
              <a:rPr lang="en-US" smtClean="0"/>
              <a:t>‹#›</a:t>
            </a:fld>
            <a:endParaRPr lang="en-US"/>
          </a:p>
        </p:txBody>
      </p:sp>
    </p:spTree>
    <p:extLst>
      <p:ext uri="{BB962C8B-B14F-4D97-AF65-F5344CB8AC3E}">
        <p14:creationId xmlns:p14="http://schemas.microsoft.com/office/powerpoint/2010/main" val="3361328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1470025"/>
          </a:xfrm>
        </p:spPr>
        <p:txBody>
          <a:bodyPr/>
          <a:lstStyle/>
          <a:p>
            <a:r>
              <a:rPr lang="en-US" b="1" dirty="0" smtClean="0">
                <a:solidFill>
                  <a:schemeClr val="accent3">
                    <a:lumMod val="50000"/>
                  </a:schemeClr>
                </a:solidFill>
                <a:latin typeface="Times New Roman" pitchFamily="18" charset="0"/>
                <a:cs typeface="Times New Roman" pitchFamily="18" charset="0"/>
              </a:rPr>
              <a:t>CHANNEL ALLOCATION</a:t>
            </a:r>
            <a:endParaRPr lang="en-US" b="1" dirty="0">
              <a:solidFill>
                <a:schemeClr val="accent3">
                  <a:lumMod val="50000"/>
                </a:schemeClr>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r"/>
            <a:r>
              <a:rPr lang="en-US" dirty="0" smtClean="0">
                <a:solidFill>
                  <a:schemeClr val="tx1"/>
                </a:solidFill>
                <a:latin typeface="Times New Roman" pitchFamily="18" charset="0"/>
                <a:cs typeface="Times New Roman" pitchFamily="18" charset="0"/>
              </a:rPr>
              <a:t>Presented by,</a:t>
            </a:r>
          </a:p>
          <a:p>
            <a:pPr algn="r"/>
            <a:r>
              <a:rPr lang="en-US" dirty="0" smtClean="0">
                <a:solidFill>
                  <a:schemeClr val="tx1"/>
                </a:solidFill>
                <a:latin typeface="Times New Roman" pitchFamily="18" charset="0"/>
                <a:cs typeface="Times New Roman" pitchFamily="18" charset="0"/>
              </a:rPr>
              <a:t>SHALINI.B</a:t>
            </a:r>
          </a:p>
          <a:p>
            <a:pPr algn="r"/>
            <a:r>
              <a:rPr lang="en-US" dirty="0" smtClean="0">
                <a:solidFill>
                  <a:schemeClr val="tx1"/>
                </a:solidFill>
                <a:latin typeface="Times New Roman" pitchFamily="18" charset="0"/>
                <a:cs typeface="Times New Roman" pitchFamily="18" charset="0"/>
              </a:rPr>
              <a:t>M.TECH-COS</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57380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6553200" y="6248400"/>
            <a:ext cx="1905000" cy="457200"/>
          </a:xfrm>
        </p:spPr>
        <p:txBody>
          <a:bodyPr/>
          <a:lstStyle/>
          <a:p>
            <a:fld id="{95B368FD-638D-4419-9A56-1DF7D85B9049}" type="slidenum">
              <a:rPr lang="en-US"/>
              <a:pPr/>
              <a:t>10</a:t>
            </a:fld>
            <a:endParaRPr lang="en-US"/>
          </a:p>
        </p:txBody>
      </p:sp>
      <p:sp>
        <p:nvSpPr>
          <p:cNvPr id="3" name="Rectangle 2"/>
          <p:cNvSpPr txBox="1">
            <a:spLocks noChangeArrowheads="1"/>
          </p:cNvSpPr>
          <p:nvPr/>
        </p:nvSpPr>
        <p:spPr>
          <a:xfrm>
            <a:off x="609600" y="304800"/>
            <a:ext cx="77724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latin typeface="Times New Roman" pitchFamily="18" charset="0"/>
                <a:cs typeface="Times New Roman" pitchFamily="18" charset="0"/>
              </a:rPr>
              <a:t>The Channel Allocation Problem</a:t>
            </a:r>
            <a:endParaRPr lang="en-US" b="1" dirty="0">
              <a:latin typeface="Times New Roman" pitchFamily="18" charset="0"/>
              <a:cs typeface="Times New Roman" pitchFamily="18" charset="0"/>
            </a:endParaRPr>
          </a:p>
        </p:txBody>
      </p:sp>
      <p:sp>
        <p:nvSpPr>
          <p:cNvPr id="4" name="Rectangle 3" descr="Rectangle: Click to edit Master text styles&#10;Second level&#10;Third level&#10;Fourth level&#10;Fifth level"/>
          <p:cNvSpPr txBox="1">
            <a:spLocks noChangeArrowheads="1"/>
          </p:cNvSpPr>
          <p:nvPr/>
        </p:nvSpPr>
        <p:spPr>
          <a:xfrm>
            <a:off x="838200" y="1905000"/>
            <a:ext cx="7772400" cy="4114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90000"/>
              </a:lnSpc>
            </a:pPr>
            <a:r>
              <a:rPr lang="en-US" sz="2000" dirty="0" smtClean="0">
                <a:latin typeface="Times New Roman" pitchFamily="18" charset="0"/>
                <a:cs typeface="Times New Roman" pitchFamily="18" charset="0"/>
              </a:rPr>
              <a:t>Static Channel Allocation in LANs and MANs</a:t>
            </a:r>
          </a:p>
          <a:p>
            <a:pPr lvl="1" algn="just">
              <a:lnSpc>
                <a:spcPct val="90000"/>
              </a:lnSpc>
            </a:pPr>
            <a:r>
              <a:rPr lang="en-US" sz="2000" dirty="0" smtClean="0">
                <a:latin typeface="Times New Roman" pitchFamily="18" charset="0"/>
                <a:cs typeface="Times New Roman" pitchFamily="18" charset="0"/>
              </a:rPr>
              <a:t>FDM or TDM</a:t>
            </a:r>
          </a:p>
          <a:p>
            <a:pPr lvl="1" algn="just">
              <a:lnSpc>
                <a:spcPct val="90000"/>
              </a:lnSpc>
            </a:pPr>
            <a:r>
              <a:rPr lang="en-US" sz="2000" dirty="0" smtClean="0">
                <a:latin typeface="Times New Roman" pitchFamily="18" charset="0"/>
                <a:cs typeface="Times New Roman" pitchFamily="18" charset="0"/>
              </a:rPr>
              <a:t>Problems</a:t>
            </a:r>
          </a:p>
          <a:p>
            <a:pPr lvl="2" algn="just">
              <a:lnSpc>
                <a:spcPct val="90000"/>
              </a:lnSpc>
            </a:pPr>
            <a:r>
              <a:rPr lang="en-US" sz="2000" dirty="0" smtClean="0">
                <a:latin typeface="Times New Roman" pitchFamily="18" charset="0"/>
                <a:cs typeface="Times New Roman" pitchFamily="18" charset="0"/>
              </a:rPr>
              <a:t>Fewer than N users</a:t>
            </a:r>
          </a:p>
          <a:p>
            <a:pPr lvl="3" algn="just">
              <a:lnSpc>
                <a:spcPct val="90000"/>
              </a:lnSpc>
            </a:pPr>
            <a:r>
              <a:rPr lang="en-US" dirty="0" smtClean="0">
                <a:latin typeface="Times New Roman" pitchFamily="18" charset="0"/>
                <a:cs typeface="Times New Roman" pitchFamily="18" charset="0"/>
              </a:rPr>
              <a:t>A valuable chunk of time (TDM)  or bandwidth (FDM) is wasted</a:t>
            </a:r>
          </a:p>
          <a:p>
            <a:pPr lvl="2" algn="just">
              <a:lnSpc>
                <a:spcPct val="90000"/>
              </a:lnSpc>
            </a:pPr>
            <a:r>
              <a:rPr lang="en-US" sz="2000" dirty="0" smtClean="0">
                <a:latin typeface="Times New Roman" pitchFamily="18" charset="0"/>
                <a:cs typeface="Times New Roman" pitchFamily="18" charset="0"/>
              </a:rPr>
              <a:t>More than N users</a:t>
            </a:r>
          </a:p>
          <a:p>
            <a:pPr lvl="3" algn="just">
              <a:lnSpc>
                <a:spcPct val="90000"/>
              </a:lnSpc>
            </a:pPr>
            <a:r>
              <a:rPr lang="en-US" dirty="0" smtClean="0">
                <a:latin typeface="Times New Roman" pitchFamily="18" charset="0"/>
                <a:cs typeface="Times New Roman" pitchFamily="18" charset="0"/>
              </a:rPr>
              <a:t>Some users are denied (even if another user is idle)</a:t>
            </a:r>
          </a:p>
          <a:p>
            <a:pPr lvl="2" algn="just">
              <a:lnSpc>
                <a:spcPct val="90000"/>
              </a:lnSpc>
            </a:pPr>
            <a:r>
              <a:rPr lang="en-US" sz="2000" dirty="0" smtClean="0">
                <a:latin typeface="Times New Roman" pitchFamily="18" charset="0"/>
                <a:cs typeface="Times New Roman" pitchFamily="18" charset="0"/>
              </a:rPr>
              <a:t>Exactly N users</a:t>
            </a:r>
          </a:p>
          <a:p>
            <a:pPr lvl="3" algn="just">
              <a:lnSpc>
                <a:spcPct val="90000"/>
              </a:lnSpc>
            </a:pPr>
            <a:r>
              <a:rPr lang="en-US" dirty="0" smtClean="0">
                <a:latin typeface="Times New Roman" pitchFamily="18" charset="0"/>
                <a:cs typeface="Times New Roman" pitchFamily="18" charset="0"/>
              </a:rPr>
              <a:t>Idle users waste bandwidth</a:t>
            </a:r>
          </a:p>
          <a:p>
            <a:pPr lvl="3" algn="just">
              <a:lnSpc>
                <a:spcPct val="90000"/>
              </a:lnSpc>
            </a:pPr>
            <a:r>
              <a:rPr lang="en-US" dirty="0" smtClean="0">
                <a:latin typeface="Times New Roman" pitchFamily="18" charset="0"/>
                <a:cs typeface="Times New Roman" pitchFamily="18" charset="0"/>
              </a:rPr>
              <a:t>e.g. </a:t>
            </a:r>
            <a:r>
              <a:rPr lang="en-US" dirty="0" err="1" smtClean="0">
                <a:latin typeface="Times New Roman" pitchFamily="18" charset="0"/>
                <a:cs typeface="Times New Roman" pitchFamily="18" charset="0"/>
              </a:rPr>
              <a:t>bursty</a:t>
            </a:r>
            <a:r>
              <a:rPr lang="en-US" dirty="0" smtClean="0">
                <a:latin typeface="Times New Roman" pitchFamily="18" charset="0"/>
                <a:cs typeface="Times New Roman" pitchFamily="18" charset="0"/>
              </a:rPr>
              <a:t> traffic</a:t>
            </a:r>
          </a:p>
          <a:p>
            <a:pPr algn="just">
              <a:lnSpc>
                <a:spcPct val="90000"/>
              </a:lnSpc>
            </a:pPr>
            <a:r>
              <a:rPr lang="en-US" sz="2000" dirty="0" smtClean="0">
                <a:latin typeface="Times New Roman" pitchFamily="18" charset="0"/>
                <a:cs typeface="Times New Roman" pitchFamily="18" charset="0"/>
              </a:rPr>
              <a:t>Dynamic Channel Allocation in LANs and MANs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4290028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t/>
            </a:r>
            <a:br>
              <a:rPr lang="en-US" sz="2700" b="1" dirty="0" smtClean="0"/>
            </a:br>
            <a:r>
              <a:rPr lang="en-US" sz="2700" b="1" dirty="0"/>
              <a:t/>
            </a:r>
            <a:br>
              <a:rPr lang="en-US" sz="2700" b="1" dirty="0"/>
            </a:br>
            <a:r>
              <a:rPr lang="en-US" sz="2700" b="1" dirty="0" smtClean="0">
                <a:latin typeface="Times New Roman" pitchFamily="18" charset="0"/>
                <a:cs typeface="Times New Roman" pitchFamily="18" charset="0"/>
              </a:rPr>
              <a:t>CHANNEL ALLOCATION/ASSIGNMENT DEPENDING ON</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BANDWIDTH DEDICATION MECHANISM</a:t>
            </a:r>
            <a:br>
              <a:rPr lang="en-US" sz="2700" b="1" dirty="0" smtClean="0">
                <a:latin typeface="Times New Roman" pitchFamily="18" charset="0"/>
                <a:cs typeface="Times New Roman" pitchFamily="18" charset="0"/>
              </a:rPr>
            </a:br>
            <a:r>
              <a:rPr lang="en-US" sz="3100" b="1" dirty="0" smtClean="0">
                <a:latin typeface="Times New Roman" pitchFamily="18" charset="0"/>
                <a:cs typeface="Times New Roman" pitchFamily="18" charset="0"/>
              </a:rPr>
              <a:t/>
            </a:r>
            <a:br>
              <a:rPr lang="en-US" sz="3100" b="1" dirty="0" smtClean="0">
                <a:latin typeface="Times New Roman" pitchFamily="18" charset="0"/>
                <a:cs typeface="Times New Roman" pitchFamily="18" charset="0"/>
              </a:rPr>
            </a:br>
            <a:endParaRPr lang="en-US" sz="3100" dirty="0">
              <a:latin typeface="Times New Roman" pitchFamily="18" charset="0"/>
              <a:cs typeface="Times New Roman" pitchFamily="18" charset="0"/>
            </a:endParaRPr>
          </a:p>
        </p:txBody>
      </p:sp>
      <p:sp>
        <p:nvSpPr>
          <p:cNvPr id="3" name="Content Placeholder 2"/>
          <p:cNvSpPr>
            <a:spLocks noGrp="1"/>
          </p:cNvSpPr>
          <p:nvPr>
            <p:ph idx="1"/>
          </p:nvPr>
        </p:nvSpPr>
        <p:spPr>
          <a:xfrm>
            <a:off x="533400" y="1600200"/>
            <a:ext cx="8229600" cy="4525963"/>
          </a:xfrm>
        </p:spPr>
        <p:txBody>
          <a:bodyPr>
            <a:normAutofit lnSpcReduction="10000"/>
          </a:bodyPr>
          <a:lstStyle/>
          <a:p>
            <a:pPr marL="0" indent="0">
              <a:buNone/>
            </a:pPr>
            <a:r>
              <a:rPr lang="en-US" dirty="0" smtClean="0"/>
              <a:t>• Circuit switching (dedication of bandwidth/channels for call duration)</a:t>
            </a:r>
          </a:p>
          <a:p>
            <a:pPr marL="0" indent="0">
              <a:buNone/>
            </a:pPr>
            <a:r>
              <a:rPr lang="en-US" dirty="0" smtClean="0"/>
              <a:t>• Packet Switching: dedication of channels for packet duration</a:t>
            </a:r>
          </a:p>
          <a:p>
            <a:pPr marL="0" indent="0">
              <a:buNone/>
            </a:pPr>
            <a:r>
              <a:rPr lang="en-US" dirty="0" smtClean="0"/>
              <a:t>• Burst switching: dedication of channels for duration of burst data</a:t>
            </a:r>
          </a:p>
          <a:p>
            <a:pPr marL="0" indent="0">
              <a:buNone/>
            </a:pPr>
            <a:r>
              <a:rPr lang="en-US" dirty="0" smtClean="0"/>
              <a:t>• Random access transmission (Common Channel Packet Switching). It does not require any reservation of channels.</a:t>
            </a:r>
          </a:p>
          <a:p>
            <a:endParaRPr lang="en-US" dirty="0"/>
          </a:p>
        </p:txBody>
      </p:sp>
    </p:spTree>
    <p:extLst>
      <p:ext uri="{BB962C8B-B14F-4D97-AF65-F5344CB8AC3E}">
        <p14:creationId xmlns:p14="http://schemas.microsoft.com/office/powerpoint/2010/main" val="3733450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smtClean="0">
                <a:latin typeface="Times New Roman" pitchFamily="18" charset="0"/>
                <a:cs typeface="Times New Roman" pitchFamily="18" charset="0"/>
              </a:rPr>
              <a:t> CIRCUIT SWITCHING</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•It </a:t>
            </a:r>
            <a:r>
              <a:rPr lang="en-US" dirty="0"/>
              <a:t>is a static admission control and the negotiation is done for the </a:t>
            </a:r>
            <a:r>
              <a:rPr lang="en-US" dirty="0" smtClean="0"/>
              <a:t>call duration </a:t>
            </a:r>
            <a:r>
              <a:rPr lang="en-US" dirty="0"/>
              <a:t>in a specific cell.</a:t>
            </a:r>
          </a:p>
          <a:p>
            <a:pPr marL="0" indent="0">
              <a:buNone/>
            </a:pPr>
            <a:r>
              <a:rPr lang="en-US" dirty="0"/>
              <a:t>• Steps: specification of </a:t>
            </a:r>
            <a:r>
              <a:rPr lang="en-US" dirty="0" err="1"/>
              <a:t>QoS</a:t>
            </a:r>
            <a:r>
              <a:rPr lang="en-US" dirty="0"/>
              <a:t> requirements, negotiation for </a:t>
            </a:r>
            <a:r>
              <a:rPr lang="en-US" dirty="0" smtClean="0"/>
              <a:t>agreed specification </a:t>
            </a:r>
            <a:r>
              <a:rPr lang="en-US" dirty="0"/>
              <a:t>between all parties, admission control process, </a:t>
            </a:r>
            <a:r>
              <a:rPr lang="en-US" dirty="0" smtClean="0"/>
              <a:t>resource reservation </a:t>
            </a:r>
            <a:r>
              <a:rPr lang="en-US" dirty="0"/>
              <a:t>(if admitted</a:t>
            </a:r>
            <a:r>
              <a:rPr lang="en-US" dirty="0" smtClean="0"/>
              <a:t>).</a:t>
            </a:r>
          </a:p>
          <a:p>
            <a:r>
              <a:rPr lang="en-US" dirty="0" smtClean="0"/>
              <a:t>Acceptance/Rejection </a:t>
            </a:r>
            <a:r>
              <a:rPr lang="en-US" dirty="0"/>
              <a:t>is based on the impact of call </a:t>
            </a:r>
            <a:r>
              <a:rPr lang="en-US" dirty="0" smtClean="0"/>
              <a:t>under consideration </a:t>
            </a:r>
            <a:r>
              <a:rPr lang="en-US" dirty="0"/>
              <a:t>on other active </a:t>
            </a:r>
            <a:r>
              <a:rPr lang="en-US" dirty="0" smtClean="0"/>
              <a:t>users </a:t>
            </a:r>
            <a:r>
              <a:rPr lang="en-US" dirty="0" err="1" smtClean="0"/>
              <a:t>QoS</a:t>
            </a:r>
            <a:r>
              <a:rPr lang="en-US" dirty="0" smtClean="0"/>
              <a:t> requirements.(e.g</a:t>
            </a:r>
            <a:r>
              <a:rPr lang="en-US" dirty="0"/>
              <a:t>. if </a:t>
            </a:r>
            <a:r>
              <a:rPr lang="en-US" dirty="0" smtClean="0"/>
              <a:t>feasible power </a:t>
            </a:r>
            <a:r>
              <a:rPr lang="en-US" dirty="0"/>
              <a:t>and rate vectors exist).</a:t>
            </a:r>
          </a:p>
        </p:txBody>
      </p:sp>
    </p:spTree>
    <p:extLst>
      <p:ext uri="{BB962C8B-B14F-4D97-AF65-F5344CB8AC3E}">
        <p14:creationId xmlns:p14="http://schemas.microsoft.com/office/powerpoint/2010/main" val="3926898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PACKET/BURST SWITCHING</a:t>
            </a:r>
            <a:br>
              <a:rPr lang="en-US" b="1" dirty="0" smtClean="0"/>
            </a:br>
            <a:endParaRPr lang="en-US" dirty="0"/>
          </a:p>
        </p:txBody>
      </p:sp>
      <p:sp>
        <p:nvSpPr>
          <p:cNvPr id="3" name="Content Placeholder 2"/>
          <p:cNvSpPr>
            <a:spLocks noGrp="1"/>
          </p:cNvSpPr>
          <p:nvPr>
            <p:ph idx="1"/>
          </p:nvPr>
        </p:nvSpPr>
        <p:spPr/>
        <p:txBody>
          <a:bodyPr>
            <a:normAutofit fontScale="55000" lnSpcReduction="20000"/>
          </a:bodyPr>
          <a:lstStyle/>
          <a:p>
            <a:pPr marL="0" indent="0" algn="just">
              <a:buNone/>
            </a:pPr>
            <a:r>
              <a:rPr lang="en-US" dirty="0" smtClean="0"/>
              <a:t>• </a:t>
            </a:r>
            <a:r>
              <a:rPr lang="en-US" sz="4400" dirty="0" smtClean="0">
                <a:latin typeface="Times New Roman" pitchFamily="18" charset="0"/>
                <a:cs typeface="Times New Roman" pitchFamily="18" charset="0"/>
              </a:rPr>
              <a:t>It is a dynamic admission control. It is more effective for </a:t>
            </a:r>
            <a:r>
              <a:rPr lang="en-US" sz="4400" dirty="0" err="1" smtClean="0">
                <a:latin typeface="Times New Roman" pitchFamily="18" charset="0"/>
                <a:cs typeface="Times New Roman" pitchFamily="18" charset="0"/>
              </a:rPr>
              <a:t>bursty</a:t>
            </a:r>
            <a:r>
              <a:rPr lang="en-US" sz="4400" dirty="0">
                <a:latin typeface="Times New Roman" pitchFamily="18" charset="0"/>
                <a:cs typeface="Times New Roman" pitchFamily="18" charset="0"/>
              </a:rPr>
              <a:t> </a:t>
            </a:r>
            <a:r>
              <a:rPr lang="en-US" sz="4400" dirty="0" smtClean="0">
                <a:latin typeface="Times New Roman" pitchFamily="18" charset="0"/>
                <a:cs typeface="Times New Roman" pitchFamily="18" charset="0"/>
              </a:rPr>
              <a:t>multimedia data and highly variable wireless channels.</a:t>
            </a:r>
          </a:p>
          <a:p>
            <a:pPr marL="0" indent="0" algn="just">
              <a:buNone/>
            </a:pPr>
            <a:r>
              <a:rPr lang="en-US" sz="4400" dirty="0" smtClean="0">
                <a:latin typeface="Times New Roman" pitchFamily="18" charset="0"/>
                <a:cs typeface="Times New Roman" pitchFamily="18" charset="0"/>
              </a:rPr>
              <a:t>• It involves the renegotiation of a “contract” and adaptation to changes of the system. In packet switching, terminals contend for a channel for each packet. Thus utilization is maximized while access delay per packet </a:t>
            </a:r>
            <a:r>
              <a:rPr lang="en-US" sz="4400" dirty="0" err="1" smtClean="0">
                <a:latin typeface="Times New Roman" pitchFamily="18" charset="0"/>
                <a:cs typeface="Times New Roman" pitchFamily="18" charset="0"/>
              </a:rPr>
              <a:t>increases.Burst</a:t>
            </a:r>
            <a:r>
              <a:rPr lang="en-US" sz="4400" dirty="0" smtClean="0">
                <a:latin typeface="Times New Roman" pitchFamily="18" charset="0"/>
                <a:cs typeface="Times New Roman" pitchFamily="18" charset="0"/>
              </a:rPr>
              <a:t> switching tries to avoid the problems of poor utilization and high per packet delay of circuit and packet switching schemes, respectively.</a:t>
            </a:r>
          </a:p>
          <a:p>
            <a:pPr algn="just"/>
            <a:r>
              <a:rPr lang="en-US" sz="4400" dirty="0" smtClean="0">
                <a:latin typeface="Times New Roman" pitchFamily="18" charset="0"/>
                <a:cs typeface="Times New Roman" pitchFamily="18" charset="0"/>
              </a:rPr>
              <a:t>Channels are allocated to a burst of data while they are released at the beginning of idle period.</a:t>
            </a:r>
          </a:p>
          <a:p>
            <a:pPr algn="just"/>
            <a:r>
              <a:rPr lang="en-US" sz="4400" dirty="0" smtClean="0">
                <a:latin typeface="Times New Roman" pitchFamily="18" charset="0"/>
                <a:cs typeface="Times New Roman" pitchFamily="18" charset="0"/>
              </a:rPr>
              <a:t>Admission control in burst switching depends not only on active users but also on the registered users in the inactive state (since they may </a:t>
            </a:r>
            <a:r>
              <a:rPr lang="en-US" sz="4400" dirty="0" err="1" smtClean="0">
                <a:latin typeface="Times New Roman" pitchFamily="18" charset="0"/>
                <a:cs typeface="Times New Roman" pitchFamily="18" charset="0"/>
              </a:rPr>
              <a:t>reaccess</a:t>
            </a:r>
            <a:r>
              <a:rPr lang="en-US" sz="4400" dirty="0">
                <a:latin typeface="Times New Roman" pitchFamily="18" charset="0"/>
                <a:cs typeface="Times New Roman" pitchFamily="18" charset="0"/>
              </a:rPr>
              <a:t> </a:t>
            </a:r>
            <a:r>
              <a:rPr lang="en-US" sz="4400" dirty="0" smtClean="0">
                <a:latin typeface="Times New Roman" pitchFamily="18" charset="0"/>
                <a:cs typeface="Times New Roman" pitchFamily="18" charset="0"/>
              </a:rPr>
              <a:t>the system) in order to foresee the potential to admit a new user.</a:t>
            </a:r>
          </a:p>
          <a:p>
            <a:endParaRPr lang="en-US" dirty="0"/>
          </a:p>
        </p:txBody>
      </p:sp>
    </p:spTree>
    <p:extLst>
      <p:ext uri="{BB962C8B-B14F-4D97-AF65-F5344CB8AC3E}">
        <p14:creationId xmlns:p14="http://schemas.microsoft.com/office/powerpoint/2010/main" val="22307954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2743200"/>
            <a:ext cx="6705600" cy="1015663"/>
          </a:xfrm>
          <a:prstGeom prst="rect">
            <a:avLst/>
          </a:prstGeom>
          <a:noFill/>
        </p:spPr>
        <p:txBody>
          <a:bodyPr wrap="square" rtlCol="0">
            <a:spAutoFit/>
          </a:bodyPr>
          <a:lstStyle/>
          <a:p>
            <a:pPr algn="ctr"/>
            <a:r>
              <a:rPr lang="en-US" sz="6000" dirty="0" smtClean="0">
                <a:latin typeface="Times New Roman" pitchFamily="18" charset="0"/>
                <a:cs typeface="Times New Roman" pitchFamily="18" charset="0"/>
              </a:rPr>
              <a:t>THANK YOU</a:t>
            </a:r>
            <a:endParaRPr lang="en-US" sz="6000" dirty="0">
              <a:latin typeface="Times New Roman" pitchFamily="18" charset="0"/>
              <a:cs typeface="Times New Roman" pitchFamily="18" charset="0"/>
            </a:endParaRPr>
          </a:p>
        </p:txBody>
      </p:sp>
    </p:spTree>
    <p:extLst>
      <p:ext uri="{BB962C8B-B14F-4D97-AF65-F5344CB8AC3E}">
        <p14:creationId xmlns:p14="http://schemas.microsoft.com/office/powerpoint/2010/main" val="3308941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AGENTA</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INTRODUCTION</a:t>
            </a:r>
          </a:p>
          <a:p>
            <a:r>
              <a:rPr lang="en-US" dirty="0" smtClean="0">
                <a:latin typeface="Times New Roman" pitchFamily="18" charset="0"/>
                <a:cs typeface="Times New Roman" pitchFamily="18" charset="0"/>
              </a:rPr>
              <a:t>FIXED AND DYNAMIC ASSIGNMENT</a:t>
            </a:r>
          </a:p>
          <a:p>
            <a:r>
              <a:rPr lang="en-US" dirty="0" smtClean="0">
                <a:latin typeface="Times New Roman" pitchFamily="18" charset="0"/>
                <a:cs typeface="Times New Roman" pitchFamily="18" charset="0"/>
              </a:rPr>
              <a:t>THE CHANNEL ALLOCATION PROBLEM</a:t>
            </a:r>
          </a:p>
          <a:p>
            <a:r>
              <a:rPr lang="en-US" dirty="0" smtClean="0">
                <a:latin typeface="Times New Roman" pitchFamily="18" charset="0"/>
                <a:cs typeface="Times New Roman" pitchFamily="18" charset="0"/>
              </a:rPr>
              <a:t>CIRCUIT SWITCHING</a:t>
            </a:r>
          </a:p>
          <a:p>
            <a:r>
              <a:rPr lang="en-US" dirty="0" smtClean="0">
                <a:latin typeface="Times New Roman" pitchFamily="18" charset="0"/>
                <a:cs typeface="Times New Roman" pitchFamily="18" charset="0"/>
              </a:rPr>
              <a:t>PACKET</a:t>
            </a:r>
            <a:r>
              <a:rPr lang="en-US" dirty="0" smtClean="0">
                <a:latin typeface="Times New Roman" pitchFamily="18" charset="0"/>
                <a:cs typeface="Times New Roman" pitchFamily="18" charset="0"/>
              </a:rPr>
              <a:t> SWITCHING</a:t>
            </a:r>
          </a:p>
          <a:p>
            <a:pPr marL="0" indent="0">
              <a:buNone/>
            </a:pP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248749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INTRODUCTION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800" dirty="0">
                <a:latin typeface="Times New Roman" pitchFamily="18" charset="0"/>
                <a:cs typeface="Times New Roman" pitchFamily="18" charset="0"/>
              </a:rPr>
              <a:t>In radio resource management for wireless and cellular network, </a:t>
            </a:r>
            <a:r>
              <a:rPr lang="en-US" sz="2800" b="1" dirty="0">
                <a:latin typeface="Times New Roman" pitchFamily="18" charset="0"/>
                <a:cs typeface="Times New Roman" pitchFamily="18" charset="0"/>
              </a:rPr>
              <a:t>channel allocation</a:t>
            </a:r>
            <a:r>
              <a:rPr lang="en-US" sz="2800" dirty="0">
                <a:latin typeface="Times New Roman" pitchFamily="18" charset="0"/>
                <a:cs typeface="Times New Roman" pitchFamily="18" charset="0"/>
              </a:rPr>
              <a:t> schemes are required to allocate bandwidth and communication channels to base stations, access points and terminal equipment.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objective is to achieve maximum system spectral efficiency in bit/s/Hz/site by means of frequency reuse, but still assure a certain grade of service by avoiding co-channel interference and adjacent channel interference among nearby cells or networks that share the bandwidth. </a:t>
            </a:r>
            <a:endParaRPr lang="en-US" sz="2800" dirty="0"/>
          </a:p>
        </p:txBody>
      </p:sp>
    </p:spTree>
    <p:extLst>
      <p:ext uri="{BB962C8B-B14F-4D97-AF65-F5344CB8AC3E}">
        <p14:creationId xmlns:p14="http://schemas.microsoft.com/office/powerpoint/2010/main" val="346911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32500" lnSpcReduction="20000"/>
          </a:bodyPr>
          <a:lstStyle/>
          <a:p>
            <a:pPr algn="just"/>
            <a:r>
              <a:rPr lang="en-US" sz="9600" dirty="0" smtClean="0">
                <a:latin typeface="Times New Roman" pitchFamily="18" charset="0"/>
                <a:cs typeface="Times New Roman" pitchFamily="18" charset="0"/>
              </a:rPr>
              <a:t>. There are two types of strategies that are followed:-</a:t>
            </a:r>
          </a:p>
          <a:p>
            <a:pPr algn="just"/>
            <a:r>
              <a:rPr lang="en-US" sz="9600" b="1" dirty="0" smtClean="0">
                <a:latin typeface="Times New Roman" pitchFamily="18" charset="0"/>
                <a:cs typeface="Times New Roman" pitchFamily="18" charset="0"/>
              </a:rPr>
              <a:t>Fixed</a:t>
            </a:r>
            <a:r>
              <a:rPr lang="en-US" sz="9600" dirty="0" smtClean="0">
                <a:latin typeface="Times New Roman" pitchFamily="18" charset="0"/>
                <a:cs typeface="Times New Roman" pitchFamily="18" charset="0"/>
              </a:rPr>
              <a:t>: FCA, fixed channel allocation: Manually assigned by the network operator</a:t>
            </a:r>
          </a:p>
          <a:p>
            <a:pPr algn="just"/>
            <a:r>
              <a:rPr lang="en-US" sz="9600" b="1" dirty="0" smtClean="0">
                <a:latin typeface="Times New Roman" pitchFamily="18" charset="0"/>
                <a:cs typeface="Times New Roman" pitchFamily="18" charset="0"/>
              </a:rPr>
              <a:t>Dynamic</a:t>
            </a:r>
            <a:r>
              <a:rPr lang="en-US" sz="9600" dirty="0" smtClean="0">
                <a:latin typeface="Times New Roman" pitchFamily="18" charset="0"/>
                <a:cs typeface="Times New Roman" pitchFamily="18" charset="0"/>
              </a:rPr>
              <a:t>:</a:t>
            </a:r>
          </a:p>
          <a:p>
            <a:pPr lvl="1" algn="just"/>
            <a:r>
              <a:rPr lang="en-US" sz="9600" dirty="0" smtClean="0">
                <a:latin typeface="Times New Roman" pitchFamily="18" charset="0"/>
                <a:cs typeface="Times New Roman" pitchFamily="18" charset="0"/>
              </a:rPr>
              <a:t>DCA, dynamic channel allocation,</a:t>
            </a:r>
          </a:p>
          <a:p>
            <a:pPr lvl="1" algn="just"/>
            <a:r>
              <a:rPr lang="en-US" sz="9600" dirty="0" smtClean="0">
                <a:latin typeface="Times New Roman" pitchFamily="18" charset="0"/>
                <a:cs typeface="Times New Roman" pitchFamily="18" charset="0"/>
              </a:rPr>
              <a:t>DFS, dynamic frequency selection</a:t>
            </a:r>
          </a:p>
          <a:p>
            <a:pPr lvl="1" algn="just"/>
            <a:r>
              <a:rPr lang="en-US" sz="9600" dirty="0" smtClean="0">
                <a:latin typeface="Times New Roman" pitchFamily="18" charset="0"/>
                <a:cs typeface="Times New Roman" pitchFamily="18" charset="0"/>
              </a:rPr>
              <a:t>Spread spectrum</a:t>
            </a:r>
          </a:p>
          <a:p>
            <a:endParaRPr lang="en-US" dirty="0"/>
          </a:p>
        </p:txBody>
      </p:sp>
    </p:spTree>
    <p:extLst>
      <p:ext uri="{BB962C8B-B14F-4D97-AF65-F5344CB8AC3E}">
        <p14:creationId xmlns:p14="http://schemas.microsoft.com/office/powerpoint/2010/main" val="3968324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434147" y="328613"/>
            <a:ext cx="8249478" cy="1089025"/>
          </a:xfrm>
          <a:prstGeom prst="rect">
            <a:avLst/>
          </a:prstGeom>
          <a:noFill/>
        </p:spPr>
      </p:pic>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609600" y="1827213"/>
            <a:ext cx="8382000" cy="4770437"/>
          </a:xfrm>
          <a:prstGeom prst="rect">
            <a:avLst/>
          </a:prstGeom>
          <a:noFill/>
        </p:spPr>
      </p:pic>
    </p:spTree>
    <p:extLst>
      <p:ext uri="{BB962C8B-B14F-4D97-AF65-F5344CB8AC3E}">
        <p14:creationId xmlns:p14="http://schemas.microsoft.com/office/powerpoint/2010/main" val="898896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533400" y="301625"/>
            <a:ext cx="8150225" cy="129160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err="1" smtClean="0">
                <a:latin typeface="Times New Roman" pitchFamily="18" charset="0"/>
                <a:cs typeface="Times New Roman" pitchFamily="18" charset="0"/>
              </a:rPr>
              <a:t>Fixed</a:t>
            </a:r>
            <a:r>
              <a:rPr lang="fr-FR" b="1" dirty="0" smtClean="0">
                <a:latin typeface="Times New Roman" pitchFamily="18" charset="0"/>
                <a:cs typeface="Times New Roman" pitchFamily="18" charset="0"/>
              </a:rPr>
              <a:t> Channel Allocation</a:t>
            </a:r>
            <a:endParaRPr lang="en-GB" b="1" dirty="0">
              <a:latin typeface="Times New Roman" pitchFamily="18" charset="0"/>
              <a:cs typeface="Times New Roman" pitchFamily="18" charset="0"/>
            </a:endParaRPr>
          </a:p>
        </p:txBody>
      </p:sp>
      <p:sp>
        <p:nvSpPr>
          <p:cNvPr id="3" name="Espace réservé du contenu 2"/>
          <p:cNvSpPr txBox="1">
            <a:spLocks/>
          </p:cNvSpPr>
          <p:nvPr/>
        </p:nvSpPr>
        <p:spPr>
          <a:xfrm>
            <a:off x="533400" y="1827212"/>
            <a:ext cx="8150225" cy="464978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800" dirty="0" smtClean="0">
                <a:latin typeface="Times New Roman" pitchFamily="18" charset="0"/>
                <a:cs typeface="Times New Roman" pitchFamily="18" charset="0"/>
              </a:rPr>
              <a:t>Fixed Channel Allocation (FCA) systems allocate specific channels to specific cells.</a:t>
            </a:r>
          </a:p>
          <a:p>
            <a:pPr algn="just"/>
            <a:r>
              <a:rPr lang="en-US" sz="2800" dirty="0" smtClean="0">
                <a:latin typeface="Times New Roman" pitchFamily="18" charset="0"/>
                <a:cs typeface="Times New Roman" pitchFamily="18" charset="0"/>
              </a:rPr>
              <a:t>This allocation is static and cannot be changed</a:t>
            </a:r>
          </a:p>
          <a:p>
            <a:pPr algn="just"/>
            <a:r>
              <a:rPr lang="en-US" sz="2800" dirty="0" smtClean="0">
                <a:latin typeface="Times New Roman" pitchFamily="18" charset="0"/>
                <a:cs typeface="Times New Roman" pitchFamily="18" charset="0"/>
              </a:rPr>
              <a:t>For efficient operation, FCA systems typically allocate channels in a manner that maximizes frequency reuse.</a:t>
            </a:r>
          </a:p>
          <a:p>
            <a:pPr algn="just"/>
            <a:r>
              <a:rPr lang="en-US" sz="2800" dirty="0" smtClean="0">
                <a:latin typeface="Times New Roman" pitchFamily="18" charset="0"/>
                <a:cs typeface="Times New Roman" pitchFamily="18" charset="0"/>
              </a:rPr>
              <a:t>The distance between cells using the same channel is the minimum reuse distance for that system</a:t>
            </a:r>
          </a:p>
          <a:p>
            <a:pPr algn="just"/>
            <a:r>
              <a:rPr lang="en-US" sz="2800" dirty="0" smtClean="0">
                <a:latin typeface="Times New Roman" pitchFamily="18" charset="0"/>
                <a:cs typeface="Times New Roman" pitchFamily="18" charset="0"/>
              </a:rPr>
              <a:t>Disadvantage: The available channels are not being used efficiently.</a:t>
            </a:r>
            <a:endParaRPr lang="en-GB" sz="2800" dirty="0">
              <a:latin typeface="Times New Roman" pitchFamily="18" charset="0"/>
              <a:cs typeface="Times New Roman" pitchFamily="18" charset="0"/>
            </a:endParaRPr>
          </a:p>
        </p:txBody>
      </p:sp>
    </p:spTree>
    <p:extLst>
      <p:ext uri="{BB962C8B-B14F-4D97-AF65-F5344CB8AC3E}">
        <p14:creationId xmlns:p14="http://schemas.microsoft.com/office/powerpoint/2010/main" val="798278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Each cell is </a:t>
            </a:r>
            <a:r>
              <a:rPr lang="en-US" dirty="0"/>
              <a:t>given a predetermined set of frequency channels. FCA requires manual frequency planning, which is an arduous task in </a:t>
            </a:r>
            <a:r>
              <a:rPr lang="en-US" dirty="0" smtClean="0"/>
              <a:t>TDMA and</a:t>
            </a:r>
            <a:r>
              <a:rPr lang="en-US" dirty="0"/>
              <a:t> </a:t>
            </a:r>
            <a:r>
              <a:rPr lang="en-US" dirty="0" smtClean="0"/>
              <a:t>FDMA based </a:t>
            </a:r>
            <a:r>
              <a:rPr lang="en-US" dirty="0"/>
              <a:t>systems, since such systems are highly sensitive to co-channel interference from nearby cells that are reusing the same channel. </a:t>
            </a:r>
            <a:endParaRPr lang="en-US" dirty="0" smtClean="0"/>
          </a:p>
          <a:p>
            <a:r>
              <a:rPr lang="en-US" dirty="0" smtClean="0"/>
              <a:t>Another </a:t>
            </a:r>
            <a:r>
              <a:rPr lang="en-US" dirty="0"/>
              <a:t>drawback with TDMA and FDMA systems with FCA is that the number of channels in the cell remains constant irrespective of the number of customers in that cell. This results in traffic congestion and some calls being lost when traffic gets heavy in some cells, and idle capacity in other cells.</a:t>
            </a:r>
          </a:p>
          <a:p>
            <a:r>
              <a:rPr lang="en-US" dirty="0"/>
              <a:t>If FCA is combined with conventional FDMA and perhaps or TDMA, a fixed number of voice channels can be transferred over the cell. </a:t>
            </a:r>
            <a:r>
              <a:rPr lang="en-US" dirty="0" smtClean="0"/>
              <a:t>A new </a:t>
            </a:r>
            <a:r>
              <a:rPr lang="en-US" dirty="0"/>
              <a:t>call can only be connected by an unused channel. If all the channel are occupied than the new call is blocked in this system</a:t>
            </a:r>
          </a:p>
          <a:p>
            <a:endParaRPr lang="en-US" dirty="0"/>
          </a:p>
        </p:txBody>
      </p:sp>
    </p:spTree>
    <p:extLst>
      <p:ext uri="{BB962C8B-B14F-4D97-AF65-F5344CB8AC3E}">
        <p14:creationId xmlns:p14="http://schemas.microsoft.com/office/powerpoint/2010/main" val="1091466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762000" y="301625"/>
            <a:ext cx="7921625"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err="1" smtClean="0">
                <a:latin typeface="Times New Roman" pitchFamily="18" charset="0"/>
                <a:cs typeface="Times New Roman" pitchFamily="18" charset="0"/>
              </a:rPr>
              <a:t>Dynamic</a:t>
            </a:r>
            <a:r>
              <a:rPr lang="fr-FR" b="1" dirty="0" smtClean="0">
                <a:latin typeface="Times New Roman" pitchFamily="18" charset="0"/>
                <a:cs typeface="Times New Roman" pitchFamily="18" charset="0"/>
              </a:rPr>
              <a:t> Channel Allocation</a:t>
            </a:r>
            <a:endParaRPr lang="en-GB" b="1" dirty="0">
              <a:latin typeface="Times New Roman" pitchFamily="18" charset="0"/>
              <a:cs typeface="Times New Roman" pitchFamily="18" charset="0"/>
            </a:endParaRPr>
          </a:p>
        </p:txBody>
      </p:sp>
      <p:sp>
        <p:nvSpPr>
          <p:cNvPr id="3" name="Espace réservé du contenu 2"/>
          <p:cNvSpPr txBox="1">
            <a:spLocks/>
          </p:cNvSpPr>
          <p:nvPr/>
        </p:nvSpPr>
        <p:spPr>
          <a:xfrm>
            <a:off x="762000" y="1827213"/>
            <a:ext cx="7921625" cy="4114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400" dirty="0" smtClean="0">
                <a:latin typeface="Times New Roman" pitchFamily="18" charset="0"/>
                <a:cs typeface="Times New Roman" pitchFamily="18" charset="0"/>
              </a:rPr>
              <a:t>Dynamic Channel Allocation (DCA) attempts to alleviate the problem mentioned for FCA systems when offered traffic is non-uniform.</a:t>
            </a:r>
          </a:p>
          <a:p>
            <a:pPr algn="just"/>
            <a:r>
              <a:rPr lang="en-US" sz="2400" dirty="0" smtClean="0">
                <a:latin typeface="Times New Roman" pitchFamily="18" charset="0"/>
                <a:cs typeface="Times New Roman" pitchFamily="18" charset="0"/>
              </a:rPr>
              <a:t>In DCA systems, no set relationship exists between channels and cells.</a:t>
            </a:r>
          </a:p>
          <a:p>
            <a:pPr algn="just"/>
            <a:r>
              <a:rPr lang="en-US" sz="2400" dirty="0" smtClean="0">
                <a:latin typeface="Times New Roman" pitchFamily="18" charset="0"/>
                <a:cs typeface="Times New Roman" pitchFamily="18" charset="0"/>
              </a:rPr>
              <a:t>Problems: First, DCA methods typically have a degree of randomness.</a:t>
            </a:r>
          </a:p>
          <a:p>
            <a:pPr algn="just"/>
            <a:r>
              <a:rPr lang="en-US" sz="2400" dirty="0" smtClean="0">
                <a:latin typeface="Times New Roman" pitchFamily="18" charset="0"/>
                <a:cs typeface="Times New Roman" pitchFamily="18" charset="0"/>
              </a:rPr>
              <a:t>Secondly, DCA methods often involve complex algorithms for deciding which available channel is most efficient.</a:t>
            </a:r>
            <a:endParaRPr lang="en-GB" sz="2400" dirty="0">
              <a:latin typeface="Times New Roman" pitchFamily="18" charset="0"/>
              <a:cs typeface="Times New Roman" pitchFamily="18" charset="0"/>
            </a:endParaRPr>
          </a:p>
        </p:txBody>
      </p:sp>
    </p:spTree>
    <p:extLst>
      <p:ext uri="{BB962C8B-B14F-4D97-AF65-F5344CB8AC3E}">
        <p14:creationId xmlns:p14="http://schemas.microsoft.com/office/powerpoint/2010/main" val="2400097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pPr algn="just"/>
            <a:r>
              <a:rPr lang="en-US" sz="2400" b="1" dirty="0">
                <a:latin typeface="Times New Roman" pitchFamily="18" charset="0"/>
                <a:cs typeface="Times New Roman" pitchFamily="18" charset="0"/>
              </a:rPr>
              <a:t>Dynamic Channel Assignment</a:t>
            </a:r>
            <a:r>
              <a:rPr lang="en-US" sz="2400" dirty="0">
                <a:latin typeface="Times New Roman" pitchFamily="18" charset="0"/>
                <a:cs typeface="Times New Roman" pitchFamily="18" charset="0"/>
              </a:rPr>
              <a:t> (DCA) in which voice channel are not allocated to cell permanently, instead for every call request base station request channel from MSC. The channel is allocated following an algorithm which accounts likelihood of future blocking within the cell</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It requires the MSC to collect real time data on channel occupancy, traffic distribution and Received Signal Strength </a:t>
            </a:r>
            <a:r>
              <a:rPr lang="en-US" sz="2400" dirty="0" smtClean="0">
                <a:latin typeface="Times New Roman" pitchFamily="18" charset="0"/>
                <a:cs typeface="Times New Roman" pitchFamily="18" charset="0"/>
              </a:rPr>
              <a:t>Indications(RSSI).DCA schemes </a:t>
            </a:r>
            <a:r>
              <a:rPr lang="en-US" sz="2400" dirty="0">
                <a:latin typeface="Times New Roman" pitchFamily="18" charset="0"/>
                <a:cs typeface="Times New Roman" pitchFamily="18" charset="0"/>
              </a:rPr>
              <a:t>are suggested for </a:t>
            </a:r>
            <a:r>
              <a:rPr lang="en-US" sz="2400" dirty="0" smtClean="0">
                <a:latin typeface="Times New Roman" pitchFamily="18" charset="0"/>
                <a:cs typeface="Times New Roman" pitchFamily="18" charset="0"/>
              </a:rPr>
              <a:t>TDMA/FDMA based </a:t>
            </a:r>
            <a:r>
              <a:rPr lang="en-US" sz="2400" dirty="0">
                <a:latin typeface="Times New Roman" pitchFamily="18" charset="0"/>
                <a:cs typeface="Times New Roman" pitchFamily="18" charset="0"/>
              </a:rPr>
              <a:t>cellular systems such as GSM, but are currently not used in any </a:t>
            </a:r>
            <a:r>
              <a:rPr lang="en-US" sz="2400" dirty="0" smtClean="0">
                <a:latin typeface="Times New Roman" pitchFamily="18" charset="0"/>
                <a:cs typeface="Times New Roman" pitchFamily="18" charset="0"/>
              </a:rPr>
              <a:t>products.</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444731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574</Words>
  <Application>Microsoft Office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CHANNEL ALLOCATION</vt:lpstr>
      <vt:lpstr>AGENTA</vt:lpstr>
      <vt:lpstr>INTRODUCTION</vt:lpstr>
      <vt:lpstr>CONT…</vt:lpstr>
      <vt:lpstr>PowerPoint Presentation</vt:lpstr>
      <vt:lpstr>PowerPoint Presentation</vt:lpstr>
      <vt:lpstr>CONT…</vt:lpstr>
      <vt:lpstr>PowerPoint Presentation</vt:lpstr>
      <vt:lpstr>CONT…</vt:lpstr>
      <vt:lpstr>PowerPoint Presentation</vt:lpstr>
      <vt:lpstr>  CHANNEL ALLOCATION/ASSIGNMENT DEPENDING ON BANDWIDTH DEDICATION MECHANISM  </vt:lpstr>
      <vt:lpstr>  CIRCUIT SWITCHING </vt:lpstr>
      <vt:lpstr> PACKET/BURST SWITCHING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ALLOCATION</dc:title>
  <dc:creator>Shalu</dc:creator>
  <cp:lastModifiedBy>Shalu</cp:lastModifiedBy>
  <cp:revision>9</cp:revision>
  <dcterms:created xsi:type="dcterms:W3CDTF">2014-08-22T17:46:51Z</dcterms:created>
  <dcterms:modified xsi:type="dcterms:W3CDTF">2014-08-22T18:38:46Z</dcterms:modified>
</cp:coreProperties>
</file>