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4" r:id="rId8"/>
    <p:sldId id="262" r:id="rId9"/>
    <p:sldId id="266" r:id="rId10"/>
    <p:sldId id="271" r:id="rId11"/>
    <p:sldId id="260" r:id="rId12"/>
    <p:sldId id="269" r:id="rId13"/>
    <p:sldId id="267" r:id="rId14"/>
    <p:sldId id="268" r:id="rId15"/>
    <p:sldId id="272" r:id="rId16"/>
    <p:sldId id="270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3EC60-6817-48D7-A829-89099AB80EAD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0E4A-BD1F-4FA7-A011-5D2B33BEC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3EC60-6817-48D7-A829-89099AB80EAD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0E4A-BD1F-4FA7-A011-5D2B33BEC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3EC60-6817-48D7-A829-89099AB80EAD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0E4A-BD1F-4FA7-A011-5D2B33BEC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3EC60-6817-48D7-A829-89099AB80EAD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0E4A-BD1F-4FA7-A011-5D2B33BEC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3EC60-6817-48D7-A829-89099AB80EAD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0E4A-BD1F-4FA7-A011-5D2B33BEC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3EC60-6817-48D7-A829-89099AB80EAD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0E4A-BD1F-4FA7-A011-5D2B33BEC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3EC60-6817-48D7-A829-89099AB80EAD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0E4A-BD1F-4FA7-A011-5D2B33BEC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3EC60-6817-48D7-A829-89099AB80EAD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0E4A-BD1F-4FA7-A011-5D2B33BEC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3EC60-6817-48D7-A829-89099AB80EAD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0E4A-BD1F-4FA7-A011-5D2B33BEC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3EC60-6817-48D7-A829-89099AB80EAD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0E4A-BD1F-4FA7-A011-5D2B33BEC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3EC60-6817-48D7-A829-89099AB80EAD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0E4A-BD1F-4FA7-A011-5D2B33BEC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3EC60-6817-48D7-A829-89099AB80EAD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50E4A-BD1F-4FA7-A011-5D2B33BEC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</a:rPr>
              <a:t>GENERAL PACKET RADIO SERVICE </a:t>
            </a:r>
            <a:br>
              <a:rPr lang="en-US" sz="3200" b="1" dirty="0" smtClean="0">
                <a:solidFill>
                  <a:srgbClr val="7030A0"/>
                </a:solidFill>
              </a:rPr>
            </a:br>
            <a:r>
              <a:rPr lang="en-US" sz="3200" b="1" dirty="0" smtClean="0">
                <a:solidFill>
                  <a:srgbClr val="7030A0"/>
                </a:solidFill>
              </a:rPr>
              <a:t>(GPRS)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800" b="1" dirty="0" smtClean="0">
                <a:solidFill>
                  <a:srgbClr val="00B050"/>
                </a:solidFill>
              </a:rPr>
              <a:t>PRESENTED BY </a:t>
            </a:r>
          </a:p>
          <a:p>
            <a:r>
              <a:rPr lang="en-US" sz="3100" dirty="0" smtClean="0">
                <a:solidFill>
                  <a:schemeClr val="tx1"/>
                </a:solidFill>
              </a:rPr>
              <a:t>G.ASHA JYOTHI</a:t>
            </a:r>
          </a:p>
          <a:p>
            <a:r>
              <a:rPr lang="en-US" sz="3100" dirty="0" smtClean="0">
                <a:solidFill>
                  <a:schemeClr val="tx1"/>
                </a:solidFill>
              </a:rPr>
              <a:t>132242601004</a:t>
            </a:r>
          </a:p>
          <a:p>
            <a:r>
              <a:rPr lang="en-US" sz="3100" dirty="0" smtClean="0">
                <a:solidFill>
                  <a:schemeClr val="tx1"/>
                </a:solidFill>
              </a:rPr>
              <a:t>II-M.TECH(COS)</a:t>
            </a:r>
            <a:endParaRPr lang="en-US" sz="31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86409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3. GPRS Interfaces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4853136"/>
          </a:xfrm>
        </p:spPr>
        <p:txBody>
          <a:bodyPr>
            <a:noAutofit/>
          </a:bodyPr>
          <a:lstStyle/>
          <a:p>
            <a:pPr algn="just"/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Um,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Gb</a:t>
            </a:r>
            <a:r>
              <a:rPr lang="en-US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Gn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Gp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Gs and </a:t>
            </a:r>
            <a:r>
              <a:rPr lang="en-US" sz="2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</a:t>
            </a:r>
            <a:r>
              <a:rPr lang="en-US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Um Interface</a:t>
            </a:r>
          </a:p>
          <a:p>
            <a:pPr lvl="1" algn="just">
              <a:buFontTx/>
              <a:buChar char="-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Um is the radio interface between MS and BTS.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Gb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Interface</a:t>
            </a:r>
          </a:p>
          <a:p>
            <a:pPr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-The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Gb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interface connects the BSS and the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SGSN, which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allows many users to be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multiplexed over the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same physical resource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Gn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&amp;</a:t>
            </a:r>
            <a:r>
              <a:rPr lang="en-US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Gp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Interface</a:t>
            </a:r>
          </a:p>
          <a:p>
            <a:pPr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-Both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Gp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interfaces utilize the GPRS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Tunneling Protocol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(GTP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-GTP tunnels user data and signaling messages between GSNs.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Gs Interface</a:t>
            </a:r>
          </a:p>
          <a:p>
            <a:pPr algn="just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Gs interface connects the databases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the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MSC/VLR and the SGSN, which does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not involve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user data transmission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Interface</a:t>
            </a:r>
          </a:p>
          <a:p>
            <a:pPr algn="just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GPRS interworks with Public Switched Data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Network (PSDN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and Packet Data Network (PDN) through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Interface.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-In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interface, GGSN serves as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access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point of the GPRS network to the external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data network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4.GPRS Mobile Types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en-US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Class A:</a:t>
            </a:r>
          </a:p>
          <a:p>
            <a:pPr lvl="1" algn="just">
              <a:buClr>
                <a:schemeClr val="hlink"/>
              </a:buClr>
              <a:buSzPct val="159000"/>
              <a:buFontTx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Simultaneous GPRS and conventional GSM operation</a:t>
            </a:r>
          </a:p>
          <a:p>
            <a:pPr lvl="1" algn="just">
              <a:buClr>
                <a:schemeClr val="hlink"/>
              </a:buClr>
              <a:buSzPct val="159000"/>
              <a:buFontTx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Supports simultaneous circuit switched and GPRS data transfer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Class B:</a:t>
            </a:r>
          </a:p>
          <a:p>
            <a:pPr lvl="1" algn="just">
              <a:buClr>
                <a:schemeClr val="hlink"/>
              </a:buClr>
              <a:buSzPct val="159000"/>
              <a:buFontTx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Can be attached to both GPRS and conventional GSM services simultaneously</a:t>
            </a:r>
          </a:p>
          <a:p>
            <a:pPr lvl="1" algn="just">
              <a:buClr>
                <a:schemeClr val="hlink"/>
              </a:buClr>
              <a:buSzPct val="159000"/>
              <a:buFontTx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Can listen circuit switched and GPRS pages (via GPRS)</a:t>
            </a:r>
          </a:p>
          <a:p>
            <a:pPr lvl="1" algn="just">
              <a:buClr>
                <a:schemeClr val="hlink"/>
              </a:buClr>
              <a:buSzPct val="159000"/>
              <a:buFontTx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Supports either circuit switched calls or GPRS data transfer but not simultaneous communication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Class C:</a:t>
            </a:r>
          </a:p>
          <a:p>
            <a:pPr lvl="1" algn="just">
              <a:buClr>
                <a:schemeClr val="hlink"/>
              </a:buClr>
              <a:buSzPct val="159000"/>
              <a:buFontTx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Alternatively attached in GPRS or conventional GSM</a:t>
            </a:r>
          </a:p>
          <a:p>
            <a:pPr lvl="1" algn="just">
              <a:buClr>
                <a:schemeClr val="hlink"/>
              </a:buClr>
              <a:buSzPct val="159000"/>
              <a:buFontTx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No simultaneous operation</a:t>
            </a:r>
          </a:p>
          <a:p>
            <a:pPr lvl="1" algn="just">
              <a:buClr>
                <a:schemeClr val="hlink"/>
              </a:buClr>
              <a:buSzPct val="159000"/>
              <a:buFontTx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‘GPRS only’ mobiles also possible (e.g. for telemetric applications)</a:t>
            </a:r>
          </a:p>
          <a:p>
            <a:pPr algn="just"/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5.How to make money with GPRS???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New users</a:t>
            </a:r>
          </a:p>
          <a:p>
            <a:pPr lvl="1"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More subscribers</a:t>
            </a: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New services</a:t>
            </a:r>
          </a:p>
          <a:p>
            <a:pPr lvl="1"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New ways to get money from users</a:t>
            </a:r>
          </a:p>
          <a:p>
            <a:pPr lvl="1"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New instances to pay instead of the users (e.g. advertisers)</a:t>
            </a: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New applications</a:t>
            </a:r>
          </a:p>
          <a:p>
            <a:pPr lvl="1"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New ways to get money from users</a:t>
            </a: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More data traffic</a:t>
            </a:r>
          </a:p>
          <a:p>
            <a:pPr lvl="1"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More data traffic</a:t>
            </a:r>
          </a:p>
          <a:p>
            <a:pPr lvl="1"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Small payments per packet, but huge number of packets</a:t>
            </a:r>
          </a:p>
          <a:p>
            <a:pPr algn="just"/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6</a:t>
            </a:r>
            <a:r>
              <a:rPr lang="en-US" sz="3200" dirty="0" smtClean="0"/>
              <a:t>.User’s  Benefits of GPRS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GPRS Selling arguments:</a:t>
            </a:r>
          </a:p>
          <a:p>
            <a:pPr lvl="1"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Higher capacity Internet access </a:t>
            </a:r>
          </a:p>
          <a:p>
            <a:pPr lvl="2"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Up to 171,2 kbps in theory,  40 kbps in practice</a:t>
            </a:r>
          </a:p>
          <a:p>
            <a:pPr lvl="1"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Quicker access to Internet</a:t>
            </a:r>
          </a:p>
          <a:p>
            <a:pPr lvl="2"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No set up time,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Internet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access all the time available</a:t>
            </a:r>
          </a:p>
          <a:p>
            <a:pPr lvl="1"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Lower cost</a:t>
            </a:r>
          </a:p>
          <a:p>
            <a:pPr lvl="2"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Flat rate or volume based billing</a:t>
            </a:r>
          </a:p>
          <a:p>
            <a:pPr lvl="1"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Or no cost</a:t>
            </a:r>
          </a:p>
          <a:p>
            <a:pPr lvl="2"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via anonymous access (somebody else pays the bill)</a:t>
            </a:r>
          </a:p>
          <a:p>
            <a:pPr algn="just"/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7.Advantages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GPRS brought mobile phone users out from the world of WAP, and into a world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where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Internet was finally available on mobiles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GPRS-enabled mobile phones also double up as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portable Internet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connections for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laptops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advantage of GPRS, in today’s technological environment, is that it is a great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backup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option. The portability factor has diminished somewhat, with the advent of much faster data cards, which plug directly into the laptop.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8.Drawbacks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Since GPRS uses the cellular network’s GSM band to transmit data,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more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often than not, when a connection is active, calls and other network-related functions cannot be used. The data session will go on standby. This is a characteristic typical of the Class B GPRS device. There are Class A devices as well, where there are two radios incorporated into the device, allowing both features to run simultaneously. However, Class A devices tend to be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more expensive,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by extension, less popular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Most mobile phones fall in the Class B category.</a:t>
            </a: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GPRS is usually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billed per megabyte or kilobyte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depending on the individual service provider. However, this has changed in many places, where GPRS downloads are no longer charged as per usage, but are unlimited, and there is merely a flat fee to be paid every month.</a:t>
            </a:r>
          </a:p>
          <a:p>
            <a:pPr algn="just"/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References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WIRELESS COMMUNICATIONS AND MOBILE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COMPUTING </a:t>
            </a:r>
            <a:r>
              <a:rPr lang="fr-FR" sz="2000" i="1" dirty="0" err="1" smtClean="0">
                <a:latin typeface="Times New Roman" pitchFamily="18" charset="0"/>
                <a:cs typeface="Times New Roman" pitchFamily="18" charset="0"/>
              </a:rPr>
              <a:t>Wirel</a:t>
            </a:r>
            <a:r>
              <a:rPr lang="fr-FR" sz="2000" i="1" dirty="0">
                <a:latin typeface="Times New Roman" pitchFamily="18" charset="0"/>
                <a:cs typeface="Times New Roman" pitchFamily="18" charset="0"/>
              </a:rPr>
              <a:t>. Commun. Mob. Comput. 2001</a:t>
            </a:r>
            <a:r>
              <a:rPr lang="fr-FR" sz="2000" i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www.wikipedia.com.</a:t>
            </a:r>
          </a:p>
          <a:p>
            <a:pPr algn="just"/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GPRS seminar presentation by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Petteri Lappalainen.</a:t>
            </a:r>
          </a:p>
          <a:p>
            <a:pPr algn="just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a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19672" y="1772816"/>
            <a:ext cx="6192688" cy="43924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CONTENTS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040560"/>
          </a:xfrm>
        </p:spPr>
        <p:txBody>
          <a:bodyPr numCol="2"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1.Introduction to GPRS</a:t>
            </a:r>
          </a:p>
          <a:p>
            <a:pPr marL="457200" indent="-457200" algn="just">
              <a:buNone/>
            </a:pP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	1.a) What is GPRS???</a:t>
            </a:r>
          </a:p>
          <a:p>
            <a:pPr marL="457200" indent="-457200" algn="just">
              <a:buNone/>
            </a:pP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	1.b)Services offered</a:t>
            </a:r>
          </a:p>
          <a:p>
            <a:pPr marL="457200" indent="-457200" algn="just">
              <a:buNone/>
            </a:pP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	1.c)GPRS characteristics</a:t>
            </a:r>
          </a:p>
          <a:p>
            <a:pPr marL="457200" indent="-457200" algn="just">
              <a:buNone/>
            </a:pP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	1.d)Applications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2.GPRS Architecture</a:t>
            </a:r>
          </a:p>
          <a:p>
            <a:pPr marL="457200" indent="-457200" algn="just">
              <a:buNone/>
            </a:pP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	2.a)GPRS Network Nodes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3.GPRS Interfaces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4.GPRS Mobile Types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5.How to make money with GPRS???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en-US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.User’s Benefits of GPRS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7.Advantages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8.Drawbacks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References</a:t>
            </a:r>
          </a:p>
          <a:p>
            <a:pPr marL="457200" indent="-457200" algn="just">
              <a:buNone/>
            </a:pPr>
            <a:endParaRPr lang="en-US" sz="20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None/>
            </a:pPr>
            <a:endParaRPr lang="en-US" sz="20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None/>
            </a:pPr>
            <a:endParaRPr lang="en-US" sz="20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None/>
            </a:pPr>
            <a:r>
              <a:rPr lang="en-US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 algn="just">
              <a:buNone/>
            </a:pPr>
            <a:r>
              <a:rPr lang="en-US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en-US" sz="20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1.Introduction to GPRS</a:t>
            </a:r>
            <a:br>
              <a:rPr lang="en-US" sz="3200" b="1" dirty="0" smtClean="0"/>
            </a:br>
            <a:r>
              <a:rPr lang="en-US" sz="3200" dirty="0" smtClean="0"/>
              <a:t>1.a</a:t>
            </a:r>
            <a:r>
              <a:rPr lang="en-US" sz="3200" dirty="0"/>
              <a:t>)</a:t>
            </a:r>
            <a:r>
              <a:rPr lang="en-US" sz="3200" dirty="0" smtClean="0"/>
              <a:t>What is GPRS???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4056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en-US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General Packet Radio Service (GPRS)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is a packet oriented mobile data service on the 2G and 3G cellular communication’s systems global system for mobile communications (GSM).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GPRS standardization was  initiated by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ETSI/SMG in 1994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GPRS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reuses the existing GSM infrastructure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to provide end-to-end packet switched  services.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It is now maintained by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Generation Partnership Project(3GPP).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It is a best effort service, implying variable throughput and latency that depend on the no. of other users sharing the service concurrently, as opposed to CKT switching , where a certain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is  guaranteed during the connection.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2G systems, GPRS  provides data rate of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56-114 kbps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GPRS core network  allows 2G,3G and WCDMA mobile networks to transmit IP packets  to external networks such as the Internet. </a:t>
            </a:r>
          </a:p>
          <a:p>
            <a:pPr algn="just">
              <a:buFont typeface="Wingdings" pitchFamily="2" charset="2"/>
              <a:buChar char="ü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1.b)Services offered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110000"/>
              </a:lnSpc>
              <a:buFont typeface="Wingdings" pitchFamily="2" charset="2"/>
              <a:buChar char="ü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GPRS extends the GSM packet circuit switched data capabilities and makes the services possible:</a:t>
            </a:r>
          </a:p>
          <a:p>
            <a:pPr algn="just">
              <a:lnSpc>
                <a:spcPct val="110000"/>
              </a:lnSpc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*SMS messaging and Broadcasting</a:t>
            </a:r>
          </a:p>
          <a:p>
            <a:pPr algn="just">
              <a:lnSpc>
                <a:spcPct val="110000"/>
              </a:lnSpc>
              <a:buNone/>
            </a:pP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*‟Always on” Internet access </a:t>
            </a:r>
          </a:p>
          <a:p>
            <a:pPr algn="just">
              <a:lnSpc>
                <a:spcPct val="110000"/>
              </a:lnSpc>
              <a:buNone/>
            </a:pP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*multimedia messaging service(MMS)</a:t>
            </a:r>
          </a:p>
          <a:p>
            <a:pPr algn="just">
              <a:lnSpc>
                <a:spcPct val="110000"/>
              </a:lnSpc>
              <a:buNone/>
            </a:pP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*push to talk over cellular (</a:t>
            </a:r>
            <a:r>
              <a:rPr lang="en-US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PoC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>
              <a:lnSpc>
                <a:spcPct val="110000"/>
              </a:lnSpc>
              <a:buNone/>
            </a:pP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*Instant messaging and presence-wireless village</a:t>
            </a:r>
          </a:p>
          <a:p>
            <a:pPr algn="just">
              <a:lnSpc>
                <a:spcPct val="110000"/>
              </a:lnSpc>
              <a:buNone/>
            </a:pP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*Internet applications for smart devices through wireless application     protocol (WAP)</a:t>
            </a:r>
          </a:p>
          <a:p>
            <a:pPr algn="just">
              <a:lnSpc>
                <a:spcPct val="110000"/>
              </a:lnSpc>
              <a:buNone/>
            </a:pP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*point-to-point (P2P) service: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inter-networking with the Internet(IP)</a:t>
            </a:r>
          </a:p>
          <a:p>
            <a:pPr algn="just">
              <a:lnSpc>
                <a:spcPct val="110000"/>
              </a:lnSpc>
              <a:buNone/>
            </a:pP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*point-to-multipoint(P2M) service: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point-to-multipoint multicast and point-to-  multipoint group calls.</a:t>
            </a:r>
          </a:p>
          <a:p>
            <a:pPr algn="just">
              <a:lnSpc>
                <a:spcPct val="110000"/>
              </a:lnSpc>
              <a:buNone/>
            </a:pPr>
            <a:r>
              <a:rPr lang="en-US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/>
          </a:p>
          <a:p>
            <a:pPr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1.c)GPRS characteristics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GPRS uses packet switched resource allocation</a:t>
            </a:r>
          </a:p>
          <a:p>
            <a:pPr lvl="1">
              <a:buClr>
                <a:schemeClr val="hlink"/>
              </a:buClr>
              <a:buSzPct val="159000"/>
              <a:buFontTx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resources allocated only when data is to be sent/received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Flexible channel allocation</a:t>
            </a:r>
          </a:p>
          <a:p>
            <a:pPr lvl="1">
              <a:buClr>
                <a:schemeClr val="hlink"/>
              </a:buClr>
              <a:buSzPct val="159000"/>
              <a:buFontTx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one to eight time slots</a:t>
            </a:r>
          </a:p>
          <a:p>
            <a:pPr lvl="1">
              <a:buClr>
                <a:schemeClr val="hlink"/>
              </a:buClr>
              <a:buSzPct val="159000"/>
              <a:buFontTx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available resources shared by active users</a:t>
            </a:r>
          </a:p>
          <a:p>
            <a:pPr lvl="1">
              <a:buClr>
                <a:schemeClr val="hlink"/>
              </a:buClr>
              <a:buSzPct val="159000"/>
              <a:buFontTx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up and down link channels reserved separately</a:t>
            </a:r>
          </a:p>
          <a:p>
            <a:pPr lvl="1">
              <a:buClr>
                <a:schemeClr val="hlink"/>
              </a:buClr>
              <a:buSzPct val="159000"/>
              <a:buFontTx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GPRS and circuit switched GSM services can use same time slots alternatively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Traffic characteristics suitable for GPRS</a:t>
            </a:r>
          </a:p>
          <a:p>
            <a:pPr lvl="1">
              <a:buClr>
                <a:schemeClr val="hlink"/>
              </a:buClr>
              <a:buSzPct val="159000"/>
              <a:buFontTx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Intermittent, bursty data transmissions</a:t>
            </a:r>
          </a:p>
          <a:p>
            <a:pPr lvl="1">
              <a:buClr>
                <a:schemeClr val="hlink"/>
              </a:buClr>
              <a:buSzPct val="159000"/>
              <a:buFontTx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Frequent transmissions of small volumes of data</a:t>
            </a:r>
          </a:p>
          <a:p>
            <a:pPr lvl="1">
              <a:buClr>
                <a:schemeClr val="hlink"/>
              </a:buClr>
              <a:buSzPct val="159000"/>
              <a:buFontTx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Infrequent transmission of larger volumes of data</a:t>
            </a:r>
          </a:p>
          <a:p>
            <a:pPr algn="just"/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1.d)Applications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just">
              <a:buClr>
                <a:schemeClr val="hlink"/>
              </a:buClr>
              <a:buSzPct val="165000"/>
              <a:buFont typeface="Wingdings" pitchFamily="2" charset="2"/>
              <a:buChar char="§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Standard data network protocol based</a:t>
            </a:r>
          </a:p>
          <a:p>
            <a:pPr lvl="2" algn="just">
              <a:buClr>
                <a:schemeClr val="hlink"/>
              </a:buClr>
              <a:buSzPct val="159000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IP based applications</a:t>
            </a:r>
          </a:p>
          <a:p>
            <a:pPr lvl="3" algn="just">
              <a:buClr>
                <a:schemeClr val="hlink"/>
              </a:buClr>
              <a:buSzPct val="159000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WWW, FTP, Telnet, ...</a:t>
            </a:r>
          </a:p>
          <a:p>
            <a:pPr lvl="3" algn="just">
              <a:buClr>
                <a:schemeClr val="hlink"/>
              </a:buClr>
              <a:buSzPct val="159000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Any conventional TCP/IP based applications</a:t>
            </a:r>
          </a:p>
          <a:p>
            <a:pPr lvl="2" algn="just">
              <a:buClr>
                <a:schemeClr val="hlink"/>
              </a:buClr>
              <a:buSzPct val="159000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X.25 based applications </a:t>
            </a:r>
          </a:p>
          <a:p>
            <a:pPr lvl="3" algn="just">
              <a:buClr>
                <a:schemeClr val="hlink"/>
              </a:buClr>
              <a:buSzPct val="159000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Packet Assembly/Disassembly (PAD) type approach</a:t>
            </a:r>
          </a:p>
          <a:p>
            <a:pPr lvl="1" algn="just">
              <a:buClr>
                <a:schemeClr val="hlink"/>
              </a:buClr>
              <a:buSzPct val="165000"/>
              <a:buFont typeface="Wingdings" pitchFamily="2" charset="2"/>
              <a:buChar char="§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GPRS specific protocol based</a:t>
            </a:r>
          </a:p>
          <a:p>
            <a:pPr lvl="2" algn="just">
              <a:buClr>
                <a:schemeClr val="hlink"/>
              </a:buClr>
              <a:buSzPct val="159000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Point-to-point applications</a:t>
            </a:r>
          </a:p>
          <a:p>
            <a:pPr lvl="3" algn="just">
              <a:buClr>
                <a:schemeClr val="hlink"/>
              </a:buClr>
              <a:buSzPct val="159000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Toll road system, UIC train control system</a:t>
            </a:r>
          </a:p>
          <a:p>
            <a:pPr lvl="2" algn="just">
              <a:buClr>
                <a:schemeClr val="hlink"/>
              </a:buClr>
              <a:buSzPct val="159000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Point-to-multipoint applications</a:t>
            </a:r>
          </a:p>
          <a:p>
            <a:pPr lvl="3" algn="just">
              <a:buClr>
                <a:schemeClr val="hlink"/>
              </a:buClr>
              <a:buSzPct val="159000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Weather info, road traffic info, news, fleet management</a:t>
            </a:r>
          </a:p>
          <a:p>
            <a:pPr lvl="1" algn="just">
              <a:lnSpc>
                <a:spcPct val="90000"/>
              </a:lnSpc>
              <a:spcBef>
                <a:spcPct val="30000"/>
              </a:spcBef>
              <a:buClr>
                <a:schemeClr val="hlink"/>
              </a:buClr>
              <a:buSzPct val="165000"/>
              <a:buFont typeface="Wingdings" pitchFamily="2" charset="2"/>
              <a:buChar char="§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SMS delivery (GPRS as a bearer for SMS)</a:t>
            </a:r>
          </a:p>
          <a:p>
            <a:pPr algn="just"/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2.GPRS Architecture</a:t>
            </a:r>
            <a:endParaRPr lang="en-US" sz="3200" dirty="0"/>
          </a:p>
        </p:txBody>
      </p:sp>
      <p:pic>
        <p:nvPicPr>
          <p:cNvPr id="4" name="Content Placeholder 3" descr="gprs architecture diagram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268760"/>
            <a:ext cx="8532440" cy="511256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2.a) GPRS Network Nodes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000" dirty="0" smtClean="0">
                <a:solidFill>
                  <a:srgbClr val="0000FF"/>
                </a:solidFill>
              </a:rPr>
              <a:t>MS,BSS, </a:t>
            </a:r>
            <a:r>
              <a:rPr lang="en-US" sz="2000" dirty="0">
                <a:solidFill>
                  <a:srgbClr val="0000FF"/>
                </a:solidFill>
              </a:rPr>
              <a:t>SGSN, GGSN, HLR, and </a:t>
            </a:r>
            <a:r>
              <a:rPr lang="en-US" sz="2000" dirty="0" smtClean="0">
                <a:solidFill>
                  <a:srgbClr val="0000FF"/>
                </a:solidFill>
              </a:rPr>
              <a:t>MSC/VLR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Mobile station (MS)</a:t>
            </a:r>
          </a:p>
          <a:p>
            <a:pPr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-</a:t>
            </a:r>
            <a:r>
              <a:rPr lang="en-US" sz="2000" dirty="0"/>
              <a:t>A GPRS MS consists of Mobile Terminal (MT) </a:t>
            </a:r>
            <a:r>
              <a:rPr lang="en-US" sz="2000" dirty="0" smtClean="0"/>
              <a:t>and Terminal </a:t>
            </a:r>
            <a:r>
              <a:rPr lang="en-US" sz="2000" dirty="0"/>
              <a:t>Equipment (TE). </a:t>
            </a:r>
            <a:r>
              <a:rPr lang="en-US" sz="2000" dirty="0" smtClean="0"/>
              <a:t>An MT </a:t>
            </a:r>
            <a:r>
              <a:rPr lang="en-US" sz="2000" dirty="0"/>
              <a:t>communicates </a:t>
            </a:r>
            <a:r>
              <a:rPr lang="en-US" sz="2000" dirty="0" smtClean="0"/>
              <a:t>with the </a:t>
            </a:r>
            <a:r>
              <a:rPr lang="en-US" sz="2000" dirty="0"/>
              <a:t>BSS over the air</a:t>
            </a:r>
            <a:r>
              <a:rPr lang="en-US" sz="2000" dirty="0" smtClean="0"/>
              <a:t>.</a:t>
            </a:r>
            <a:r>
              <a:rPr lang="en-US" sz="2000" dirty="0"/>
              <a:t> A TE can be a computer attached to the </a:t>
            </a:r>
            <a:r>
              <a:rPr lang="en-US" sz="2000" dirty="0" smtClean="0"/>
              <a:t>MT.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Base station system(BSS)</a:t>
            </a:r>
          </a:p>
          <a:p>
            <a:pPr algn="just">
              <a:buNone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BSS should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manage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GPRS-related radio resources such as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allocation of packet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data traffic channels in cells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Serving GPRS support node(SGSN)</a:t>
            </a:r>
          </a:p>
          <a:p>
            <a:pPr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-</a:t>
            </a:r>
            <a:r>
              <a:rPr lang="en-US" sz="2000" dirty="0" smtClean="0"/>
              <a:t>The </a:t>
            </a:r>
            <a:r>
              <a:rPr lang="en-US" sz="2000" dirty="0"/>
              <a:t>role of SGSN is equivalent to that of </a:t>
            </a:r>
            <a:r>
              <a:rPr lang="en-US" sz="2000" dirty="0" smtClean="0"/>
              <a:t>MSC/VLR in </a:t>
            </a:r>
            <a:r>
              <a:rPr lang="en-US" sz="2000" dirty="0"/>
              <a:t>the current GSM </a:t>
            </a:r>
            <a:r>
              <a:rPr lang="en-US" sz="2000" dirty="0" smtClean="0"/>
              <a:t>network.</a:t>
            </a:r>
            <a:r>
              <a:rPr lang="en-US" sz="2000" dirty="0"/>
              <a:t> </a:t>
            </a:r>
            <a:endParaRPr lang="en-US" sz="2000" dirty="0" smtClean="0"/>
          </a:p>
          <a:p>
            <a:pPr algn="just">
              <a:buNone/>
            </a:pPr>
            <a:r>
              <a:rPr lang="en-US" sz="2000" dirty="0" smtClean="0"/>
              <a:t>	-To </a:t>
            </a:r>
            <a:r>
              <a:rPr lang="en-US" sz="2000" dirty="0"/>
              <a:t>provide </a:t>
            </a:r>
            <a:r>
              <a:rPr lang="en-US" sz="2000" dirty="0" smtClean="0"/>
              <a:t>services to </a:t>
            </a:r>
            <a:r>
              <a:rPr lang="en-US" sz="2000" dirty="0"/>
              <a:t>a GPRS MS, the SGSN establishes an </a:t>
            </a:r>
            <a:r>
              <a:rPr lang="en-US" sz="2000" dirty="0" smtClean="0"/>
              <a:t>MM context </a:t>
            </a:r>
            <a:r>
              <a:rPr lang="en-US" sz="2000" dirty="0"/>
              <a:t>containing mobility and security </a:t>
            </a:r>
            <a:r>
              <a:rPr lang="en-US" sz="2000" dirty="0" smtClean="0"/>
              <a:t>information for </a:t>
            </a:r>
            <a:r>
              <a:rPr lang="en-US" sz="2000" dirty="0"/>
              <a:t>the </a:t>
            </a:r>
            <a:r>
              <a:rPr lang="en-US" sz="2000" dirty="0" smtClean="0"/>
              <a:t>MS.</a:t>
            </a:r>
            <a:endParaRPr lang="en-US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2.a) GPRS Network Nodes (contd..)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Gateway GPRS Support Node(GGSN)</a:t>
            </a:r>
          </a:p>
          <a:p>
            <a:pPr lvl="1"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-Typically located at one of the MSC sites. Interface to external data networks.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One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(or few) per operator.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Home Location Register (HLR)</a:t>
            </a:r>
          </a:p>
          <a:p>
            <a:pPr algn="just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-To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accommodate GPRS subscription and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routing information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new fields in the MS record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are introduced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in HLR, which are accessed by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SGSN and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GGSN using the IMSI as the index key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Mobile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Switching Center/Visitor 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Location Register (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MSC/VLR)</a:t>
            </a:r>
          </a:p>
          <a:p>
            <a:pPr algn="just"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	-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In MSC/VLR, a new filed SGSN number is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added to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indicate the SGSN currently serving the MS.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-The MSC/VLR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may contact SGSN to request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location information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or paging for voice calls.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877</Words>
  <Application>Microsoft Office PowerPoint</Application>
  <PresentationFormat>On-screen Show (4:3)</PresentationFormat>
  <Paragraphs>154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GENERAL PACKET RADIO SERVICE  (GPRS)</vt:lpstr>
      <vt:lpstr>CONTENTS</vt:lpstr>
      <vt:lpstr>1.Introduction to GPRS 1.a)What is GPRS???</vt:lpstr>
      <vt:lpstr>1.b)Services offered</vt:lpstr>
      <vt:lpstr>1.c)GPRS characteristics</vt:lpstr>
      <vt:lpstr>1.d)Applications</vt:lpstr>
      <vt:lpstr>2.GPRS Architecture</vt:lpstr>
      <vt:lpstr>2.a) GPRS Network Nodes</vt:lpstr>
      <vt:lpstr>2.a) GPRS Network Nodes (contd..)</vt:lpstr>
      <vt:lpstr>3. GPRS Interfaces</vt:lpstr>
      <vt:lpstr>4.GPRS Mobile Types</vt:lpstr>
      <vt:lpstr>5.How to make money with GPRS???</vt:lpstr>
      <vt:lpstr>6.User’s  Benefits of GPRS</vt:lpstr>
      <vt:lpstr>7.Advantages</vt:lpstr>
      <vt:lpstr>8.Drawbacks</vt:lpstr>
      <vt:lpstr>References</vt:lpstr>
      <vt:lpstr>Slide 17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PACKET RADIO SERVICE  (GPRS)</dc:title>
  <dc:creator>ASHA JYOTHI</dc:creator>
  <cp:lastModifiedBy>ASHA JYOTHI</cp:lastModifiedBy>
  <cp:revision>49</cp:revision>
  <dcterms:created xsi:type="dcterms:W3CDTF">2014-08-21T14:58:51Z</dcterms:created>
  <dcterms:modified xsi:type="dcterms:W3CDTF">2014-08-22T03:02:07Z</dcterms:modified>
</cp:coreProperties>
</file>