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2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10058400" cy="7772400"/>
  <p:notesSz cx="10058400" cy="7772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8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815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65785" y="6063223"/>
            <a:ext cx="9492615" cy="269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419100" y="5500533"/>
            <a:ext cx="9304020" cy="1385358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19100" y="4404360"/>
            <a:ext cx="9304020" cy="1036320"/>
          </a:xfrm>
        </p:spPr>
        <p:txBody>
          <a:bodyPr anchor="b"/>
          <a:lstStyle>
            <a:lvl1pPr marL="0" indent="0" algn="l">
              <a:buNone/>
              <a:defRPr sz="2700">
                <a:solidFill>
                  <a:schemeClr val="tx2">
                    <a:shade val="75000"/>
                  </a:schemeClr>
                </a:solidFill>
              </a:defRPr>
            </a:lvl1pPr>
            <a:lvl2pPr marL="509412" indent="0" algn="ctr">
              <a:buNone/>
            </a:lvl2pPr>
            <a:lvl3pPr marL="1018824" indent="0" algn="ctr">
              <a:buNone/>
            </a:lvl3pPr>
            <a:lvl4pPr marL="1528237" indent="0" algn="ctr">
              <a:buNone/>
            </a:lvl4pPr>
            <a:lvl5pPr marL="2037649" indent="0" algn="ctr">
              <a:buNone/>
            </a:lvl5pPr>
            <a:lvl6pPr marL="2547061" indent="0" algn="ctr">
              <a:buNone/>
            </a:lvl6pPr>
            <a:lvl7pPr marL="3056473" indent="0" algn="ctr">
              <a:buNone/>
            </a:lvl7pPr>
            <a:lvl8pPr marL="3565886" indent="0" algn="ctr">
              <a:buNone/>
            </a:lvl8pPr>
            <a:lvl9pPr marL="4075298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9052560" y="7337146"/>
            <a:ext cx="834847" cy="279806"/>
          </a:xfrm>
        </p:spPr>
        <p:txBody>
          <a:bodyPr/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lang="en-IN" spc="-10" smtClean="0"/>
              <a:pPr marL="73660">
                <a:lnSpc>
                  <a:spcPct val="100000"/>
                </a:lnSpc>
              </a:pPr>
              <a:t>‹#›</a:t>
            </a:fld>
            <a:endParaRPr lang="en-IN" spc="-1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lang="en-IN" spc="-10" smtClean="0"/>
              <a:pPr marL="73660">
                <a:lnSpc>
                  <a:spcPct val="100000"/>
                </a:lnSpc>
              </a:pPr>
              <a:t>‹#›</a:t>
            </a:fld>
            <a:endParaRPr lang="en-IN" spc="-1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622514"/>
            <a:ext cx="2011680" cy="663172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622514"/>
            <a:ext cx="6873240" cy="663172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lang="en-IN" spc="-10" smtClean="0"/>
              <a:pPr marL="73660">
                <a:lnSpc>
                  <a:spcPct val="100000"/>
                </a:lnSpc>
              </a:pPr>
              <a:t>‹#›</a:t>
            </a:fld>
            <a:endParaRPr lang="en-IN"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939540" y="86361"/>
            <a:ext cx="3185160" cy="327448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9052560" y="7337146"/>
            <a:ext cx="834847" cy="279806"/>
          </a:xfrm>
        </p:spPr>
        <p:txBody>
          <a:bodyPr/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lang="en-IN" spc="-10" smtClean="0"/>
              <a:pPr marL="73660">
                <a:lnSpc>
                  <a:spcPct val="100000"/>
                </a:lnSpc>
              </a:pPr>
              <a:t>‹#›</a:t>
            </a:fld>
            <a:endParaRPr lang="en-IN"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65785" y="3904223"/>
            <a:ext cx="9492615" cy="269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19100" y="1899920"/>
            <a:ext cx="9304020" cy="1381760"/>
          </a:xfrm>
        </p:spPr>
        <p:txBody>
          <a:bodyPr anchor="b"/>
          <a:lstStyle>
            <a:lvl1pPr marL="0" indent="0" algn="r">
              <a:buNone/>
              <a:defRPr sz="22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lang="en-IN" spc="-10" smtClean="0"/>
              <a:pPr marL="73660">
                <a:lnSpc>
                  <a:spcPct val="100000"/>
                </a:lnSpc>
              </a:pPr>
              <a:t>‹#›</a:t>
            </a:fld>
            <a:endParaRPr lang="en-IN" spc="-1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8523" y="3340030"/>
            <a:ext cx="9555480" cy="1342802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31927" y="518160"/>
            <a:ext cx="9555480" cy="95341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35280" y="1813560"/>
            <a:ext cx="4610100" cy="53543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777740" cy="53543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lang="en-IN" spc="-10" smtClean="0"/>
              <a:pPr marL="73660">
                <a:lnSpc>
                  <a:spcPct val="100000"/>
                </a:lnSpc>
              </a:pPr>
              <a:t>‹#›</a:t>
            </a:fld>
            <a:endParaRPr lang="en-IN"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35280" y="6131560"/>
            <a:ext cx="9471660" cy="100033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9588" y="755650"/>
            <a:ext cx="4719612" cy="725064"/>
          </a:xfrm>
        </p:spPr>
        <p:txBody>
          <a:bodyPr anchor="ctr"/>
          <a:lstStyle>
            <a:lvl1pPr marL="0" indent="0">
              <a:buNone/>
              <a:defRPr sz="2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5109528" y="755650"/>
            <a:ext cx="4721465" cy="725064"/>
          </a:xfrm>
        </p:spPr>
        <p:txBody>
          <a:bodyPr anchor="ctr"/>
          <a:lstStyle>
            <a:lvl1pPr marL="0" indent="0">
              <a:buNone/>
              <a:defRPr sz="2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9588" y="1491509"/>
            <a:ext cx="4719612" cy="446733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5113603" y="1491509"/>
            <a:ext cx="4717390" cy="446733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52560" y="7340600"/>
            <a:ext cx="838200" cy="279806"/>
          </a:xfrm>
        </p:spPr>
        <p:txBody>
          <a:bodyPr/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lang="en-IN" spc="-10" smtClean="0"/>
              <a:pPr marL="73660">
                <a:lnSpc>
                  <a:spcPct val="100000"/>
                </a:lnSpc>
              </a:pPr>
              <a:t>‹#›</a:t>
            </a:fld>
            <a:endParaRPr lang="en-IN" spc="-10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65785" y="6822441"/>
            <a:ext cx="9492615" cy="269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31927" y="518160"/>
            <a:ext cx="9555480" cy="95341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lang="en-IN" spc="-10" smtClean="0"/>
              <a:pPr marL="73660">
                <a:lnSpc>
                  <a:spcPct val="100000"/>
                </a:lnSpc>
              </a:pPr>
              <a:t>‹#›</a:t>
            </a:fld>
            <a:endParaRPr lang="en-IN" spc="-1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lang="en-IN" spc="-10" smtClean="0"/>
              <a:pPr marL="73660">
                <a:lnSpc>
                  <a:spcPct val="100000"/>
                </a:lnSpc>
              </a:pPr>
              <a:t>‹#›</a:t>
            </a:fld>
            <a:endParaRPr lang="en-IN" spc="-1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65785" y="6629000"/>
            <a:ext cx="9492615" cy="269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2920" y="6217920"/>
            <a:ext cx="9304020" cy="590127"/>
          </a:xfrm>
        </p:spPr>
        <p:txBody>
          <a:bodyPr anchor="ctr"/>
          <a:lstStyle>
            <a:lvl1pPr algn="l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502921" y="690880"/>
            <a:ext cx="3309144" cy="5440680"/>
          </a:xfrm>
        </p:spPr>
        <p:txBody>
          <a:bodyPr/>
          <a:lstStyle>
            <a:lvl1pPr marL="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932555" y="690880"/>
            <a:ext cx="5874385" cy="54406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lang="en-IN" spc="-10" smtClean="0"/>
              <a:pPr marL="73660">
                <a:lnSpc>
                  <a:spcPct val="100000"/>
                </a:lnSpc>
              </a:pPr>
              <a:t>‹#›</a:t>
            </a:fld>
            <a:endParaRPr lang="en-IN" spc="-1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855720" y="698852"/>
            <a:ext cx="5532120" cy="414528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lang="en-IN" spc="-10" smtClean="0"/>
              <a:pPr marL="73660">
                <a:lnSpc>
                  <a:spcPct val="100000"/>
                </a:lnSpc>
              </a:pPr>
              <a:t>‹#›</a:t>
            </a:fld>
            <a:endParaRPr lang="en-IN" spc="-1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19100" y="5659595"/>
            <a:ext cx="6454140" cy="591926"/>
          </a:xfrm>
        </p:spPr>
        <p:txBody>
          <a:bodyPr anchor="ctr"/>
          <a:lstStyle>
            <a:lvl1pPr algn="l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419100" y="6270980"/>
            <a:ext cx="6454140" cy="870797"/>
          </a:xfrm>
        </p:spPr>
        <p:txBody>
          <a:bodyPr lIns="122259" tIns="0"/>
          <a:lstStyle>
            <a:lvl1pPr marL="0" indent="0">
              <a:buNone/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65785" y="1191019"/>
            <a:ext cx="9492615" cy="269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35280" y="1761384"/>
            <a:ext cx="9555480" cy="5129425"/>
          </a:xfrm>
          <a:prstGeom prst="rect">
            <a:avLst/>
          </a:prstGeom>
        </p:spPr>
        <p:txBody>
          <a:bodyPr vert="horz" lIns="101882" tIns="50941" rIns="101882" bIns="5094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7124700" y="86361"/>
            <a:ext cx="2766060" cy="327448"/>
          </a:xfrm>
          <a:prstGeom prst="rect">
            <a:avLst/>
          </a:prstGeom>
        </p:spPr>
        <p:txBody>
          <a:bodyPr vert="horz" lIns="101882" tIns="50941" rIns="101882" bIns="50941"/>
          <a:lstStyle>
            <a:lvl1pPr algn="l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436620" y="86361"/>
            <a:ext cx="3688080" cy="327448"/>
          </a:xfrm>
          <a:prstGeom prst="rect">
            <a:avLst/>
          </a:prstGeom>
        </p:spPr>
        <p:txBody>
          <a:bodyPr vert="horz" lIns="101882" tIns="50941" rIns="101882" bIns="50941"/>
          <a:lstStyle>
            <a:lvl1pPr algn="r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52560" y="7340600"/>
            <a:ext cx="838200" cy="277072"/>
          </a:xfrm>
          <a:prstGeom prst="rect">
            <a:avLst/>
          </a:prstGeom>
        </p:spPr>
        <p:txBody>
          <a:bodyPr vert="horz" lIns="101882" tIns="50941" rIns="101882" bIns="50941"/>
          <a:lstStyle>
            <a:lvl1pPr algn="r" eaLnBrk="1" latinLnBrk="0" hangingPunct="1">
              <a:defRPr kumimoji="0" sz="1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73660">
              <a:lnSpc>
                <a:spcPct val="100000"/>
              </a:lnSpc>
            </a:pPr>
            <a:fld id="{81D60167-4931-47E6-BA6A-407CBD079E47}" type="slidenum">
              <a:rPr lang="en-IN" spc="-10" smtClean="0"/>
              <a:pPr marL="73660">
                <a:lnSpc>
                  <a:spcPct val="100000"/>
                </a:lnSpc>
              </a:pPr>
              <a:t>‹#›</a:t>
            </a:fld>
            <a:endParaRPr lang="en-IN" spc="-10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35280" y="518160"/>
            <a:ext cx="9555480" cy="949960"/>
          </a:xfrm>
          <a:prstGeom prst="rect">
            <a:avLst/>
          </a:prstGeom>
        </p:spPr>
        <p:txBody>
          <a:bodyPr vert="horz" lIns="101882" tIns="50941" rIns="101882" bIns="50941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65785" y="1191019"/>
            <a:ext cx="9492615" cy="269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65785" y="1199052"/>
            <a:ext cx="9492615" cy="269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82059" indent="-382059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600" kern="1200">
          <a:solidFill>
            <a:schemeClr val="tx2"/>
          </a:solidFill>
          <a:latin typeface="+mn-lt"/>
          <a:ea typeface="+mn-ea"/>
          <a:cs typeface="+mn-cs"/>
        </a:defRPr>
      </a:lvl1pPr>
      <a:lvl2pPr marL="827795" indent="-31838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273531" indent="-254706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3pPr>
      <a:lvl4pPr marL="1782943" indent="-254706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2292355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801767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3311180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820592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330004" indent="-25470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677108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00B0F0"/>
                </a:solidFill>
              </a:rPr>
              <a:t>?????......</a:t>
            </a:r>
            <a:endParaRPr lang="en-IN" sz="96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6420" rIns="0" bIns="0" rtlCol="0">
            <a:spAutoFit/>
          </a:bodyPr>
          <a:lstStyle/>
          <a:p>
            <a:pPr marL="1464945">
              <a:lnSpc>
                <a:spcPct val="100000"/>
              </a:lnSpc>
            </a:pPr>
            <a:r>
              <a:rPr sz="3800" spc="-30" dirty="0"/>
              <a:t>PULSE </a:t>
            </a:r>
            <a:r>
              <a:rPr sz="3800" spc="-25" dirty="0"/>
              <a:t>SHAPING</a:t>
            </a:r>
            <a:endParaRPr sz="3800"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10</a:t>
            </a:fld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5040629" y="2987039"/>
            <a:ext cx="149351" cy="1120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41926" y="3099054"/>
            <a:ext cx="485394" cy="1866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3902" y="4404444"/>
            <a:ext cx="8071484" cy="1906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45"/>
              </a:lnSpc>
            </a:pPr>
            <a:r>
              <a:rPr sz="17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700" spc="21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Input</a:t>
            </a:r>
            <a:r>
              <a:rPr sz="2400" dirty="0"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Binar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5" dirty="0">
                <a:latin typeface="Times New Roman"/>
                <a:cs typeface="Times New Roman"/>
              </a:rPr>
              <a:t> puls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 trai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5" dirty="0">
                <a:latin typeface="Times New Roman"/>
                <a:cs typeface="Times New Roman"/>
              </a:rPr>
              <a:t> (+1/-1).</a:t>
            </a:r>
            <a:endParaRPr sz="2400">
              <a:latin typeface="Times New Roman"/>
              <a:cs typeface="Times New Roman"/>
            </a:endParaRPr>
          </a:p>
          <a:p>
            <a:pPr marL="285115" marR="5080" indent="-273050">
              <a:lnSpc>
                <a:spcPct val="69800"/>
              </a:lnSpc>
              <a:spcBef>
                <a:spcPts val="735"/>
              </a:spcBef>
            </a:pPr>
            <a:r>
              <a:rPr sz="17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700" spc="21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Eac</a:t>
            </a:r>
            <a:r>
              <a:rPr sz="2400" dirty="0">
                <a:latin typeface="Times New Roman"/>
                <a:cs typeface="Times New Roman"/>
              </a:rPr>
              <a:t>h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binar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puls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goe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throug</a:t>
            </a:r>
            <a:r>
              <a:rPr sz="2400" dirty="0">
                <a:latin typeface="Times New Roman"/>
                <a:cs typeface="Times New Roman"/>
              </a:rPr>
              <a:t>h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LP</a:t>
            </a:r>
            <a:r>
              <a:rPr sz="2400" dirty="0">
                <a:latin typeface="Times New Roman"/>
                <a:cs typeface="Times New Roman"/>
              </a:rPr>
              <a:t>F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</a:t>
            </a:r>
            <a:r>
              <a:rPr sz="2400" dirty="0">
                <a:latin typeface="Times New Roman"/>
                <a:cs typeface="Times New Roman"/>
              </a:rPr>
              <a:t>h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Gaussia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impulse </a:t>
            </a:r>
            <a:r>
              <a:rPr sz="2400" dirty="0">
                <a:latin typeface="Times New Roman"/>
                <a:cs typeface="Times New Roman"/>
              </a:rPr>
              <a:t>response.</a:t>
            </a:r>
            <a:endParaRPr sz="2400">
              <a:latin typeface="Times New Roman"/>
              <a:cs typeface="Times New Roman"/>
            </a:endParaRPr>
          </a:p>
          <a:p>
            <a:pPr marL="652780" indent="-273685">
              <a:lnSpc>
                <a:spcPts val="2445"/>
              </a:lnSpc>
              <a:buClr>
                <a:srgbClr val="FE8637"/>
              </a:buClr>
              <a:buSzPct val="79166"/>
              <a:buFont typeface="Wingdings 2"/>
              <a:buChar char=""/>
              <a:tabLst>
                <a:tab pos="652780" algn="l"/>
              </a:tabLst>
            </a:pPr>
            <a:r>
              <a:rPr sz="2400" spc="-5" dirty="0">
                <a:latin typeface="Times New Roman"/>
                <a:cs typeface="Times New Roman"/>
              </a:rPr>
              <a:t>Th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 filte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5" dirty="0">
                <a:latin typeface="Times New Roman"/>
                <a:cs typeface="Times New Roman"/>
              </a:rPr>
              <a:t> smoothe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 th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 binar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5" dirty="0">
                <a:latin typeface="Times New Roman"/>
                <a:cs typeface="Times New Roman"/>
              </a:rPr>
              <a:t> pulses</a:t>
            </a:r>
            <a:endParaRPr sz="2400">
              <a:latin typeface="Times New Roman"/>
              <a:cs typeface="Times New Roman"/>
            </a:endParaRPr>
          </a:p>
          <a:p>
            <a:pPr marL="652780" indent="-273685">
              <a:lnSpc>
                <a:spcPts val="2600"/>
              </a:lnSpc>
              <a:buClr>
                <a:srgbClr val="FE8637"/>
              </a:buClr>
              <a:buSzPct val="79166"/>
              <a:buFont typeface="Wingdings 2"/>
              <a:buChar char=""/>
              <a:tabLst>
                <a:tab pos="652780" algn="l"/>
              </a:tabLst>
            </a:pPr>
            <a:r>
              <a:rPr sz="2400" spc="-5" dirty="0">
                <a:latin typeface="Times New Roman"/>
                <a:cs typeface="Times New Roman"/>
              </a:rPr>
              <a:t>Th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 filte</a:t>
            </a:r>
            <a:r>
              <a:rPr sz="2400" dirty="0">
                <a:latin typeface="Times New Roman"/>
                <a:cs typeface="Times New Roman"/>
              </a:rPr>
              <a:t>r</a:t>
            </a:r>
            <a:r>
              <a:rPr sz="2400" spc="-5" dirty="0">
                <a:latin typeface="Times New Roman"/>
                <a:cs typeface="Times New Roman"/>
              </a:rPr>
              <a:t> outpu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 i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 truncate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5" dirty="0">
                <a:latin typeface="Times New Roman"/>
                <a:cs typeface="Times New Roman"/>
              </a:rPr>
              <a:t> an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5" dirty="0">
                <a:latin typeface="Times New Roman"/>
                <a:cs typeface="Times New Roman"/>
              </a:rPr>
              <a:t> scaled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745"/>
              </a:lnSpc>
            </a:pPr>
            <a:r>
              <a:rPr sz="17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700" spc="21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Thi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 proces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 result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 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trai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5" dirty="0">
                <a:latin typeface="Times New Roman"/>
                <a:cs typeface="Times New Roman"/>
              </a:rPr>
              <a:t> o</a:t>
            </a:r>
            <a:r>
              <a:rPr sz="2400" dirty="0">
                <a:latin typeface="Times New Roman"/>
                <a:cs typeface="Times New Roman"/>
              </a:rPr>
              <a:t>f</a:t>
            </a:r>
            <a:r>
              <a:rPr sz="2400" spc="-5" dirty="0">
                <a:latin typeface="Times New Roman"/>
                <a:cs typeface="Times New Roman"/>
              </a:rPr>
              <a:t> Gaussia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5" dirty="0">
                <a:latin typeface="Times New Roman"/>
                <a:cs typeface="Times New Roman"/>
              </a:rPr>
              <a:t> shape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5" dirty="0">
                <a:latin typeface="Times New Roman"/>
                <a:cs typeface="Times New Roman"/>
              </a:rPr>
              <a:t> pulses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47800" y="2057400"/>
            <a:ext cx="3071621" cy="21335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34000" y="2057400"/>
            <a:ext cx="3124199" cy="21412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24400" y="2971800"/>
            <a:ext cx="457200" cy="304800"/>
          </a:xfrm>
          <a:custGeom>
            <a:avLst/>
            <a:gdLst/>
            <a:ahLst/>
            <a:cxnLst/>
            <a:rect l="l" t="t" r="r" b="b"/>
            <a:pathLst>
              <a:path w="457200" h="304800">
                <a:moveTo>
                  <a:pt x="304799" y="0"/>
                </a:moveTo>
                <a:lnTo>
                  <a:pt x="304799" y="76199"/>
                </a:lnTo>
                <a:lnTo>
                  <a:pt x="0" y="76199"/>
                </a:lnTo>
                <a:lnTo>
                  <a:pt x="0" y="228599"/>
                </a:lnTo>
                <a:lnTo>
                  <a:pt x="304799" y="228599"/>
                </a:lnTo>
                <a:lnTo>
                  <a:pt x="304799" y="304799"/>
                </a:lnTo>
                <a:lnTo>
                  <a:pt x="457199" y="152399"/>
                </a:lnTo>
                <a:lnTo>
                  <a:pt x="304799" y="0"/>
                </a:lnTo>
                <a:close/>
              </a:path>
            </a:pathLst>
          </a:custGeom>
          <a:solidFill>
            <a:srgbClr val="FE86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24400" y="2971800"/>
            <a:ext cx="457200" cy="304800"/>
          </a:xfrm>
          <a:custGeom>
            <a:avLst/>
            <a:gdLst/>
            <a:ahLst/>
            <a:cxnLst/>
            <a:rect l="l" t="t" r="r" b="b"/>
            <a:pathLst>
              <a:path w="457200" h="304800">
                <a:moveTo>
                  <a:pt x="304799" y="0"/>
                </a:moveTo>
                <a:lnTo>
                  <a:pt x="304799" y="76199"/>
                </a:lnTo>
                <a:lnTo>
                  <a:pt x="0" y="76199"/>
                </a:lnTo>
                <a:lnTo>
                  <a:pt x="0" y="228599"/>
                </a:lnTo>
                <a:lnTo>
                  <a:pt x="304799" y="228599"/>
                </a:lnTo>
                <a:lnTo>
                  <a:pt x="304799" y="304799"/>
                </a:lnTo>
                <a:lnTo>
                  <a:pt x="457199" y="152399"/>
                </a:lnTo>
                <a:lnTo>
                  <a:pt x="304799" y="0"/>
                </a:lnTo>
                <a:close/>
              </a:path>
            </a:pathLst>
          </a:custGeom>
          <a:ln w="25399">
            <a:solidFill>
              <a:srgbClr val="BB62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0351" y="1326538"/>
            <a:ext cx="6998334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b="1" spc="-30" dirty="0">
                <a:solidFill>
                  <a:srgbClr val="575F6D"/>
                </a:solidFill>
                <a:latin typeface="Arial"/>
                <a:cs typeface="Arial"/>
              </a:rPr>
              <a:t>SUMMING</a:t>
            </a:r>
            <a:r>
              <a:rPr sz="3800" b="1" spc="-5" dirty="0">
                <a:solidFill>
                  <a:srgbClr val="575F6D"/>
                </a:solidFill>
                <a:latin typeface="Arial"/>
                <a:cs typeface="Arial"/>
              </a:rPr>
              <a:t> </a:t>
            </a:r>
            <a:r>
              <a:rPr sz="3800" b="1" spc="-30" dirty="0">
                <a:solidFill>
                  <a:srgbClr val="575F6D"/>
                </a:solidFill>
                <a:latin typeface="Arial"/>
                <a:cs typeface="Arial"/>
              </a:rPr>
              <a:t>AND</a:t>
            </a:r>
            <a:r>
              <a:rPr sz="3800" b="1" spc="-5" dirty="0">
                <a:solidFill>
                  <a:srgbClr val="575F6D"/>
                </a:solidFill>
                <a:latin typeface="Arial"/>
                <a:cs typeface="Arial"/>
              </a:rPr>
              <a:t> </a:t>
            </a:r>
            <a:r>
              <a:rPr sz="3800" b="1" spc="-25" dirty="0">
                <a:solidFill>
                  <a:srgbClr val="575F6D"/>
                </a:solidFill>
                <a:latin typeface="Arial"/>
                <a:cs typeface="Arial"/>
              </a:rPr>
              <a:t>INTEGRATION</a:t>
            </a:r>
            <a:endParaRPr sz="3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1600" y="1905000"/>
            <a:ext cx="3200399" cy="2186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902" y="4498158"/>
            <a:ext cx="8072120" cy="1623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pulses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are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summed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together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(left).</a:t>
            </a:r>
            <a:endParaRPr sz="2600">
              <a:latin typeface="Times New Roman"/>
              <a:cs typeface="Times New Roman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605"/>
              </a:spcBef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The</a:t>
            </a:r>
            <a:r>
              <a:rPr sz="2600" spc="29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signal</a:t>
            </a:r>
            <a:r>
              <a:rPr sz="2600" spc="29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is</a:t>
            </a:r>
            <a:r>
              <a:rPr sz="2600" spc="29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integrated</a:t>
            </a:r>
            <a:r>
              <a:rPr sz="2600" spc="29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over</a:t>
            </a:r>
            <a:r>
              <a:rPr sz="2600" spc="29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time</a:t>
            </a:r>
            <a:r>
              <a:rPr sz="2600" spc="29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to</a:t>
            </a:r>
            <a:r>
              <a:rPr sz="2600" spc="29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obtain</a:t>
            </a:r>
            <a:r>
              <a:rPr sz="2600" spc="29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</a:t>
            </a:r>
            <a:r>
              <a:rPr sz="2600" spc="29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continuous waveform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which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captures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bit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transition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information</a:t>
            </a:r>
            <a:r>
              <a:rPr sz="2600" spc="-10" dirty="0">
                <a:latin typeface="Times New Roman"/>
                <a:cs typeface="Times New Roman"/>
              </a:rPr>
              <a:t> (right).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57800" y="1905000"/>
            <a:ext cx="3200400" cy="22669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48200" y="3038094"/>
            <a:ext cx="685800" cy="314960"/>
          </a:xfrm>
          <a:custGeom>
            <a:avLst/>
            <a:gdLst/>
            <a:ahLst/>
            <a:cxnLst/>
            <a:rect l="l" t="t" r="r" b="b"/>
            <a:pathLst>
              <a:path w="685800" h="314960">
                <a:moveTo>
                  <a:pt x="528827" y="0"/>
                </a:moveTo>
                <a:lnTo>
                  <a:pt x="528827" y="79247"/>
                </a:lnTo>
                <a:lnTo>
                  <a:pt x="0" y="79247"/>
                </a:lnTo>
                <a:lnTo>
                  <a:pt x="0" y="236219"/>
                </a:lnTo>
                <a:lnTo>
                  <a:pt x="528827" y="236219"/>
                </a:lnTo>
                <a:lnTo>
                  <a:pt x="528827" y="314705"/>
                </a:lnTo>
                <a:lnTo>
                  <a:pt x="685799" y="157733"/>
                </a:lnTo>
                <a:lnTo>
                  <a:pt x="528827" y="0"/>
                </a:lnTo>
                <a:close/>
              </a:path>
            </a:pathLst>
          </a:custGeom>
          <a:solidFill>
            <a:srgbClr val="FE86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48200" y="3038094"/>
            <a:ext cx="685800" cy="314960"/>
          </a:xfrm>
          <a:custGeom>
            <a:avLst/>
            <a:gdLst/>
            <a:ahLst/>
            <a:cxnLst/>
            <a:rect l="l" t="t" r="r" b="b"/>
            <a:pathLst>
              <a:path w="685800" h="314960">
                <a:moveTo>
                  <a:pt x="528827" y="0"/>
                </a:moveTo>
                <a:lnTo>
                  <a:pt x="528827" y="79247"/>
                </a:lnTo>
                <a:lnTo>
                  <a:pt x="0" y="79247"/>
                </a:lnTo>
                <a:lnTo>
                  <a:pt x="0" y="236219"/>
                </a:lnTo>
                <a:lnTo>
                  <a:pt x="528827" y="236219"/>
                </a:lnTo>
                <a:lnTo>
                  <a:pt x="528827" y="314705"/>
                </a:lnTo>
                <a:lnTo>
                  <a:pt x="685799" y="157733"/>
                </a:lnTo>
                <a:lnTo>
                  <a:pt x="528827" y="0"/>
                </a:lnTo>
                <a:close/>
              </a:path>
            </a:pathLst>
          </a:custGeom>
          <a:ln w="25399">
            <a:solidFill>
              <a:srgbClr val="BB62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11</a:t>
            </a:fld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66420" rIns="0" bIns="0" rtlCol="0">
            <a:spAutoFit/>
          </a:bodyPr>
          <a:lstStyle/>
          <a:p>
            <a:pPr marL="1869439">
              <a:lnSpc>
                <a:spcPct val="100000"/>
              </a:lnSpc>
            </a:pPr>
            <a:r>
              <a:rPr sz="3800" spc="-25" dirty="0"/>
              <a:t>I&amp;Q</a:t>
            </a:r>
            <a:r>
              <a:rPr sz="3800" spc="-5" dirty="0"/>
              <a:t> </a:t>
            </a:r>
            <a:r>
              <a:rPr sz="3800" spc="-25" dirty="0"/>
              <a:t>SIGNALS</a:t>
            </a:r>
            <a:endParaRPr sz="38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12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93902" y="4406742"/>
            <a:ext cx="8072755" cy="168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6350" indent="-273050">
              <a:lnSpc>
                <a:spcPct val="70000"/>
              </a:lnSpc>
              <a:tabLst>
                <a:tab pos="861060" algn="l"/>
                <a:tab pos="1980564" algn="l"/>
                <a:tab pos="3255010" algn="l"/>
                <a:tab pos="3582670" algn="l"/>
                <a:tab pos="4561840" algn="l"/>
                <a:tab pos="5137785" algn="l"/>
                <a:tab pos="6256655" algn="l"/>
                <a:tab pos="6800850" algn="l"/>
              </a:tabLst>
            </a:pPr>
            <a:r>
              <a:rPr sz="1500" spc="-15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500" spc="-15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1500" spc="6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</a:t>
            </a:r>
            <a:r>
              <a:rPr sz="2200" dirty="0">
                <a:latin typeface="Times New Roman"/>
                <a:cs typeface="Times New Roman"/>
              </a:rPr>
              <a:t>e	</a:t>
            </a:r>
            <a:r>
              <a:rPr sz="2200" spc="-5" dirty="0">
                <a:latin typeface="Times New Roman"/>
                <a:cs typeface="Times New Roman"/>
              </a:rPr>
              <a:t>resultin</a:t>
            </a:r>
            <a:r>
              <a:rPr sz="2200" dirty="0">
                <a:latin typeface="Times New Roman"/>
                <a:cs typeface="Times New Roman"/>
              </a:rPr>
              <a:t>g	</a:t>
            </a:r>
            <a:r>
              <a:rPr sz="2200" spc="-5" dirty="0">
                <a:latin typeface="Times New Roman"/>
                <a:cs typeface="Times New Roman"/>
              </a:rPr>
              <a:t>wavefor</a:t>
            </a:r>
            <a:r>
              <a:rPr sz="2200" dirty="0">
                <a:latin typeface="Times New Roman"/>
                <a:cs typeface="Times New Roman"/>
              </a:rPr>
              <a:t>m	</a:t>
            </a:r>
            <a:r>
              <a:rPr sz="2200" spc="-5" dirty="0">
                <a:latin typeface="Times New Roman"/>
                <a:cs typeface="Times New Roman"/>
              </a:rPr>
              <a:t>i</a:t>
            </a:r>
            <a:r>
              <a:rPr sz="2200" dirty="0">
                <a:latin typeface="Times New Roman"/>
                <a:cs typeface="Times New Roman"/>
              </a:rPr>
              <a:t>s	</a:t>
            </a:r>
            <a:r>
              <a:rPr sz="2200" spc="-5" dirty="0">
                <a:latin typeface="Times New Roman"/>
                <a:cs typeface="Times New Roman"/>
              </a:rPr>
              <a:t>divide</a:t>
            </a:r>
            <a:r>
              <a:rPr sz="2200" dirty="0">
                <a:latin typeface="Times New Roman"/>
                <a:cs typeface="Times New Roman"/>
              </a:rPr>
              <a:t>d	</a:t>
            </a:r>
            <a:r>
              <a:rPr sz="2200" spc="-5" dirty="0">
                <a:latin typeface="Times New Roman"/>
                <a:cs typeface="Times New Roman"/>
              </a:rPr>
              <a:t>int</a:t>
            </a:r>
            <a:r>
              <a:rPr sz="2200" dirty="0">
                <a:latin typeface="Times New Roman"/>
                <a:cs typeface="Times New Roman"/>
              </a:rPr>
              <a:t>o	</a:t>
            </a:r>
            <a:r>
              <a:rPr sz="2200" spc="-5" dirty="0">
                <a:latin typeface="Times New Roman"/>
                <a:cs typeface="Times New Roman"/>
              </a:rPr>
              <a:t>In-Phas</a:t>
            </a:r>
            <a:r>
              <a:rPr sz="2200" dirty="0">
                <a:latin typeface="Times New Roman"/>
                <a:cs typeface="Times New Roman"/>
              </a:rPr>
              <a:t>e	</a:t>
            </a:r>
            <a:r>
              <a:rPr sz="2200" spc="-5" dirty="0">
                <a:latin typeface="Times New Roman"/>
                <a:cs typeface="Times New Roman"/>
              </a:rPr>
              <a:t>an</a:t>
            </a:r>
            <a:r>
              <a:rPr sz="2200" dirty="0">
                <a:latin typeface="Times New Roman"/>
                <a:cs typeface="Times New Roman"/>
              </a:rPr>
              <a:t>d	</a:t>
            </a:r>
            <a:r>
              <a:rPr sz="2200" spc="-5" dirty="0">
                <a:latin typeface="Times New Roman"/>
                <a:cs typeface="Times New Roman"/>
              </a:rPr>
              <a:t>Quadrature components.</a:t>
            </a:r>
            <a:endParaRPr sz="2200">
              <a:latin typeface="Times New Roman"/>
              <a:cs typeface="Times New Roman"/>
            </a:endParaRPr>
          </a:p>
          <a:p>
            <a:pPr marL="652780" indent="-273685">
              <a:lnSpc>
                <a:spcPts val="2245"/>
              </a:lnSpc>
              <a:buClr>
                <a:srgbClr val="FE8637"/>
              </a:buClr>
              <a:buSzPct val="81818"/>
              <a:buFont typeface="Wingdings 2"/>
              <a:buChar char=""/>
              <a:tabLst>
                <a:tab pos="652780" algn="l"/>
              </a:tabLst>
            </a:pPr>
            <a:r>
              <a:rPr sz="2200" spc="-5" dirty="0">
                <a:latin typeface="Times New Roman"/>
                <a:cs typeface="Times New Roman"/>
              </a:rPr>
              <a:t>In-phase</a:t>
            </a:r>
            <a:r>
              <a:rPr sz="2200" dirty="0">
                <a:latin typeface="Times New Roman"/>
                <a:cs typeface="Times New Roman"/>
              </a:rPr>
              <a:t>: </a:t>
            </a:r>
            <a:r>
              <a:rPr sz="2200" spc="-5" dirty="0">
                <a:latin typeface="Times New Roman"/>
                <a:cs typeface="Times New Roman"/>
              </a:rPr>
              <a:t>Left</a:t>
            </a:r>
            <a:endParaRPr sz="2200">
              <a:latin typeface="Times New Roman"/>
              <a:cs typeface="Times New Roman"/>
            </a:endParaRPr>
          </a:p>
          <a:p>
            <a:pPr marL="652780" indent="-273685">
              <a:lnSpc>
                <a:spcPts val="2410"/>
              </a:lnSpc>
              <a:buClr>
                <a:srgbClr val="FE8637"/>
              </a:buClr>
              <a:buSzPct val="81818"/>
              <a:buFont typeface="Wingdings 2"/>
              <a:buChar char=""/>
              <a:tabLst>
                <a:tab pos="652780" algn="l"/>
              </a:tabLst>
            </a:pPr>
            <a:r>
              <a:rPr sz="2200" dirty="0">
                <a:latin typeface="Times New Roman"/>
                <a:cs typeface="Times New Roman"/>
              </a:rPr>
              <a:t>Quadrature: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Right</a:t>
            </a:r>
            <a:endParaRPr sz="2200">
              <a:latin typeface="Times New Roman"/>
              <a:cs typeface="Times New Roman"/>
            </a:endParaRPr>
          </a:p>
          <a:p>
            <a:pPr marL="285115" marR="5080" indent="-273050">
              <a:lnSpc>
                <a:spcPct val="70000"/>
              </a:lnSpc>
              <a:spcBef>
                <a:spcPts val="695"/>
              </a:spcBef>
              <a:tabLst>
                <a:tab pos="867410" algn="l"/>
                <a:tab pos="1433195" algn="l"/>
                <a:tab pos="2246630" algn="l"/>
                <a:tab pos="3743960" algn="l"/>
                <a:tab pos="4231005" algn="l"/>
                <a:tab pos="4858385" algn="l"/>
                <a:tab pos="6478905" algn="l"/>
                <a:tab pos="6842759" algn="l"/>
                <a:tab pos="7330440" algn="l"/>
              </a:tabLst>
            </a:pPr>
            <a:r>
              <a:rPr sz="1500" spc="-15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500" spc="-15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1500" spc="6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</a:t>
            </a:r>
            <a:r>
              <a:rPr sz="2200" dirty="0">
                <a:latin typeface="Times New Roman"/>
                <a:cs typeface="Times New Roman"/>
              </a:rPr>
              <a:t>e	</a:t>
            </a:r>
            <a:r>
              <a:rPr sz="2200" spc="-5" dirty="0">
                <a:latin typeface="Times New Roman"/>
                <a:cs typeface="Times New Roman"/>
              </a:rPr>
              <a:t>tw</a:t>
            </a:r>
            <a:r>
              <a:rPr sz="2200" dirty="0">
                <a:latin typeface="Times New Roman"/>
                <a:cs typeface="Times New Roman"/>
              </a:rPr>
              <a:t>o	</a:t>
            </a:r>
            <a:r>
              <a:rPr sz="2200" spc="-5" dirty="0">
                <a:latin typeface="Times New Roman"/>
                <a:cs typeface="Times New Roman"/>
              </a:rPr>
              <a:t>signa</a:t>
            </a:r>
            <a:r>
              <a:rPr sz="2200" dirty="0">
                <a:latin typeface="Times New Roman"/>
                <a:cs typeface="Times New Roman"/>
              </a:rPr>
              <a:t>l	</a:t>
            </a:r>
            <a:r>
              <a:rPr sz="2200" spc="-5" dirty="0">
                <a:latin typeface="Times New Roman"/>
                <a:cs typeface="Times New Roman"/>
              </a:rPr>
              <a:t>component</a:t>
            </a:r>
            <a:r>
              <a:rPr sz="2200" dirty="0">
                <a:latin typeface="Times New Roman"/>
                <a:cs typeface="Times New Roman"/>
              </a:rPr>
              <a:t>s	</a:t>
            </a:r>
            <a:r>
              <a:rPr sz="2200" spc="-5" dirty="0">
                <a:latin typeface="Times New Roman"/>
                <a:cs typeface="Times New Roman"/>
              </a:rPr>
              <a:t>ar</a:t>
            </a:r>
            <a:r>
              <a:rPr sz="2200" dirty="0">
                <a:latin typeface="Times New Roman"/>
                <a:cs typeface="Times New Roman"/>
              </a:rPr>
              <a:t>e	</a:t>
            </a:r>
            <a:r>
              <a:rPr sz="2200" spc="-5" dirty="0">
                <a:latin typeface="Times New Roman"/>
                <a:cs typeface="Times New Roman"/>
              </a:rPr>
              <a:t>the</a:t>
            </a:r>
            <a:r>
              <a:rPr sz="2200" dirty="0">
                <a:latin typeface="Times New Roman"/>
                <a:cs typeface="Times New Roman"/>
              </a:rPr>
              <a:t>n	</a:t>
            </a:r>
            <a:r>
              <a:rPr sz="2200" spc="-5" dirty="0">
                <a:latin typeface="Times New Roman"/>
                <a:cs typeface="Times New Roman"/>
              </a:rPr>
              <a:t>up-converte</a:t>
            </a:r>
            <a:r>
              <a:rPr sz="2200" dirty="0">
                <a:latin typeface="Times New Roman"/>
                <a:cs typeface="Times New Roman"/>
              </a:rPr>
              <a:t>d	</a:t>
            </a:r>
            <a:r>
              <a:rPr sz="2200" spc="-5" dirty="0">
                <a:latin typeface="Times New Roman"/>
                <a:cs typeface="Times New Roman"/>
              </a:rPr>
              <a:t>t</a:t>
            </a:r>
            <a:r>
              <a:rPr sz="2200" dirty="0">
                <a:latin typeface="Times New Roman"/>
                <a:cs typeface="Times New Roman"/>
              </a:rPr>
              <a:t>o	</a:t>
            </a:r>
            <a:r>
              <a:rPr sz="2200" spc="-5" dirty="0">
                <a:latin typeface="Times New Roman"/>
                <a:cs typeface="Times New Roman"/>
              </a:rPr>
              <a:t>th</a:t>
            </a:r>
            <a:r>
              <a:rPr sz="2200" dirty="0">
                <a:latin typeface="Times New Roman"/>
                <a:cs typeface="Times New Roman"/>
              </a:rPr>
              <a:t>e	</a:t>
            </a:r>
            <a:r>
              <a:rPr sz="2200" spc="-5" dirty="0">
                <a:latin typeface="Times New Roman"/>
                <a:cs typeface="Times New Roman"/>
              </a:rPr>
              <a:t>carrier </a:t>
            </a:r>
            <a:r>
              <a:rPr sz="2200" dirty="0">
                <a:latin typeface="Times New Roman"/>
                <a:cs typeface="Times New Roman"/>
              </a:rPr>
              <a:t>frequency</a:t>
            </a:r>
            <a:r>
              <a:rPr sz="2200" dirty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47800" y="2057400"/>
            <a:ext cx="3319271" cy="20688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81600" y="2057400"/>
            <a:ext cx="3518154" cy="21686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1391" rIns="0" bIns="0" rtlCol="0">
            <a:spAutoFit/>
          </a:bodyPr>
          <a:lstStyle/>
          <a:p>
            <a:pPr marL="1519555">
              <a:lnSpc>
                <a:spcPct val="100000"/>
              </a:lnSpc>
            </a:pPr>
            <a:r>
              <a:rPr sz="3600" spc="-5" dirty="0"/>
              <a:t>GMS</a:t>
            </a:r>
            <a:r>
              <a:rPr sz="3600" dirty="0"/>
              <a:t>K </a:t>
            </a:r>
            <a:r>
              <a:rPr sz="3600" spc="-5" dirty="0"/>
              <a:t>RECEIVER</a:t>
            </a:r>
            <a:endParaRPr sz="360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13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93902" y="4978981"/>
            <a:ext cx="8051165" cy="1225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Two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D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flip-flops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acts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quadrature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product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demodulator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generat</a:t>
            </a:r>
            <a:r>
              <a:rPr sz="2600" spc="-15" dirty="0">
                <a:latin typeface="Times New Roman"/>
                <a:cs typeface="Times New Roman"/>
              </a:rPr>
              <a:t>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mutuall</a:t>
            </a:r>
            <a:r>
              <a:rPr sz="2600" spc="-15" dirty="0">
                <a:latin typeface="Times New Roman"/>
                <a:cs typeface="Times New Roman"/>
              </a:rPr>
              <a:t>y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orthogona</a:t>
            </a:r>
            <a:r>
              <a:rPr sz="2600" spc="-10" dirty="0">
                <a:latin typeface="Times New Roman"/>
                <a:cs typeface="Times New Roman"/>
              </a:rPr>
              <a:t>l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re</a:t>
            </a:r>
            <a:r>
              <a:rPr sz="2600" spc="-10" dirty="0">
                <a:latin typeface="Times New Roman"/>
                <a:cs typeface="Times New Roman"/>
              </a:rPr>
              <a:t>f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careers.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X-OR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gates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acts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baseband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multipliers.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0600" y="1295400"/>
            <a:ext cx="7772400" cy="3352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79120" rIns="0" bIns="0" rtlCol="0">
            <a:spAutoFit/>
          </a:bodyPr>
          <a:lstStyle/>
          <a:p>
            <a:pPr marL="708660">
              <a:lnSpc>
                <a:spcPct val="100000"/>
              </a:lnSpc>
            </a:pPr>
            <a:r>
              <a:rPr sz="3800" spc="-30" dirty="0"/>
              <a:t>GMSK </a:t>
            </a:r>
            <a:r>
              <a:rPr sz="3800" spc="-25" dirty="0"/>
              <a:t>PROPERTIES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993902" y="2172279"/>
            <a:ext cx="7310120" cy="3568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Improved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spectral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efficiency.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Power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Spectral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Density.</a:t>
            </a:r>
            <a:endParaRPr sz="2600">
              <a:latin typeface="Times New Roman"/>
              <a:cs typeface="Times New Roman"/>
            </a:endParaRPr>
          </a:p>
          <a:p>
            <a:pPr marL="652780" marR="2256155" indent="-273685" algn="ctr">
              <a:lnSpc>
                <a:spcPct val="100000"/>
              </a:lnSpc>
              <a:spcBef>
                <a:spcPts val="630"/>
              </a:spcBef>
              <a:buClr>
                <a:srgbClr val="FE8637"/>
              </a:buClr>
              <a:buSzPct val="80769"/>
              <a:buFont typeface="Wingdings 2"/>
              <a:buChar char=""/>
              <a:tabLst>
                <a:tab pos="652780" algn="l"/>
              </a:tabLst>
            </a:pPr>
            <a:r>
              <a:rPr sz="2600" spc="-15" dirty="0">
                <a:latin typeface="Times New Roman"/>
                <a:cs typeface="Times New Roman"/>
              </a:rPr>
              <a:t>Reduced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main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lobe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over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MSK</a:t>
            </a:r>
            <a:endParaRPr sz="2600">
              <a:latin typeface="Times New Roman"/>
              <a:cs typeface="Times New Roman"/>
            </a:endParaRPr>
          </a:p>
          <a:p>
            <a:pPr marL="285115" marR="5080" indent="-273050">
              <a:lnSpc>
                <a:spcPct val="100000"/>
              </a:lnSpc>
              <a:spcBef>
                <a:spcPts val="605"/>
              </a:spcBef>
              <a:tabLst>
                <a:tab pos="1622425" algn="l"/>
                <a:tab pos="2463800" algn="l"/>
                <a:tab pos="3451860" algn="l"/>
                <a:tab pos="3872229" algn="l"/>
                <a:tab pos="5118100" algn="l"/>
                <a:tab pos="5831205" algn="l"/>
                <a:tab pos="6563359" algn="l"/>
              </a:tabLst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Requires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5" dirty="0">
                <a:latin typeface="Times New Roman"/>
                <a:cs typeface="Times New Roman"/>
              </a:rPr>
              <a:t>more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5" dirty="0">
                <a:latin typeface="Times New Roman"/>
                <a:cs typeface="Times New Roman"/>
              </a:rPr>
              <a:t>power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5" dirty="0">
                <a:latin typeface="Times New Roman"/>
                <a:cs typeface="Times New Roman"/>
              </a:rPr>
              <a:t>to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5" dirty="0">
                <a:latin typeface="Times New Roman"/>
                <a:cs typeface="Times New Roman"/>
              </a:rPr>
              <a:t>transmit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5" dirty="0">
                <a:latin typeface="Times New Roman"/>
                <a:cs typeface="Times New Roman"/>
              </a:rPr>
              <a:t>data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5" dirty="0">
                <a:latin typeface="Times New Roman"/>
                <a:cs typeface="Times New Roman"/>
              </a:rPr>
              <a:t>than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5" dirty="0">
                <a:latin typeface="Times New Roman"/>
                <a:cs typeface="Times New Roman"/>
              </a:rPr>
              <a:t>many comparable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modulation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schemes.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Self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synchronizing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capability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Constant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envelope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over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entire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B.W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Good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BER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performance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8189" y="690440"/>
            <a:ext cx="5781040" cy="114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26615" marR="5080" indent="-2114550">
              <a:lnSpc>
                <a:spcPct val="100000"/>
              </a:lnSpc>
            </a:pPr>
            <a:r>
              <a:rPr sz="4000" b="1" spc="-5" dirty="0">
                <a:solidFill>
                  <a:srgbClr val="575F6D"/>
                </a:solidFill>
                <a:latin typeface="Arial"/>
                <a:cs typeface="Arial"/>
              </a:rPr>
              <a:t>POWE</a:t>
            </a:r>
            <a:r>
              <a:rPr sz="4000" b="1" dirty="0">
                <a:solidFill>
                  <a:srgbClr val="575F6D"/>
                </a:solidFill>
                <a:latin typeface="Arial"/>
                <a:cs typeface="Arial"/>
              </a:rPr>
              <a:t>R</a:t>
            </a:r>
            <a:r>
              <a:rPr sz="4000" b="1" spc="-5" dirty="0">
                <a:solidFill>
                  <a:srgbClr val="575F6D"/>
                </a:solidFill>
                <a:latin typeface="Arial"/>
                <a:cs typeface="Arial"/>
              </a:rPr>
              <a:t> SPECTRU</a:t>
            </a:r>
            <a:r>
              <a:rPr sz="4000" b="1" dirty="0">
                <a:solidFill>
                  <a:srgbClr val="575F6D"/>
                </a:solidFill>
                <a:latin typeface="Arial"/>
                <a:cs typeface="Arial"/>
              </a:rPr>
              <a:t>M</a:t>
            </a:r>
            <a:r>
              <a:rPr sz="4000" b="1" spc="-5" dirty="0">
                <a:solidFill>
                  <a:srgbClr val="575F6D"/>
                </a:solidFill>
                <a:latin typeface="Arial"/>
                <a:cs typeface="Arial"/>
              </a:rPr>
              <a:t> OF GMSK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0787" y="6364112"/>
            <a:ext cx="2222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8606" y="2028812"/>
            <a:ext cx="4643470" cy="50926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413506" y="2661081"/>
            <a:ext cx="3432175" cy="16773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4145">
              <a:lnSpc>
                <a:spcPct val="100000"/>
              </a:lnSpc>
              <a:buFont typeface="Wingdings"/>
              <a:buChar char=""/>
              <a:tabLst>
                <a:tab pos="257810" algn="l"/>
              </a:tabLst>
            </a:pPr>
            <a:r>
              <a:rPr sz="1800" spc="-20" dirty="0">
                <a:latin typeface="Arial"/>
                <a:cs typeface="Arial"/>
              </a:rPr>
              <a:t>B</a:t>
            </a:r>
            <a:r>
              <a:rPr sz="1800" spc="-15" dirty="0">
                <a:latin typeface="Arial"/>
                <a:cs typeface="Arial"/>
              </a:rPr>
              <a:t>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Decrease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sid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lob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falls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rapidly.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  <a:buFont typeface="Wingdings"/>
              <a:buChar char=""/>
            </a:pPr>
            <a:endParaRPr sz="1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132715">
              <a:lnSpc>
                <a:spcPct val="100000"/>
              </a:lnSpc>
            </a:pPr>
            <a:r>
              <a:rPr sz="1800" spc="-5" dirty="0">
                <a:latin typeface="Wingdings"/>
                <a:cs typeface="Wingdings"/>
              </a:rPr>
              <a:t></a:t>
            </a:r>
            <a:r>
              <a:rPr sz="1800" dirty="0">
                <a:latin typeface="Arial"/>
                <a:cs typeface="Arial"/>
              </a:rPr>
              <a:t>Gives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mor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powe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(%</a:t>
            </a:r>
            <a:r>
              <a:rPr sz="1800" dirty="0">
                <a:latin typeface="Arial"/>
                <a:cs typeface="Arial"/>
              </a:rPr>
              <a:t>)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wit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Arial"/>
                <a:cs typeface="Arial"/>
              </a:rPr>
              <a:t>BT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0.</a:t>
            </a:r>
            <a:r>
              <a:rPr sz="1800" dirty="0">
                <a:latin typeface="Arial"/>
                <a:cs typeface="Arial"/>
              </a:rPr>
              <a:t>5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=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Arial"/>
                <a:cs typeface="Arial"/>
              </a:rPr>
              <a:t>B</a:t>
            </a:r>
            <a:r>
              <a:rPr sz="1800" spc="-15" dirty="0">
                <a:latin typeface="Arial"/>
                <a:cs typeface="Arial"/>
              </a:rPr>
              <a:t>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Arial"/>
                <a:cs typeface="Arial"/>
              </a:rPr>
              <a:t>MSK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9381" y="1248942"/>
            <a:ext cx="6516370" cy="55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35"/>
              </a:lnSpc>
            </a:pPr>
            <a:r>
              <a:rPr sz="4400" spc="-35" dirty="0">
                <a:solidFill>
                  <a:srgbClr val="575F6D"/>
                </a:solidFill>
                <a:latin typeface="Arial"/>
                <a:cs typeface="Arial"/>
              </a:rPr>
              <a:t>GMSK</a:t>
            </a:r>
            <a:r>
              <a:rPr sz="4400" spc="120" dirty="0">
                <a:solidFill>
                  <a:srgbClr val="575F6D"/>
                </a:solidFill>
                <a:latin typeface="Times New Roman"/>
                <a:cs typeface="Times New Roman"/>
              </a:rPr>
              <a:t> </a:t>
            </a:r>
            <a:r>
              <a:rPr sz="4400" spc="-25" dirty="0">
                <a:solidFill>
                  <a:srgbClr val="575F6D"/>
                </a:solidFill>
                <a:latin typeface="Arial"/>
                <a:cs typeface="Arial"/>
              </a:rPr>
              <a:t>BIT</a:t>
            </a:r>
            <a:r>
              <a:rPr sz="4400" spc="125" dirty="0">
                <a:solidFill>
                  <a:srgbClr val="575F6D"/>
                </a:solidFill>
                <a:latin typeface="Times New Roman"/>
                <a:cs typeface="Times New Roman"/>
              </a:rPr>
              <a:t> </a:t>
            </a:r>
            <a:r>
              <a:rPr sz="4400" spc="-35" dirty="0">
                <a:solidFill>
                  <a:srgbClr val="575F6D"/>
                </a:solidFill>
                <a:latin typeface="Arial"/>
                <a:cs typeface="Arial"/>
              </a:rPr>
              <a:t>ERROR</a:t>
            </a:r>
            <a:r>
              <a:rPr sz="4400" spc="120" dirty="0">
                <a:solidFill>
                  <a:srgbClr val="575F6D"/>
                </a:solidFill>
                <a:latin typeface="Times New Roman"/>
                <a:cs typeface="Times New Roman"/>
              </a:rPr>
              <a:t> </a:t>
            </a:r>
            <a:r>
              <a:rPr sz="4400" spc="-30" dirty="0">
                <a:solidFill>
                  <a:srgbClr val="575F6D"/>
                </a:solidFill>
                <a:latin typeface="Arial"/>
                <a:cs typeface="Arial"/>
              </a:rPr>
              <a:t>RATE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902" y="2151787"/>
            <a:ext cx="4584065" cy="746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700" spc="21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Functio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f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BT.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855"/>
              </a:lnSpc>
              <a:spcBef>
                <a:spcPts val="595"/>
              </a:spcBef>
            </a:pPr>
            <a:r>
              <a:rPr sz="17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700" spc="21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Bit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erro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probabilit</a:t>
            </a:r>
            <a:r>
              <a:rPr sz="2400" dirty="0">
                <a:latin typeface="Arial"/>
                <a:cs typeface="Arial"/>
              </a:rPr>
              <a:t>y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GMSK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is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0787" y="6364112"/>
            <a:ext cx="2222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9200" y="3276600"/>
            <a:ext cx="7315200" cy="289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52622" rIns="0" bIns="0" rtlCol="0">
            <a:spAutoFit/>
          </a:bodyPr>
          <a:lstStyle/>
          <a:p>
            <a:pPr marL="1279525">
              <a:lnSpc>
                <a:spcPct val="100000"/>
              </a:lnSpc>
            </a:pPr>
            <a:r>
              <a:rPr sz="4000" spc="-5" dirty="0"/>
              <a:t>ADVANTAGES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335280" y="1761384"/>
            <a:ext cx="9555480" cy="3391686"/>
          </a:xfrm>
          <a:prstGeom prst="rect">
            <a:avLst/>
          </a:prstGeom>
        </p:spPr>
        <p:txBody>
          <a:bodyPr vert="horz" wrap="square" lIns="0" tIns="387084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z="1800" spc="9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pc="-15" dirty="0"/>
              <a:t>High</a:t>
            </a:r>
            <a:r>
              <a:rPr spc="-5" dirty="0"/>
              <a:t> </a:t>
            </a:r>
            <a:r>
              <a:rPr spc="-15" dirty="0"/>
              <a:t>spectral</a:t>
            </a:r>
            <a:r>
              <a:rPr spc="-5" dirty="0"/>
              <a:t> </a:t>
            </a:r>
            <a:r>
              <a:rPr spc="-10" dirty="0"/>
              <a:t>efficiency.</a:t>
            </a:r>
            <a:endParaRPr sz="18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605"/>
              </a:spcBef>
            </a:pPr>
            <a:r>
              <a:rPr sz="1800" spc="9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pc="-15" dirty="0"/>
              <a:t>Reducing</a:t>
            </a:r>
            <a:r>
              <a:rPr spc="-5" dirty="0"/>
              <a:t> </a:t>
            </a:r>
            <a:r>
              <a:rPr spc="-15" dirty="0"/>
              <a:t>sideband</a:t>
            </a:r>
            <a:r>
              <a:rPr spc="-5" dirty="0"/>
              <a:t> </a:t>
            </a:r>
            <a:r>
              <a:rPr spc="-15" dirty="0"/>
              <a:t>power.</a:t>
            </a:r>
            <a:endParaRPr sz="18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605"/>
              </a:spcBef>
            </a:pPr>
            <a:r>
              <a:rPr sz="1800" spc="9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pc="-15" dirty="0"/>
              <a:t>Excellent</a:t>
            </a:r>
            <a:r>
              <a:rPr spc="-5" dirty="0"/>
              <a:t> </a:t>
            </a:r>
            <a:r>
              <a:rPr spc="-15" dirty="0"/>
              <a:t>power</a:t>
            </a:r>
            <a:r>
              <a:rPr spc="-5" dirty="0"/>
              <a:t> </a:t>
            </a:r>
            <a:r>
              <a:rPr spc="-15" dirty="0"/>
              <a:t>efficiency</a:t>
            </a:r>
            <a:r>
              <a:rPr spc="-5" dirty="0"/>
              <a:t> </a:t>
            </a:r>
            <a:r>
              <a:rPr spc="-15" dirty="0"/>
              <a:t>due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5" dirty="0"/>
              <a:t>constant</a:t>
            </a:r>
            <a:r>
              <a:rPr spc="-5" dirty="0"/>
              <a:t> </a:t>
            </a:r>
            <a:r>
              <a:rPr spc="-15" dirty="0"/>
              <a:t>envelope.</a:t>
            </a:r>
            <a:endParaRPr sz="18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605"/>
              </a:spcBef>
            </a:pPr>
            <a:r>
              <a:rPr sz="1800" spc="9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pc="-15" dirty="0"/>
              <a:t>Good</a:t>
            </a:r>
            <a:r>
              <a:rPr spc="-5" dirty="0"/>
              <a:t> </a:t>
            </a:r>
            <a:r>
              <a:rPr spc="-15" dirty="0"/>
              <a:t>choice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15" dirty="0"/>
              <a:t>voice</a:t>
            </a:r>
            <a:r>
              <a:rPr spc="-5" dirty="0"/>
              <a:t> </a:t>
            </a:r>
            <a:r>
              <a:rPr spc="-15" dirty="0"/>
              <a:t>modulation.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52622" rIns="0" bIns="0" rtlCol="0">
            <a:spAutoFit/>
          </a:bodyPr>
          <a:lstStyle/>
          <a:p>
            <a:pPr marL="855980">
              <a:lnSpc>
                <a:spcPct val="100000"/>
              </a:lnSpc>
            </a:pPr>
            <a:r>
              <a:rPr sz="4000" spc="-5" dirty="0"/>
              <a:t>DISADVANTAGES</a:t>
            </a:r>
            <a:endParaRPr sz="40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18</a:t>
            </a:fld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993902" y="2172279"/>
            <a:ext cx="450469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Higher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power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level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than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QPSK.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902" y="2632781"/>
            <a:ext cx="1710689" cy="1149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3050" algn="just">
              <a:lnSpc>
                <a:spcPct val="100000"/>
              </a:lnSpc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Requiring algorithms </a:t>
            </a:r>
            <a:r>
              <a:rPr sz="2600" spc="-20" dirty="0">
                <a:latin typeface="Times New Roman"/>
                <a:cs typeface="Times New Roman"/>
              </a:rPr>
              <a:t>receiver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5184" y="2632781"/>
            <a:ext cx="5419090" cy="75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795">
              <a:lnSpc>
                <a:spcPct val="100000"/>
              </a:lnSpc>
              <a:tabLst>
                <a:tab pos="823594" algn="l"/>
                <a:tab pos="1010285" algn="l"/>
                <a:tab pos="1304925" algn="l"/>
                <a:tab pos="1823085" algn="l"/>
                <a:tab pos="2456180" algn="l"/>
                <a:tab pos="3145790" algn="l"/>
                <a:tab pos="3791585" algn="l"/>
                <a:tab pos="4559300" algn="l"/>
                <a:tab pos="5001895" algn="l"/>
              </a:tabLst>
            </a:pPr>
            <a:r>
              <a:rPr sz="2600" spc="-15" dirty="0">
                <a:latin typeface="Times New Roman"/>
                <a:cs typeface="Times New Roman"/>
              </a:rPr>
              <a:t>more		complex	channel	equalization such	as	an	adaptive	equalizer	</a:t>
            </a:r>
            <a:r>
              <a:rPr sz="2600" spc="-10" dirty="0">
                <a:latin typeface="Times New Roman"/>
                <a:cs typeface="Times New Roman"/>
              </a:rPr>
              <a:t>at	</a:t>
            </a:r>
            <a:r>
              <a:rPr sz="2600" spc="-15" dirty="0">
                <a:latin typeface="Times New Roman"/>
                <a:cs typeface="Times New Roman"/>
              </a:rPr>
              <a:t>the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1589" rIns="0" bIns="0" rtlCol="0">
            <a:spAutoFit/>
          </a:bodyPr>
          <a:lstStyle/>
          <a:p>
            <a:pPr marL="1162050">
              <a:lnSpc>
                <a:spcPct val="100000"/>
              </a:lnSpc>
            </a:pPr>
            <a:r>
              <a:rPr spc="-30" dirty="0"/>
              <a:t>APPLICATION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335280" y="1761384"/>
            <a:ext cx="9555480" cy="3130076"/>
          </a:xfrm>
          <a:prstGeom prst="rect">
            <a:avLst/>
          </a:prstGeom>
        </p:spPr>
        <p:txBody>
          <a:bodyPr vert="horz" wrap="square" lIns="0" tIns="387084" rIns="0" bIns="0" rtlCol="0">
            <a:spAutoFit/>
          </a:bodyPr>
          <a:lstStyle/>
          <a:p>
            <a:pPr marL="361315" marR="5080" indent="-273050">
              <a:lnSpc>
                <a:spcPct val="100000"/>
              </a:lnSpc>
            </a:pPr>
            <a:r>
              <a:rPr sz="1800" spc="9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pc="-15" dirty="0"/>
              <a:t>Most</a:t>
            </a:r>
            <a:r>
              <a:rPr spc="285" dirty="0"/>
              <a:t> </a:t>
            </a:r>
            <a:r>
              <a:rPr spc="-15" dirty="0"/>
              <a:t>widely</a:t>
            </a:r>
            <a:r>
              <a:rPr spc="285" dirty="0"/>
              <a:t> </a:t>
            </a:r>
            <a:r>
              <a:rPr spc="-15" dirty="0"/>
              <a:t>used</a:t>
            </a:r>
            <a:r>
              <a:rPr spc="285" dirty="0"/>
              <a:t> </a:t>
            </a:r>
            <a:r>
              <a:rPr spc="-15" dirty="0"/>
              <a:t>in</a:t>
            </a:r>
            <a:r>
              <a:rPr spc="285" dirty="0"/>
              <a:t> </a:t>
            </a:r>
            <a:r>
              <a:rPr spc="-15" dirty="0"/>
              <a:t>the</a:t>
            </a:r>
            <a:r>
              <a:rPr spc="285" dirty="0"/>
              <a:t> </a:t>
            </a:r>
            <a:r>
              <a:rPr spc="-15" dirty="0"/>
              <a:t>Global</a:t>
            </a:r>
            <a:r>
              <a:rPr spc="300" dirty="0"/>
              <a:t> </a:t>
            </a:r>
            <a:r>
              <a:rPr spc="-15" dirty="0"/>
              <a:t>System</a:t>
            </a:r>
            <a:r>
              <a:rPr spc="300" dirty="0"/>
              <a:t> </a:t>
            </a:r>
            <a:r>
              <a:rPr spc="-15" dirty="0"/>
              <a:t>for</a:t>
            </a:r>
            <a:r>
              <a:rPr spc="285" dirty="0"/>
              <a:t> </a:t>
            </a:r>
            <a:r>
              <a:rPr spc="-15" dirty="0"/>
              <a:t>Mobile Communications</a:t>
            </a:r>
            <a:r>
              <a:rPr spc="-5" dirty="0"/>
              <a:t> </a:t>
            </a:r>
            <a:r>
              <a:rPr spc="-15" dirty="0"/>
              <a:t>(GSM).</a:t>
            </a:r>
            <a:endParaRPr sz="1800">
              <a:latin typeface="Times New Roman"/>
              <a:cs typeface="Times New Roman"/>
            </a:endParaRPr>
          </a:p>
          <a:p>
            <a:pPr marL="361315" marR="5080" indent="-273050">
              <a:lnSpc>
                <a:spcPct val="100000"/>
              </a:lnSpc>
              <a:spcBef>
                <a:spcPts val="605"/>
              </a:spcBef>
            </a:pPr>
            <a:r>
              <a:rPr sz="1800" spc="9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pc="-15" dirty="0"/>
              <a:t>Used</a:t>
            </a:r>
            <a:r>
              <a:rPr spc="135" dirty="0"/>
              <a:t> </a:t>
            </a:r>
            <a:r>
              <a:rPr spc="-15" dirty="0"/>
              <a:t>for</a:t>
            </a:r>
            <a:r>
              <a:rPr spc="135" dirty="0"/>
              <a:t> </a:t>
            </a:r>
            <a:r>
              <a:rPr spc="-20" dirty="0"/>
              <a:t>CDPD</a:t>
            </a:r>
            <a:r>
              <a:rPr spc="135" dirty="0"/>
              <a:t> </a:t>
            </a:r>
            <a:r>
              <a:rPr spc="-10" dirty="0"/>
              <a:t>(cellular</a:t>
            </a:r>
            <a:r>
              <a:rPr spc="135" dirty="0"/>
              <a:t> </a:t>
            </a:r>
            <a:r>
              <a:rPr spc="-10" dirty="0"/>
              <a:t>digital</a:t>
            </a:r>
            <a:r>
              <a:rPr spc="150" dirty="0"/>
              <a:t> </a:t>
            </a:r>
            <a:r>
              <a:rPr spc="-15" dirty="0"/>
              <a:t>packet</a:t>
            </a:r>
            <a:r>
              <a:rPr spc="135" dirty="0"/>
              <a:t> </a:t>
            </a:r>
            <a:r>
              <a:rPr spc="-15" dirty="0"/>
              <a:t>data)</a:t>
            </a:r>
            <a:r>
              <a:rPr spc="45" dirty="0"/>
              <a:t> </a:t>
            </a:r>
            <a:r>
              <a:rPr sz="2400" spc="-5" dirty="0"/>
              <a:t>overlay network.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95"/>
              </a:spcBef>
            </a:pPr>
            <a:r>
              <a:rPr sz="1800" spc="9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pc="-15" dirty="0"/>
              <a:t>Used</a:t>
            </a:r>
            <a:r>
              <a:rPr spc="-5" dirty="0"/>
              <a:t> </a:t>
            </a:r>
            <a:r>
              <a:rPr spc="-15" dirty="0"/>
              <a:t>for</a:t>
            </a:r>
            <a:r>
              <a:rPr spc="-5" dirty="0"/>
              <a:t> </a:t>
            </a:r>
            <a:r>
              <a:rPr spc="-20" dirty="0"/>
              <a:t>GPRS</a:t>
            </a:r>
            <a:r>
              <a:rPr spc="-5" dirty="0"/>
              <a:t> </a:t>
            </a:r>
            <a:r>
              <a:rPr spc="-25" dirty="0"/>
              <a:t>&amp;</a:t>
            </a:r>
            <a:r>
              <a:rPr spc="-5" dirty="0"/>
              <a:t> </a:t>
            </a:r>
            <a:r>
              <a:rPr spc="-20" dirty="0"/>
              <a:t>EDGE</a:t>
            </a:r>
            <a:r>
              <a:rPr spc="-5" dirty="0"/>
              <a:t> </a:t>
            </a:r>
            <a:r>
              <a:rPr spc="-15" dirty="0"/>
              <a:t>systems.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19</a:t>
            </a:fld>
            <a:endParaRPr spc="-1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457200"/>
            <a:ext cx="609599" cy="685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8200" y="525780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200" y="595122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200" y="664463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200" y="733805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8200" y="803148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8200" y="872489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8200" y="941832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8200" y="1011174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8200" y="1080516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8200" y="1149858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8200" y="1219200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8200" y="1288541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38200" y="1357883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38200" y="1427225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8200" y="1496567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8200" y="1565910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8200" y="1635251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8200" y="1704594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8200" y="1773935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8200" y="1843277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38200" y="1912620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38200" y="1981961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8200" y="2051304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8200" y="2120645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8200" y="2189988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8200" y="2259329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38200" y="2328672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38200" y="2398014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8200" y="2467355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38200" y="2536698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38200" y="2606039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38200" y="2675382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38200" y="2744723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38200" y="2814066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8200" y="2883407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38200" y="2952750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38200" y="3022092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38200" y="3091433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38200" y="3160776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38200" y="3230117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38200" y="3299459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38200" y="3368802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38200" y="3438144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38200" y="3507485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38200" y="3576828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38200" y="3646170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38200" y="3715511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38200" y="3784853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38200" y="3854196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38200" y="3923538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38200" y="3992879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38200" y="4062221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38200" y="4131564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8200" y="4200905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38200" y="4270247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38200" y="4339590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38200" y="4408932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38200" y="4478273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38200" y="4547615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38200" y="4616958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8200" y="4686300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38200" y="4755641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38200" y="4824984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38200" y="4894326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38200" y="4963667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38200" y="5033009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38200" y="5102352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38200" y="5171694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838200" y="5241035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838200" y="5310378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38200" y="5379720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838200" y="5449061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838200" y="5518403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38200" y="5587746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838200" y="5657088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38200" y="5726429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38200" y="5795771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38200" y="5865114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838200" y="5934455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38200" y="6003797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38200" y="6073140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38200" y="6142482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38200" y="6211823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38200" y="6281165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38200" y="6350508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38200" y="6419850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38200" y="6489191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38200" y="6558533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38200" y="6627876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38200" y="6697218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38200" y="6766559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38200" y="6835902"/>
            <a:ext cx="609599" cy="69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38200" y="6905243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38200" y="6974585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38200" y="7043928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38200" y="7113269"/>
            <a:ext cx="609599" cy="693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733044" y="457200"/>
            <a:ext cx="105155" cy="685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733044" y="525780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33044" y="595122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33044" y="664463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33044" y="733805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33044" y="803148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33044" y="872489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33044" y="941832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33044" y="1011174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33044" y="1080516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33044" y="1149858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33044" y="1219200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33044" y="1288541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33044" y="1357883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33044" y="1427225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33044" y="1496567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33044" y="1565910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33044" y="1635251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33044" y="1704594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33044" y="1773935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33044" y="1843277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33044" y="1912620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33044" y="1981961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33044" y="2051304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33044" y="2120645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33044" y="2189988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33044" y="2259329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33044" y="2328672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33044" y="2398014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33044" y="2467355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33044" y="2536698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33044" y="2606039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33044" y="2675382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33044" y="2744723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33044" y="2814066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33044" y="2883407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33044" y="2952750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33044" y="3022092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33044" y="3091433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33044" y="3160776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33044" y="3230117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33044" y="3299459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33044" y="3368802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33044" y="3438144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33044" y="3507485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33044" y="3576828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33044" y="3646170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33044" y="3715511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33044" y="3784853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33044" y="3854196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33044" y="3923538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33044" y="3992879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33044" y="4062221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33044" y="4131564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33044" y="4200905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33044" y="4270247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33044" y="4339590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33044" y="4408932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33044" y="4478273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33044" y="4547615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33044" y="4616958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33044" y="4686300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33044" y="4755641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33044" y="4824984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33044" y="4894326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33044" y="4963667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33044" y="5033009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33044" y="5102352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33044" y="5171694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33044" y="5241035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33044" y="5310378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33044" y="5379720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33044" y="5449061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33044" y="5518403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33044" y="5587746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33044" y="5657088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33044" y="5726429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33044" y="5795771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33044" y="5865114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733044" y="5934455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733044" y="6003797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733044" y="6073140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733044" y="6142482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33044" y="6211823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733044" y="6281165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33044" y="6350508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33044" y="6419850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733044" y="6489191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733044" y="6558533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733044" y="6627876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33044" y="6697218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33044" y="6766559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33044" y="6835902"/>
            <a:ext cx="105155" cy="693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33044" y="6905243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33044" y="6974585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33044" y="7043928"/>
            <a:ext cx="105155" cy="6934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33044" y="7113269"/>
            <a:ext cx="714755" cy="2019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33044" y="7182611"/>
            <a:ext cx="105155" cy="1325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447800" y="457200"/>
            <a:ext cx="182879" cy="685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447800" y="525780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447800" y="595122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447800" y="664463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447800" y="733805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447800" y="803148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447800" y="872489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447800" y="941832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447800" y="1011174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447800" y="1080516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447800" y="1149858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447800" y="1219200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1447800" y="1288541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447800" y="1357883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447800" y="1427225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1447800" y="1496567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447800" y="1565910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447800" y="1635251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447800" y="1704594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1447800" y="1773935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1447800" y="1843277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447800" y="1912620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1447800" y="1981961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447800" y="2051304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1447800" y="2120645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1447800" y="2189988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447800" y="2259329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447800" y="2328672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447800" y="2398014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447800" y="2467355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447800" y="2536698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447800" y="2606039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1447800" y="2675382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447800" y="2744723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447800" y="2814066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447800" y="2883407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447800" y="2952750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447800" y="3022092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1447800" y="3091433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447800" y="3160776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447800" y="3230117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447800" y="3299459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447800" y="3368802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447800" y="3438144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447800" y="3507485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447800" y="3576828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447800" y="3646170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447800" y="3715511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447800" y="3784853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447800" y="3854196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447800" y="3923538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447800" y="3992879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447800" y="4062221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1447800" y="4131564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447800" y="4200905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1447800" y="4270247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447800" y="4339590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1447800" y="4408932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1447800" y="4478273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1447800" y="4547615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447800" y="4616958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447800" y="4686300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447800" y="4755641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1447800" y="4824984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1447800" y="4894326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1447800" y="4963667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447800" y="5033009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447800" y="5102352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1447800" y="5171694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1447800" y="5241035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447800" y="5310378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447800" y="5379720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447800" y="5449061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447800" y="5518403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1447800" y="5587746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1447800" y="5657088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1447800" y="5726429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1447800" y="5795771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1447800" y="5865114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447800" y="5934455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447800" y="6003797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447800" y="6073140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447800" y="6142482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447800" y="6211823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1447800" y="6281165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1447800" y="6350508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1447800" y="6419850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447800" y="6489191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1447800" y="6558533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1447800" y="6627876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447800" y="6697218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447800" y="6766559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447800" y="6835902"/>
            <a:ext cx="182879" cy="69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447800" y="6905243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447800" y="6974585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447800" y="7043928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447800" y="7113269"/>
            <a:ext cx="182879" cy="6934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447800" y="7182611"/>
            <a:ext cx="182879" cy="1325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598675" y="457200"/>
            <a:ext cx="230123" cy="685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598675" y="525780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598675" y="595122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598675" y="664463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598675" y="733805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598675" y="803148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598675" y="872489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598675" y="941832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598675" y="1011174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598675" y="1080516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598675" y="1149858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598675" y="1219200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598675" y="1288541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1598675" y="1357883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1598675" y="1427225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1598675" y="1496567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598675" y="1565910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598675" y="1635251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598675" y="1704594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598675" y="1773935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1598675" y="1843277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598675" y="1912620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1598675" y="1981961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598675" y="2051304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598675" y="2120645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598675" y="2189988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598675" y="2259329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598675" y="2328672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598675" y="2398014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1598675" y="2467355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1598675" y="2536698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1598675" y="2606039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1598675" y="2675382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1598675" y="2744723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598675" y="2814066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1598675" y="2883407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598675" y="2952750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1598675" y="3022092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1598675" y="3091433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1598675" y="3160776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1598675" y="3230117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1598675" y="3299459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1598675" y="3368802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1598675" y="3438144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1598675" y="3507485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1598675" y="3576828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1598675" y="3646170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1598675" y="3715511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1598675" y="3784853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1598675" y="3854196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1598675" y="3923538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598675" y="3992879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598675" y="4062221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1598675" y="4131564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598675" y="4200905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598675" y="4270247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598675" y="4339590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598675" y="4408932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598675" y="4478273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598675" y="4547615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598675" y="4616958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598675" y="4686300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598675" y="4755641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598675" y="4824984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598675" y="4894326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598675" y="4963667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598675" y="5033009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598675" y="5102352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598675" y="5171694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598675" y="5241035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598675" y="5310378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598675" y="5379720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598675" y="5449061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598675" y="5518403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598675" y="5587746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598675" y="5657088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598675" y="5726429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598675" y="5795771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598675" y="5865114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598675" y="5934455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598675" y="6003797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598675" y="6073140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1598675" y="6142482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598675" y="6211823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598675" y="6281165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1598675" y="6350508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1598675" y="6419850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1598675" y="6489191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1598675" y="6558533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598675" y="6627876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598675" y="6697218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598675" y="6766559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598675" y="6835902"/>
            <a:ext cx="230123" cy="6934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598675" y="6905243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598675" y="6974585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1598675" y="7043928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1598675" y="7113269"/>
            <a:ext cx="230123" cy="69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1598675" y="7182611"/>
            <a:ext cx="230123" cy="1325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34923" y="457200"/>
            <a:ext cx="57149" cy="685799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1342644" y="457200"/>
            <a:ext cx="57149" cy="685799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311401" y="45720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57149">
            <a:solidFill>
              <a:srgbClr val="FEC3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170175" y="457200"/>
            <a:ext cx="28193" cy="685799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524000" y="45720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524">
            <a:solidFill>
              <a:srgbClr val="FEC3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9559670" y="45720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5559">
            <a:solidFill>
              <a:srgbClr val="FEC3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9593960" y="45720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12699">
            <a:solidFill>
              <a:srgbClr val="FEC3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676400" y="457200"/>
            <a:ext cx="76199" cy="685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676400" y="525780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676400" y="595122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676400" y="664463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676400" y="733805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676400" y="803148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676400" y="872489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676400" y="941832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676400" y="1011174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676400" y="1080516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1676400" y="1149858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676400" y="1219200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676400" y="1288541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676400" y="1357883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676400" y="1427225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676400" y="1496567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676400" y="1565910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676400" y="1635251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676400" y="1704594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676400" y="1773935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676400" y="1843277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676400" y="1912620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676400" y="1981961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676400" y="2051304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1676400" y="2120645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676400" y="2189988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1676400" y="2259329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1676400" y="2328672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676400" y="2398014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1676400" y="2467355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676400" y="2536698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1676400" y="2606039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676400" y="2675382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676400" y="2744723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1676400" y="2814066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1676400" y="2883407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1676400" y="2952750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1676400" y="3022092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1676400" y="3091433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1676400" y="3160776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1676400" y="3230117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1676400" y="3299459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1676400" y="3368802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1676400" y="3438144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1676400" y="3507485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1676400" y="3576828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1676400" y="3646170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1676400" y="3715511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1676400" y="3784853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1676400" y="3854196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1676400" y="3923538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1676400" y="3992879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1676400" y="4062221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1676400" y="4131564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1676400" y="4200905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1676400" y="4270247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1676400" y="4339590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676400" y="4408932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1676400" y="4478273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1676400" y="4547615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676400" y="4616958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1676400" y="4686300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1676400" y="4755641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676400" y="4824984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1676400" y="4894326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1676400" y="4963667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676400" y="5033009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676400" y="5102352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676400" y="5171694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1676400" y="5241035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1676400" y="5310378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1676400" y="5379720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676400" y="5449061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1676400" y="5518403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676400" y="5587746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1676400" y="5657088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676400" y="5726429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1676400" y="5795771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1676400" y="5865114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1676400" y="5934455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676400" y="6003797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1676400" y="6073140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676400" y="6142482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676400" y="6211823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676400" y="6281165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676400" y="6350508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676400" y="6419850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1676400" y="6489191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1676400" y="6558533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676400" y="6627876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1676400" y="6697218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1676400" y="6766559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1676400" y="6835902"/>
            <a:ext cx="76199" cy="6934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676400" y="6905243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676400" y="6974585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1676400" y="7043928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676400" y="7113269"/>
            <a:ext cx="76199" cy="6934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1676400" y="7182611"/>
            <a:ext cx="76199" cy="13258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066800" y="38862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647699" y="0"/>
                </a:moveTo>
                <a:lnTo>
                  <a:pt x="594624" y="2149"/>
                </a:lnTo>
                <a:lnTo>
                  <a:pt x="542721" y="8486"/>
                </a:lnTo>
                <a:lnTo>
                  <a:pt x="492159" y="18843"/>
                </a:lnTo>
                <a:lnTo>
                  <a:pt x="443106" y="33052"/>
                </a:lnTo>
                <a:lnTo>
                  <a:pt x="395728" y="50946"/>
                </a:lnTo>
                <a:lnTo>
                  <a:pt x="350193" y="72358"/>
                </a:lnTo>
                <a:lnTo>
                  <a:pt x="306668" y="97120"/>
                </a:lnTo>
                <a:lnTo>
                  <a:pt x="265322" y="125065"/>
                </a:lnTo>
                <a:lnTo>
                  <a:pt x="226321" y="156025"/>
                </a:lnTo>
                <a:lnTo>
                  <a:pt x="189833" y="189833"/>
                </a:lnTo>
                <a:lnTo>
                  <a:pt x="156025" y="226321"/>
                </a:lnTo>
                <a:lnTo>
                  <a:pt x="125065" y="265322"/>
                </a:lnTo>
                <a:lnTo>
                  <a:pt x="97120" y="306668"/>
                </a:lnTo>
                <a:lnTo>
                  <a:pt x="72358" y="350193"/>
                </a:lnTo>
                <a:lnTo>
                  <a:pt x="50946" y="395728"/>
                </a:lnTo>
                <a:lnTo>
                  <a:pt x="33052" y="443106"/>
                </a:lnTo>
                <a:lnTo>
                  <a:pt x="18843" y="492159"/>
                </a:lnTo>
                <a:lnTo>
                  <a:pt x="8486" y="542721"/>
                </a:lnTo>
                <a:lnTo>
                  <a:pt x="2149" y="594624"/>
                </a:lnTo>
                <a:lnTo>
                  <a:pt x="0" y="647699"/>
                </a:lnTo>
                <a:lnTo>
                  <a:pt x="2149" y="700775"/>
                </a:lnTo>
                <a:lnTo>
                  <a:pt x="8486" y="752678"/>
                </a:lnTo>
                <a:lnTo>
                  <a:pt x="18843" y="803240"/>
                </a:lnTo>
                <a:lnTo>
                  <a:pt x="33052" y="852293"/>
                </a:lnTo>
                <a:lnTo>
                  <a:pt x="50946" y="899671"/>
                </a:lnTo>
                <a:lnTo>
                  <a:pt x="72358" y="945206"/>
                </a:lnTo>
                <a:lnTo>
                  <a:pt x="97120" y="988731"/>
                </a:lnTo>
                <a:lnTo>
                  <a:pt x="125065" y="1030077"/>
                </a:lnTo>
                <a:lnTo>
                  <a:pt x="156025" y="1069078"/>
                </a:lnTo>
                <a:lnTo>
                  <a:pt x="189833" y="1105566"/>
                </a:lnTo>
                <a:lnTo>
                  <a:pt x="226321" y="1139374"/>
                </a:lnTo>
                <a:lnTo>
                  <a:pt x="265322" y="1170334"/>
                </a:lnTo>
                <a:lnTo>
                  <a:pt x="306668" y="1198279"/>
                </a:lnTo>
                <a:lnTo>
                  <a:pt x="350193" y="1223041"/>
                </a:lnTo>
                <a:lnTo>
                  <a:pt x="395728" y="1244453"/>
                </a:lnTo>
                <a:lnTo>
                  <a:pt x="443106" y="1262347"/>
                </a:lnTo>
                <a:lnTo>
                  <a:pt x="492159" y="1276556"/>
                </a:lnTo>
                <a:lnTo>
                  <a:pt x="542721" y="1286913"/>
                </a:lnTo>
                <a:lnTo>
                  <a:pt x="594624" y="1293250"/>
                </a:lnTo>
                <a:lnTo>
                  <a:pt x="647699" y="1295399"/>
                </a:lnTo>
                <a:lnTo>
                  <a:pt x="700775" y="1293250"/>
                </a:lnTo>
                <a:lnTo>
                  <a:pt x="752678" y="1286913"/>
                </a:lnTo>
                <a:lnTo>
                  <a:pt x="803240" y="1276556"/>
                </a:lnTo>
                <a:lnTo>
                  <a:pt x="852293" y="1262347"/>
                </a:lnTo>
                <a:lnTo>
                  <a:pt x="899671" y="1244453"/>
                </a:lnTo>
                <a:lnTo>
                  <a:pt x="945206" y="1223041"/>
                </a:lnTo>
                <a:lnTo>
                  <a:pt x="988731" y="1198279"/>
                </a:lnTo>
                <a:lnTo>
                  <a:pt x="1030077" y="1170334"/>
                </a:lnTo>
                <a:lnTo>
                  <a:pt x="1069078" y="1139374"/>
                </a:lnTo>
                <a:lnTo>
                  <a:pt x="1105566" y="1105566"/>
                </a:lnTo>
                <a:lnTo>
                  <a:pt x="1139374" y="1069078"/>
                </a:lnTo>
                <a:lnTo>
                  <a:pt x="1170334" y="1030077"/>
                </a:lnTo>
                <a:lnTo>
                  <a:pt x="1198279" y="988731"/>
                </a:lnTo>
                <a:lnTo>
                  <a:pt x="1223041" y="945206"/>
                </a:lnTo>
                <a:lnTo>
                  <a:pt x="1244453" y="899671"/>
                </a:lnTo>
                <a:lnTo>
                  <a:pt x="1262347" y="852293"/>
                </a:lnTo>
                <a:lnTo>
                  <a:pt x="1276556" y="803240"/>
                </a:lnTo>
                <a:lnTo>
                  <a:pt x="1286913" y="752678"/>
                </a:lnTo>
                <a:lnTo>
                  <a:pt x="1293250" y="700775"/>
                </a:lnTo>
                <a:lnTo>
                  <a:pt x="1295399" y="647699"/>
                </a:lnTo>
                <a:lnTo>
                  <a:pt x="1293250" y="594624"/>
                </a:lnTo>
                <a:lnTo>
                  <a:pt x="1286913" y="542721"/>
                </a:lnTo>
                <a:lnTo>
                  <a:pt x="1276556" y="492159"/>
                </a:lnTo>
                <a:lnTo>
                  <a:pt x="1262347" y="443106"/>
                </a:lnTo>
                <a:lnTo>
                  <a:pt x="1244453" y="395728"/>
                </a:lnTo>
                <a:lnTo>
                  <a:pt x="1223041" y="350193"/>
                </a:lnTo>
                <a:lnTo>
                  <a:pt x="1198279" y="306668"/>
                </a:lnTo>
                <a:lnTo>
                  <a:pt x="1170334" y="265322"/>
                </a:lnTo>
                <a:lnTo>
                  <a:pt x="1139374" y="226321"/>
                </a:lnTo>
                <a:lnTo>
                  <a:pt x="1105566" y="189833"/>
                </a:lnTo>
                <a:lnTo>
                  <a:pt x="1069078" y="156025"/>
                </a:lnTo>
                <a:lnTo>
                  <a:pt x="1030077" y="125065"/>
                </a:lnTo>
                <a:lnTo>
                  <a:pt x="988731" y="97120"/>
                </a:lnTo>
                <a:lnTo>
                  <a:pt x="945206" y="72358"/>
                </a:lnTo>
                <a:lnTo>
                  <a:pt x="899671" y="50946"/>
                </a:lnTo>
                <a:lnTo>
                  <a:pt x="852293" y="33052"/>
                </a:lnTo>
                <a:lnTo>
                  <a:pt x="803240" y="18843"/>
                </a:lnTo>
                <a:lnTo>
                  <a:pt x="752678" y="8486"/>
                </a:lnTo>
                <a:lnTo>
                  <a:pt x="700775" y="2149"/>
                </a:lnTo>
                <a:lnTo>
                  <a:pt x="647699" y="0"/>
                </a:lnTo>
                <a:close/>
              </a:path>
            </a:pathLst>
          </a:custGeom>
          <a:solidFill>
            <a:srgbClr val="FE86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1767077" y="5324094"/>
            <a:ext cx="641350" cy="641985"/>
          </a:xfrm>
          <a:custGeom>
            <a:avLst/>
            <a:gdLst/>
            <a:ahLst/>
            <a:cxnLst/>
            <a:rect l="l" t="t" r="r" b="b"/>
            <a:pathLst>
              <a:path w="641350" h="641985">
                <a:moveTo>
                  <a:pt x="320801" y="0"/>
                </a:moveTo>
                <a:lnTo>
                  <a:pt x="268675" y="4209"/>
                </a:lnTo>
                <a:lnTo>
                  <a:pt x="219260" y="16392"/>
                </a:lnTo>
                <a:lnTo>
                  <a:pt x="173210" y="35881"/>
                </a:lnTo>
                <a:lnTo>
                  <a:pt x="131179" y="62008"/>
                </a:lnTo>
                <a:lnTo>
                  <a:pt x="93821" y="94106"/>
                </a:lnTo>
                <a:lnTo>
                  <a:pt x="61789" y="131509"/>
                </a:lnTo>
                <a:lnTo>
                  <a:pt x="35737" y="173547"/>
                </a:lnTo>
                <a:lnTo>
                  <a:pt x="16318" y="219553"/>
                </a:lnTo>
                <a:lnTo>
                  <a:pt x="4188" y="268861"/>
                </a:lnTo>
                <a:lnTo>
                  <a:pt x="0" y="320801"/>
                </a:lnTo>
                <a:lnTo>
                  <a:pt x="1060" y="347163"/>
                </a:lnTo>
                <a:lnTo>
                  <a:pt x="9302" y="398015"/>
                </a:lnTo>
                <a:lnTo>
                  <a:pt x="25157" y="445829"/>
                </a:lnTo>
                <a:lnTo>
                  <a:pt x="47974" y="489951"/>
                </a:lnTo>
                <a:lnTo>
                  <a:pt x="77098" y="529728"/>
                </a:lnTo>
                <a:lnTo>
                  <a:pt x="111875" y="564505"/>
                </a:lnTo>
                <a:lnTo>
                  <a:pt x="151652" y="593629"/>
                </a:lnTo>
                <a:lnTo>
                  <a:pt x="195774" y="616446"/>
                </a:lnTo>
                <a:lnTo>
                  <a:pt x="243588" y="632301"/>
                </a:lnTo>
                <a:lnTo>
                  <a:pt x="294440" y="640543"/>
                </a:lnTo>
                <a:lnTo>
                  <a:pt x="320801" y="641603"/>
                </a:lnTo>
                <a:lnTo>
                  <a:pt x="347054" y="640543"/>
                </a:lnTo>
                <a:lnTo>
                  <a:pt x="397721" y="632301"/>
                </a:lnTo>
                <a:lnTo>
                  <a:pt x="445388" y="616446"/>
                </a:lnTo>
                <a:lnTo>
                  <a:pt x="489399" y="593629"/>
                </a:lnTo>
                <a:lnTo>
                  <a:pt x="529093" y="564505"/>
                </a:lnTo>
                <a:lnTo>
                  <a:pt x="563812" y="529728"/>
                </a:lnTo>
                <a:lnTo>
                  <a:pt x="592899" y="489951"/>
                </a:lnTo>
                <a:lnTo>
                  <a:pt x="615695" y="445829"/>
                </a:lnTo>
                <a:lnTo>
                  <a:pt x="631542" y="398015"/>
                </a:lnTo>
                <a:lnTo>
                  <a:pt x="639781" y="347163"/>
                </a:lnTo>
                <a:lnTo>
                  <a:pt x="640841" y="320801"/>
                </a:lnTo>
                <a:lnTo>
                  <a:pt x="639781" y="294544"/>
                </a:lnTo>
                <a:lnTo>
                  <a:pt x="631542" y="243836"/>
                </a:lnTo>
                <a:lnTo>
                  <a:pt x="615695" y="196095"/>
                </a:lnTo>
                <a:lnTo>
                  <a:pt x="592899" y="151990"/>
                </a:lnTo>
                <a:lnTo>
                  <a:pt x="563812" y="112186"/>
                </a:lnTo>
                <a:lnTo>
                  <a:pt x="529093" y="77353"/>
                </a:lnTo>
                <a:lnTo>
                  <a:pt x="489399" y="48156"/>
                </a:lnTo>
                <a:lnTo>
                  <a:pt x="445388" y="25265"/>
                </a:lnTo>
                <a:lnTo>
                  <a:pt x="397721" y="9345"/>
                </a:lnTo>
                <a:lnTo>
                  <a:pt x="347054" y="1066"/>
                </a:lnTo>
                <a:lnTo>
                  <a:pt x="320801" y="0"/>
                </a:lnTo>
                <a:close/>
              </a:path>
            </a:pathLst>
          </a:custGeom>
          <a:solidFill>
            <a:srgbClr val="FE86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1548260" y="5958078"/>
            <a:ext cx="136525" cy="136525"/>
          </a:xfrm>
          <a:custGeom>
            <a:avLst/>
            <a:gdLst/>
            <a:ahLst/>
            <a:cxnLst/>
            <a:rect l="l" t="t" r="r" b="b"/>
            <a:pathLst>
              <a:path w="136525" h="136525">
                <a:moveTo>
                  <a:pt x="68703" y="0"/>
                </a:moveTo>
                <a:lnTo>
                  <a:pt x="28457" y="12677"/>
                </a:lnTo>
                <a:lnTo>
                  <a:pt x="3428" y="44983"/>
                </a:lnTo>
                <a:lnTo>
                  <a:pt x="0" y="58628"/>
                </a:lnTo>
                <a:lnTo>
                  <a:pt x="1132" y="75082"/>
                </a:lnTo>
                <a:lnTo>
                  <a:pt x="18755" y="114060"/>
                </a:lnTo>
                <a:lnTo>
                  <a:pt x="52078" y="134379"/>
                </a:lnTo>
                <a:lnTo>
                  <a:pt x="65422" y="136322"/>
                </a:lnTo>
                <a:lnTo>
                  <a:pt x="80711" y="134902"/>
                </a:lnTo>
                <a:lnTo>
                  <a:pt x="117718" y="115552"/>
                </a:lnTo>
                <a:lnTo>
                  <a:pt x="136288" y="79596"/>
                </a:lnTo>
                <a:lnTo>
                  <a:pt x="135325" y="62722"/>
                </a:lnTo>
                <a:lnTo>
                  <a:pt x="118566" y="23015"/>
                </a:lnTo>
                <a:lnTo>
                  <a:pt x="86212" y="2266"/>
                </a:lnTo>
                <a:lnTo>
                  <a:pt x="68703" y="0"/>
                </a:lnTo>
                <a:close/>
              </a:path>
            </a:pathLst>
          </a:custGeom>
          <a:solidFill>
            <a:srgbClr val="FE86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120724" y="6245352"/>
            <a:ext cx="274955" cy="274320"/>
          </a:xfrm>
          <a:custGeom>
            <a:avLst/>
            <a:gdLst/>
            <a:ahLst/>
            <a:cxnLst/>
            <a:rect l="l" t="t" r="r" b="b"/>
            <a:pathLst>
              <a:path w="274955" h="274320">
                <a:moveTo>
                  <a:pt x="137843" y="0"/>
                </a:moveTo>
                <a:lnTo>
                  <a:pt x="95088" y="6672"/>
                </a:lnTo>
                <a:lnTo>
                  <a:pt x="57796" y="25317"/>
                </a:lnTo>
                <a:lnTo>
                  <a:pt x="28097" y="53871"/>
                </a:lnTo>
                <a:lnTo>
                  <a:pt x="8121" y="90274"/>
                </a:lnTo>
                <a:lnTo>
                  <a:pt x="0" y="132463"/>
                </a:lnTo>
                <a:lnTo>
                  <a:pt x="735" y="147780"/>
                </a:lnTo>
                <a:lnTo>
                  <a:pt x="11354" y="190123"/>
                </a:lnTo>
                <a:lnTo>
                  <a:pt x="33015" y="225692"/>
                </a:lnTo>
                <a:lnTo>
                  <a:pt x="63691" y="252730"/>
                </a:lnTo>
                <a:lnTo>
                  <a:pt x="101357" y="269481"/>
                </a:lnTo>
                <a:lnTo>
                  <a:pt x="129350" y="274065"/>
                </a:lnTo>
                <a:lnTo>
                  <a:pt x="145041" y="273387"/>
                </a:lnTo>
                <a:lnTo>
                  <a:pt x="188295" y="263190"/>
                </a:lnTo>
                <a:lnTo>
                  <a:pt x="224546" y="242231"/>
                </a:lnTo>
                <a:lnTo>
                  <a:pt x="252164" y="212408"/>
                </a:lnTo>
                <a:lnTo>
                  <a:pt x="269513" y="175623"/>
                </a:lnTo>
                <a:lnTo>
                  <a:pt x="274569" y="148169"/>
                </a:lnTo>
                <a:lnTo>
                  <a:pt x="273927" y="132056"/>
                </a:lnTo>
                <a:lnTo>
                  <a:pt x="263895" y="87960"/>
                </a:lnTo>
                <a:lnTo>
                  <a:pt x="243214" y="51314"/>
                </a:lnTo>
                <a:lnTo>
                  <a:pt x="213830" y="23511"/>
                </a:lnTo>
                <a:lnTo>
                  <a:pt x="177686" y="5943"/>
                </a:lnTo>
                <a:lnTo>
                  <a:pt x="137843" y="0"/>
                </a:lnTo>
                <a:close/>
              </a:path>
            </a:pathLst>
          </a:custGeom>
          <a:solidFill>
            <a:srgbClr val="FE86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362200" y="4953000"/>
            <a:ext cx="365125" cy="365125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879" y="0"/>
                </a:moveTo>
                <a:lnTo>
                  <a:pt x="138819" y="5295"/>
                </a:lnTo>
                <a:lnTo>
                  <a:pt x="98684" y="20347"/>
                </a:lnTo>
                <a:lnTo>
                  <a:pt x="63723" y="43907"/>
                </a:lnTo>
                <a:lnTo>
                  <a:pt x="35186" y="74724"/>
                </a:lnTo>
                <a:lnTo>
                  <a:pt x="14323" y="111549"/>
                </a:lnTo>
                <a:lnTo>
                  <a:pt x="2384" y="153132"/>
                </a:lnTo>
                <a:lnTo>
                  <a:pt x="0" y="182879"/>
                </a:lnTo>
                <a:lnTo>
                  <a:pt x="603" y="197816"/>
                </a:lnTo>
                <a:lnTo>
                  <a:pt x="9290" y="240444"/>
                </a:lnTo>
                <a:lnTo>
                  <a:pt x="27317" y="278813"/>
                </a:lnTo>
                <a:lnTo>
                  <a:pt x="53435" y="311657"/>
                </a:lnTo>
                <a:lnTo>
                  <a:pt x="86393" y="337713"/>
                </a:lnTo>
                <a:lnTo>
                  <a:pt x="124943" y="355713"/>
                </a:lnTo>
                <a:lnTo>
                  <a:pt x="167834" y="364394"/>
                </a:lnTo>
                <a:lnTo>
                  <a:pt x="182879" y="364997"/>
                </a:lnTo>
                <a:lnTo>
                  <a:pt x="197816" y="364394"/>
                </a:lnTo>
                <a:lnTo>
                  <a:pt x="240444" y="355713"/>
                </a:lnTo>
                <a:lnTo>
                  <a:pt x="278813" y="337713"/>
                </a:lnTo>
                <a:lnTo>
                  <a:pt x="311657" y="311657"/>
                </a:lnTo>
                <a:lnTo>
                  <a:pt x="337713" y="278813"/>
                </a:lnTo>
                <a:lnTo>
                  <a:pt x="355713" y="240444"/>
                </a:lnTo>
                <a:lnTo>
                  <a:pt x="364394" y="197816"/>
                </a:lnTo>
                <a:lnTo>
                  <a:pt x="364997" y="182879"/>
                </a:lnTo>
                <a:lnTo>
                  <a:pt x="364394" y="167834"/>
                </a:lnTo>
                <a:lnTo>
                  <a:pt x="355713" y="124943"/>
                </a:lnTo>
                <a:lnTo>
                  <a:pt x="337713" y="86393"/>
                </a:lnTo>
                <a:lnTo>
                  <a:pt x="311657" y="53435"/>
                </a:lnTo>
                <a:lnTo>
                  <a:pt x="278813" y="27317"/>
                </a:lnTo>
                <a:lnTo>
                  <a:pt x="240444" y="9290"/>
                </a:lnTo>
                <a:lnTo>
                  <a:pt x="197816" y="603"/>
                </a:lnTo>
                <a:lnTo>
                  <a:pt x="182879" y="0"/>
                </a:lnTo>
                <a:close/>
              </a:path>
            </a:pathLst>
          </a:custGeom>
          <a:solidFill>
            <a:srgbClr val="FE86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3" name="object 503"/>
          <p:cNvSpPr txBox="1"/>
          <p:nvPr/>
        </p:nvSpPr>
        <p:spPr>
          <a:xfrm>
            <a:off x="3314688" y="957242"/>
            <a:ext cx="462216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endParaRPr sz="3600">
              <a:latin typeface="Arial"/>
              <a:cs typeface="Arial"/>
            </a:endParaRPr>
          </a:p>
        </p:txBody>
      </p:sp>
      <p:sp>
        <p:nvSpPr>
          <p:cNvPr id="505" name="object 505"/>
          <p:cNvSpPr txBox="1"/>
          <p:nvPr/>
        </p:nvSpPr>
        <p:spPr>
          <a:xfrm>
            <a:off x="2024889" y="5557915"/>
            <a:ext cx="1244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6" name="Title 505"/>
          <p:cNvSpPr>
            <a:spLocks noGrp="1"/>
          </p:cNvSpPr>
          <p:nvPr>
            <p:ph type="ctrTitle"/>
          </p:nvPr>
        </p:nvSpPr>
        <p:spPr>
          <a:xfrm>
            <a:off x="2314556" y="1171557"/>
            <a:ext cx="6989464" cy="2031325"/>
          </a:xfrm>
        </p:spPr>
        <p:txBody>
          <a:bodyPr/>
          <a:lstStyle/>
          <a:p>
            <a:pPr algn="ctr"/>
            <a:r>
              <a:rPr lang="en-IN" spc="-5" dirty="0" smtClean="0">
                <a:solidFill>
                  <a:srgbClr val="FF0000"/>
                </a:solidFill>
              </a:rPr>
              <a:t>GAUSSIA</a:t>
            </a:r>
            <a:r>
              <a:rPr lang="en-IN" dirty="0" smtClean="0">
                <a:solidFill>
                  <a:srgbClr val="FF0000"/>
                </a:solidFill>
              </a:rPr>
              <a:t>N </a:t>
            </a:r>
            <a:r>
              <a:rPr lang="en-IN" spc="-5" dirty="0" smtClean="0">
                <a:solidFill>
                  <a:srgbClr val="FF0000"/>
                </a:solidFill>
              </a:rPr>
              <a:t>MINIMUM </a:t>
            </a:r>
            <a:r>
              <a:rPr lang="en-IN" dirty="0" smtClean="0">
                <a:solidFill>
                  <a:srgbClr val="FF0000"/>
                </a:solidFill>
              </a:rPr>
              <a:t>SHIFT</a:t>
            </a:r>
            <a:r>
              <a:rPr lang="en-IN" spc="-5" dirty="0" smtClean="0">
                <a:solidFill>
                  <a:srgbClr val="FF0000"/>
                </a:solidFill>
              </a:rPr>
              <a:t> </a:t>
            </a:r>
            <a:r>
              <a:rPr lang="en-IN" dirty="0" smtClean="0">
                <a:solidFill>
                  <a:srgbClr val="FF0000"/>
                </a:solidFill>
              </a:rPr>
              <a:t>KEYING (GMSK)</a:t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07" name="Subtitle 506"/>
          <p:cNvSpPr>
            <a:spLocks noGrp="1"/>
          </p:cNvSpPr>
          <p:nvPr>
            <p:ph type="subTitle" idx="1"/>
          </p:nvPr>
        </p:nvSpPr>
        <p:spPr>
          <a:xfrm>
            <a:off x="5100638" y="3386134"/>
            <a:ext cx="3449001" cy="196977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Presented by,</a:t>
            </a:r>
          </a:p>
          <a:p>
            <a:r>
              <a:rPr lang="en-US" sz="3200" b="1" dirty="0" err="1" smtClean="0"/>
              <a:t>M.Mahamutha</a:t>
            </a:r>
            <a:r>
              <a:rPr lang="en-US" sz="3200" b="1" dirty="0" smtClean="0"/>
              <a:t>,</a:t>
            </a:r>
          </a:p>
          <a:p>
            <a:r>
              <a:rPr lang="en-US" sz="3200" b="1" dirty="0" smtClean="0"/>
              <a:t>II yr,</a:t>
            </a:r>
          </a:p>
          <a:p>
            <a:r>
              <a:rPr lang="en-US" sz="3200" b="1" dirty="0" err="1" smtClean="0"/>
              <a:t>M.Tech</a:t>
            </a:r>
            <a:r>
              <a:rPr lang="en-US" sz="3200" b="1" dirty="0" smtClean="0"/>
              <a:t> - COS</a:t>
            </a:r>
            <a:endParaRPr lang="en-I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24939" y="3563074"/>
            <a:ext cx="4446270" cy="93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dirty="0">
                <a:latin typeface="Arial"/>
                <a:cs typeface="Arial"/>
              </a:rPr>
              <a:t>Thank</a:t>
            </a:r>
            <a:r>
              <a:rPr sz="7200" spc="185" dirty="0">
                <a:latin typeface="Times New Roman"/>
                <a:cs typeface="Times New Roman"/>
              </a:rPr>
              <a:t> </a:t>
            </a:r>
            <a:r>
              <a:rPr sz="7200" spc="-5" dirty="0">
                <a:latin typeface="Arial"/>
                <a:cs typeface="Arial"/>
              </a:rPr>
              <a:t>You</a:t>
            </a:r>
            <a:endParaRPr sz="7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0787" y="6364112"/>
            <a:ext cx="2222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8975" y="671490"/>
            <a:ext cx="6917690" cy="58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endParaRPr sz="3800">
              <a:latin typeface="Arial"/>
              <a:cs typeface="Arial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91311" y="528614"/>
            <a:ext cx="6875777" cy="6771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917702" y="1785194"/>
            <a:ext cx="8222994" cy="4385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21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spc="-5" dirty="0"/>
              <a:t>Introductio</a:t>
            </a:r>
            <a:r>
              <a:rPr sz="2400" dirty="0"/>
              <a:t>n</a:t>
            </a:r>
            <a:r>
              <a:rPr sz="2400" spc="-5" dirty="0"/>
              <a:t> t</a:t>
            </a:r>
            <a:r>
              <a:rPr sz="2400" dirty="0"/>
              <a:t>o</a:t>
            </a:r>
            <a:r>
              <a:rPr sz="2400" spc="-5" dirty="0"/>
              <a:t> GMSK.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1700" spc="21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dirty="0"/>
              <a:t>Overview of MSK 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1700" spc="21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spc="-5" dirty="0"/>
              <a:t>Generatio</a:t>
            </a:r>
            <a:r>
              <a:rPr sz="2400" dirty="0"/>
              <a:t>n</a:t>
            </a:r>
            <a:r>
              <a:rPr sz="2400" spc="-5" dirty="0"/>
              <a:t> o</a:t>
            </a:r>
            <a:r>
              <a:rPr sz="2400" dirty="0"/>
              <a:t>f</a:t>
            </a:r>
            <a:r>
              <a:rPr sz="2400" spc="-5" dirty="0"/>
              <a:t> GMS</a:t>
            </a:r>
            <a:r>
              <a:rPr sz="2400" dirty="0"/>
              <a:t>K</a:t>
            </a:r>
            <a:r>
              <a:rPr sz="2400" spc="-5" dirty="0"/>
              <a:t> </a:t>
            </a:r>
            <a:r>
              <a:rPr sz="2400" dirty="0"/>
              <a:t>&amp;</a:t>
            </a:r>
            <a:r>
              <a:rPr sz="2400" spc="-5" dirty="0"/>
              <a:t> it</a:t>
            </a:r>
            <a:r>
              <a:rPr sz="2400" dirty="0"/>
              <a:t>s</a:t>
            </a:r>
            <a:r>
              <a:rPr sz="2400" spc="-5" dirty="0"/>
              <a:t> Waveform.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1700" spc="21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dirty="0"/>
              <a:t>Pulse shaping.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1700" spc="21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spc="-5" dirty="0"/>
              <a:t>Summin</a:t>
            </a:r>
            <a:r>
              <a:rPr sz="2400" dirty="0"/>
              <a:t>g</a:t>
            </a:r>
            <a:r>
              <a:rPr sz="2400" spc="-5" dirty="0"/>
              <a:t> </a:t>
            </a:r>
            <a:r>
              <a:rPr sz="2400" dirty="0"/>
              <a:t>,</a:t>
            </a:r>
            <a:r>
              <a:rPr sz="2400" spc="-5" dirty="0"/>
              <a:t> Integratio</a:t>
            </a:r>
            <a:r>
              <a:rPr sz="2400" dirty="0"/>
              <a:t>n</a:t>
            </a:r>
            <a:r>
              <a:rPr sz="2400" spc="-5" dirty="0"/>
              <a:t> </a:t>
            </a:r>
            <a:r>
              <a:rPr sz="2400" dirty="0"/>
              <a:t>,</a:t>
            </a:r>
            <a:r>
              <a:rPr sz="2400" spc="-5" dirty="0"/>
              <a:t> </a:t>
            </a:r>
            <a:r>
              <a:rPr sz="2400" dirty="0"/>
              <a:t>I</a:t>
            </a:r>
            <a:r>
              <a:rPr sz="2400" spc="-5" dirty="0"/>
              <a:t> </a:t>
            </a:r>
            <a:r>
              <a:rPr sz="2400" dirty="0"/>
              <a:t>&amp;</a:t>
            </a:r>
            <a:r>
              <a:rPr sz="2400" spc="-5" dirty="0"/>
              <a:t> </a:t>
            </a:r>
            <a:r>
              <a:rPr sz="2400" dirty="0"/>
              <a:t>Q</a:t>
            </a:r>
            <a:r>
              <a:rPr sz="2400" spc="-5" dirty="0"/>
              <a:t> signals.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1700" spc="21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dirty="0"/>
              <a:t>GMSK Receiver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700" spc="21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dirty="0"/>
              <a:t>Power spectrum of GMSK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1700" spc="21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spc="-5" dirty="0"/>
              <a:t>Properties.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1700" spc="21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spc="-5" dirty="0"/>
              <a:t>Advantages.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1700" spc="210" smtClean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dirty="0"/>
              <a:t>Disadvantages.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29554" y="6364112"/>
            <a:ext cx="1244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76072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spc="-25" dirty="0"/>
              <a:t>INTRODUCTION</a:t>
            </a:r>
            <a:r>
              <a:rPr sz="3800" spc="-5" dirty="0"/>
              <a:t> </a:t>
            </a:r>
            <a:r>
              <a:rPr sz="3800" spc="-30" dirty="0"/>
              <a:t>TO</a:t>
            </a:r>
            <a:r>
              <a:rPr sz="3800" spc="-5" dirty="0"/>
              <a:t> </a:t>
            </a:r>
            <a:r>
              <a:rPr sz="3800" spc="-30" dirty="0"/>
              <a:t>GMSK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993902" y="2140274"/>
            <a:ext cx="7310120" cy="441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3050" algn="just">
              <a:lnSpc>
                <a:spcPct val="90100"/>
              </a:lnSpc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Gaussian</a:t>
            </a:r>
            <a:r>
              <a:rPr sz="2600" spc="12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Minimum</a:t>
            </a:r>
            <a:r>
              <a:rPr sz="2600" spc="12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Shift</a:t>
            </a:r>
            <a:r>
              <a:rPr sz="2600" spc="12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Keying</a:t>
            </a:r>
            <a:r>
              <a:rPr sz="2600" spc="12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(GMSK)</a:t>
            </a:r>
            <a:r>
              <a:rPr sz="2600" spc="1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is</a:t>
            </a:r>
            <a:r>
              <a:rPr sz="2600" spc="12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</a:t>
            </a:r>
            <a:r>
              <a:rPr sz="2600" spc="12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form</a:t>
            </a:r>
            <a:r>
              <a:rPr sz="2600" spc="-10" dirty="0">
                <a:latin typeface="Times New Roman"/>
                <a:cs typeface="Times New Roman"/>
              </a:rPr>
              <a:t> of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continuous-phase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FSK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in</a:t>
            </a:r>
            <a:r>
              <a:rPr sz="2600" spc="10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whic</a:t>
            </a:r>
            <a:r>
              <a:rPr sz="2600" spc="-15" dirty="0">
                <a:latin typeface="Times New Roman"/>
                <a:cs typeface="Times New Roman"/>
              </a:rPr>
              <a:t>h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th</a:t>
            </a:r>
            <a:r>
              <a:rPr sz="2600" spc="-15" dirty="0">
                <a:latin typeface="Times New Roman"/>
                <a:cs typeface="Times New Roman"/>
              </a:rPr>
              <a:t>e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phas</a:t>
            </a:r>
            <a:r>
              <a:rPr sz="2600" spc="-15" dirty="0">
                <a:latin typeface="Times New Roman"/>
                <a:cs typeface="Times New Roman"/>
              </a:rPr>
              <a:t>e</a:t>
            </a:r>
            <a:r>
              <a:rPr sz="2600" spc="1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change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changed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between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symbols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to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provide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constant envelope.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Consequently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it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is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popular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alternative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to QPSK.</a:t>
            </a:r>
            <a:endParaRPr sz="2600">
              <a:latin typeface="Times New Roman"/>
              <a:cs typeface="Times New Roman"/>
            </a:endParaRPr>
          </a:p>
          <a:p>
            <a:pPr marL="285115" marR="5080" indent="-273050" algn="just">
              <a:lnSpc>
                <a:spcPct val="90100"/>
              </a:lnSpc>
              <a:spcBef>
                <a:spcPts val="600"/>
              </a:spcBef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RF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bandwidth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controlled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by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4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Gaussian low-pass</a:t>
            </a:r>
            <a:r>
              <a:rPr sz="2600" spc="3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filter.</a:t>
            </a:r>
            <a:r>
              <a:rPr sz="2600" spc="31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The</a:t>
            </a:r>
            <a:r>
              <a:rPr sz="2600" spc="31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degree</a:t>
            </a:r>
            <a:r>
              <a:rPr sz="2600" spc="31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of</a:t>
            </a:r>
            <a:r>
              <a:rPr sz="2600" spc="3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filtering</a:t>
            </a:r>
            <a:r>
              <a:rPr sz="2600" spc="3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is</a:t>
            </a:r>
            <a:r>
              <a:rPr sz="2600" spc="31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expressed by</a:t>
            </a:r>
            <a:r>
              <a:rPr sz="2600" spc="30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multiplying</a:t>
            </a:r>
            <a:r>
              <a:rPr sz="2600" spc="30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the</a:t>
            </a:r>
            <a:r>
              <a:rPr sz="2600" spc="30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filter</a:t>
            </a:r>
            <a:r>
              <a:rPr sz="2600" spc="30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3dB</a:t>
            </a:r>
            <a:r>
              <a:rPr sz="2600" spc="30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bandwidth</a:t>
            </a:r>
            <a:r>
              <a:rPr sz="2600" spc="30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(B)</a:t>
            </a:r>
            <a:r>
              <a:rPr sz="2600" spc="30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by</a:t>
            </a:r>
            <a:r>
              <a:rPr sz="2600" spc="30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bit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period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of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the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transmission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(T),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i.e.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by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BT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(</a:t>
            </a:r>
            <a:r>
              <a:rPr sz="2400" spc="-25" dirty="0">
                <a:latin typeface="Arial"/>
                <a:cs typeface="Arial"/>
              </a:rPr>
              <a:t>B</a:t>
            </a:r>
            <a:r>
              <a:rPr sz="2400" spc="-15" dirty="0">
                <a:latin typeface="Arial"/>
                <a:cs typeface="Arial"/>
              </a:rPr>
              <a:t>T</a:t>
            </a:r>
            <a:r>
              <a:rPr sz="2400" spc="2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  <a:p>
            <a:pPr marL="285115">
              <a:lnSpc>
                <a:spcPts val="2815"/>
              </a:lnSpc>
            </a:pPr>
            <a:r>
              <a:rPr sz="2400" spc="-5" dirty="0">
                <a:latin typeface="Arial"/>
                <a:cs typeface="Arial"/>
              </a:rPr>
              <a:t>0.</a:t>
            </a:r>
            <a:r>
              <a:rPr sz="2400" dirty="0">
                <a:latin typeface="Arial"/>
                <a:cs typeface="Arial"/>
              </a:rPr>
              <a:t>3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Arial"/>
                <a:cs typeface="Arial"/>
              </a:rPr>
              <a:t>for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GSM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network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600" spc="-10" dirty="0">
                <a:latin typeface="Times New Roman"/>
                <a:cs typeface="Times New Roman"/>
              </a:rPr>
              <a:t>)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  <a:p>
            <a:pPr marL="285115" marR="5080" indent="-273050" algn="just">
              <a:lnSpc>
                <a:spcPts val="2810"/>
              </a:lnSpc>
              <a:spcBef>
                <a:spcPts val="645"/>
              </a:spcBef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GMSK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allows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efficient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class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C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non-linear</a:t>
            </a:r>
            <a:r>
              <a:rPr sz="2600" spc="5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amplifiers</a:t>
            </a:r>
            <a:r>
              <a:rPr sz="2600" spc="-10" dirty="0">
                <a:latin typeface="Times New Roman"/>
                <a:cs typeface="Times New Roman"/>
              </a:rPr>
              <a:t> to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be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used.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29554" y="6364112"/>
            <a:ext cx="1244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3730" marR="5080" indent="-1891664">
              <a:lnSpc>
                <a:spcPct val="100000"/>
              </a:lnSpc>
            </a:pPr>
            <a:r>
              <a:rPr sz="3800" spc="-25" dirty="0"/>
              <a:t>INTRODUCTION</a:t>
            </a:r>
            <a:r>
              <a:rPr sz="3800" spc="-5" dirty="0"/>
              <a:t> </a:t>
            </a:r>
            <a:r>
              <a:rPr sz="3800" spc="-30" dirty="0"/>
              <a:t>TO</a:t>
            </a:r>
            <a:r>
              <a:rPr sz="3800" spc="-5" dirty="0"/>
              <a:t> </a:t>
            </a:r>
            <a:r>
              <a:rPr sz="3800" spc="-30" dirty="0"/>
              <a:t>GMSK</a:t>
            </a:r>
            <a:r>
              <a:rPr sz="3800" spc="-25" dirty="0"/>
              <a:t> (CONT….)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993902" y="2140274"/>
            <a:ext cx="7308850" cy="3733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Gaussian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Minimum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Shift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Keying.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Modulation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scheme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used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in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GSM.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Bandwidth-time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product.</a:t>
            </a:r>
            <a:endParaRPr sz="2600">
              <a:latin typeface="Times New Roman"/>
              <a:cs typeface="Times New Roman"/>
            </a:endParaRPr>
          </a:p>
          <a:p>
            <a:pPr marL="652780" indent="-273685">
              <a:lnSpc>
                <a:spcPct val="100000"/>
              </a:lnSpc>
              <a:spcBef>
                <a:spcPts val="315"/>
              </a:spcBef>
              <a:buClr>
                <a:srgbClr val="FE8637"/>
              </a:buClr>
              <a:buSzPct val="80769"/>
              <a:buFont typeface="Wingdings 2"/>
              <a:buChar char=""/>
              <a:tabLst>
                <a:tab pos="652780" algn="l"/>
              </a:tabLst>
            </a:pPr>
            <a:r>
              <a:rPr sz="2600" spc="-15" dirty="0">
                <a:latin typeface="Times New Roman"/>
                <a:cs typeface="Times New Roman"/>
              </a:rPr>
              <a:t>Describes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amount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symbols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overlap</a:t>
            </a:r>
            <a:endParaRPr sz="2600">
              <a:latin typeface="Times New Roman"/>
              <a:cs typeface="Times New Roman"/>
            </a:endParaRPr>
          </a:p>
          <a:p>
            <a:pPr marL="652780" indent="-273685">
              <a:lnSpc>
                <a:spcPct val="100000"/>
              </a:lnSpc>
              <a:spcBef>
                <a:spcPts val="315"/>
              </a:spcBef>
              <a:buClr>
                <a:srgbClr val="FE8637"/>
              </a:buClr>
              <a:buSzPct val="80769"/>
              <a:buFont typeface="Wingdings 2"/>
              <a:buChar char=""/>
              <a:tabLst>
                <a:tab pos="652780" algn="l"/>
              </a:tabLst>
            </a:pPr>
            <a:r>
              <a:rPr sz="2600" spc="-20" dirty="0">
                <a:latin typeface="Times New Roman"/>
                <a:cs typeface="Times New Roman"/>
              </a:rPr>
              <a:t>BT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=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0.3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GSM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networks</a:t>
            </a:r>
            <a:endParaRPr sz="2600">
              <a:latin typeface="Times New Roman"/>
              <a:cs typeface="Times New Roman"/>
            </a:endParaRPr>
          </a:p>
          <a:p>
            <a:pPr marL="652780" indent="-273685">
              <a:lnSpc>
                <a:spcPct val="100000"/>
              </a:lnSpc>
              <a:spcBef>
                <a:spcPts val="310"/>
              </a:spcBef>
              <a:buClr>
                <a:srgbClr val="FE8637"/>
              </a:buClr>
              <a:buSzPct val="80769"/>
              <a:buFont typeface="Wingdings 2"/>
              <a:buChar char=""/>
              <a:tabLst>
                <a:tab pos="652780" algn="l"/>
              </a:tabLst>
            </a:pPr>
            <a:r>
              <a:rPr sz="2600" spc="-20" dirty="0">
                <a:latin typeface="Times New Roman"/>
                <a:cs typeface="Times New Roman"/>
              </a:rPr>
              <a:t>Goo</a:t>
            </a:r>
            <a:r>
              <a:rPr sz="2600" spc="-15" dirty="0">
                <a:latin typeface="Times New Roman"/>
                <a:cs typeface="Times New Roman"/>
              </a:rPr>
              <a:t>d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spectra</a:t>
            </a:r>
            <a:r>
              <a:rPr sz="2600" spc="-10" dirty="0">
                <a:latin typeface="Times New Roman"/>
                <a:cs typeface="Times New Roman"/>
              </a:rPr>
              <a:t>l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efficiency</a:t>
            </a:r>
            <a:endParaRPr sz="2600">
              <a:latin typeface="Times New Roman"/>
              <a:cs typeface="Times New Roman"/>
            </a:endParaRPr>
          </a:p>
          <a:p>
            <a:pPr marL="652780" marR="5080" indent="-273685">
              <a:lnSpc>
                <a:spcPts val="2810"/>
              </a:lnSpc>
              <a:spcBef>
                <a:spcPts val="670"/>
              </a:spcBef>
              <a:buClr>
                <a:srgbClr val="FE8637"/>
              </a:buClr>
              <a:buSzPct val="80769"/>
              <a:buFont typeface="Wingdings 2"/>
              <a:buChar char=""/>
              <a:tabLst>
                <a:tab pos="652780" algn="l"/>
              </a:tabLst>
            </a:pPr>
            <a:r>
              <a:rPr sz="2600" spc="-15" dirty="0">
                <a:latin typeface="Times New Roman"/>
                <a:cs typeface="Times New Roman"/>
              </a:rPr>
              <a:t>At</a:t>
            </a:r>
            <a:r>
              <a:rPr sz="2600" spc="15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the</a:t>
            </a:r>
            <a:r>
              <a:rPr sz="2600" spc="15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expense</a:t>
            </a:r>
            <a:r>
              <a:rPr sz="2600" spc="15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of</a:t>
            </a:r>
            <a:r>
              <a:rPr sz="2600" spc="15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some</a:t>
            </a:r>
            <a:r>
              <a:rPr sz="2600" spc="15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inter-symbol</a:t>
            </a:r>
            <a:r>
              <a:rPr sz="2600" spc="15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interference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(ISI)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Data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rate: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270.8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kbps.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29554" y="6364112"/>
            <a:ext cx="1244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0861" y="1312741"/>
            <a:ext cx="1154430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5" dirty="0">
                <a:solidFill>
                  <a:srgbClr val="575F6D"/>
                </a:solidFill>
                <a:latin typeface="Arial"/>
                <a:cs typeface="Arial"/>
              </a:rPr>
              <a:t>MSK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902" y="2172279"/>
            <a:ext cx="36836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GMSK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is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based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on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MSK.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902" y="2645481"/>
            <a:ext cx="7308850" cy="2152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Minimum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Shift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Keying.</a:t>
            </a:r>
            <a:endParaRPr sz="2600">
              <a:latin typeface="Times New Roman"/>
              <a:cs typeface="Times New Roman"/>
            </a:endParaRPr>
          </a:p>
          <a:p>
            <a:pPr marL="652780" indent="-273685">
              <a:lnSpc>
                <a:spcPct val="100000"/>
              </a:lnSpc>
              <a:spcBef>
                <a:spcPts val="630"/>
              </a:spcBef>
              <a:buClr>
                <a:srgbClr val="FE8637"/>
              </a:buClr>
              <a:buSzPct val="80769"/>
              <a:buFont typeface="Wingdings 2"/>
              <a:buChar char=""/>
              <a:tabLst>
                <a:tab pos="652780" algn="l"/>
              </a:tabLst>
            </a:pPr>
            <a:r>
              <a:rPr sz="2600" spc="-20" dirty="0">
                <a:latin typeface="Times New Roman"/>
                <a:cs typeface="Times New Roman"/>
              </a:rPr>
              <a:t>Linea</a:t>
            </a:r>
            <a:r>
              <a:rPr sz="2600" spc="-10" dirty="0">
                <a:latin typeface="Times New Roman"/>
                <a:cs typeface="Times New Roman"/>
              </a:rPr>
              <a:t>r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phas</a:t>
            </a:r>
            <a:r>
              <a:rPr sz="2600" spc="-15" dirty="0">
                <a:latin typeface="Times New Roman"/>
                <a:cs typeface="Times New Roman"/>
              </a:rPr>
              <a:t>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changes</a:t>
            </a:r>
            <a:endParaRPr sz="2600">
              <a:latin typeface="Times New Roman"/>
              <a:cs typeface="Times New Roman"/>
            </a:endParaRPr>
          </a:p>
          <a:p>
            <a:pPr marL="652780" indent="-273685">
              <a:lnSpc>
                <a:spcPct val="100000"/>
              </a:lnSpc>
              <a:spcBef>
                <a:spcPts val="630"/>
              </a:spcBef>
              <a:buClr>
                <a:srgbClr val="FE8637"/>
              </a:buClr>
              <a:buSzPct val="80769"/>
              <a:buFont typeface="Wingdings 2"/>
              <a:buChar char=""/>
              <a:tabLst>
                <a:tab pos="652780" algn="l"/>
              </a:tabLst>
            </a:pPr>
            <a:r>
              <a:rPr sz="2600" spc="-15" dirty="0">
                <a:latin typeface="Times New Roman"/>
                <a:cs typeface="Times New Roman"/>
              </a:rPr>
              <a:t>Spectrally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efficient</a:t>
            </a:r>
            <a:endParaRPr sz="2600">
              <a:latin typeface="Times New Roman"/>
              <a:cs typeface="Times New Roman"/>
            </a:endParaRPr>
          </a:p>
          <a:p>
            <a:pPr marL="285115" marR="5080" indent="-273050">
              <a:lnSpc>
                <a:spcPct val="100000"/>
              </a:lnSpc>
              <a:spcBef>
                <a:spcPts val="605"/>
              </a:spcBef>
              <a:tabLst>
                <a:tab pos="778510" algn="l"/>
                <a:tab pos="2252980" algn="l"/>
                <a:tab pos="2764790" algn="l"/>
                <a:tab pos="4303395" algn="l"/>
                <a:tab pos="4869815" algn="l"/>
                <a:tab pos="6555105" algn="l"/>
                <a:tab pos="7048500" algn="l"/>
              </a:tabLst>
            </a:pPr>
            <a:r>
              <a:rPr sz="18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800" spc="9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At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5" dirty="0">
                <a:latin typeface="Times New Roman"/>
                <a:cs typeface="Times New Roman"/>
              </a:rPr>
              <a:t>baseband,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bit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Times New Roman"/>
                <a:cs typeface="Times New Roman"/>
              </a:rPr>
              <a:t>transitions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5" dirty="0">
                <a:latin typeface="Times New Roman"/>
                <a:cs typeface="Times New Roman"/>
              </a:rPr>
              <a:t>are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5" dirty="0">
                <a:latin typeface="Times New Roman"/>
                <a:cs typeface="Times New Roman"/>
              </a:rPr>
              <a:t>represented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5" dirty="0">
                <a:latin typeface="Times New Roman"/>
                <a:cs typeface="Times New Roman"/>
              </a:rPr>
              <a:t>by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20" dirty="0">
                <a:latin typeface="Times New Roman"/>
                <a:cs typeface="Times New Roman"/>
              </a:rPr>
              <a:t>½</a:t>
            </a:r>
            <a:r>
              <a:rPr sz="2600" spc="-15" dirty="0">
                <a:latin typeface="Times New Roman"/>
                <a:cs typeface="Times New Roman"/>
              </a:rPr>
              <a:t> sinusoidal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cycle.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29554" y="6364112"/>
            <a:ext cx="1244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52622" rIns="0" bIns="0" rtlCol="0">
            <a:spAutoFit/>
          </a:bodyPr>
          <a:lstStyle/>
          <a:p>
            <a:pPr marL="107950">
              <a:lnSpc>
                <a:spcPct val="100000"/>
              </a:lnSpc>
            </a:pPr>
            <a:r>
              <a:rPr sz="4000" spc="-5" dirty="0"/>
              <a:t>GENERATIO</a:t>
            </a:r>
            <a:r>
              <a:rPr sz="4000" dirty="0"/>
              <a:t>N</a:t>
            </a:r>
            <a:r>
              <a:rPr sz="4000" spc="-5" dirty="0"/>
              <a:t> O</a:t>
            </a:r>
            <a:r>
              <a:rPr sz="4000" dirty="0"/>
              <a:t>F</a:t>
            </a:r>
            <a:r>
              <a:rPr sz="4000" spc="-5" dirty="0"/>
              <a:t> GMSK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902" y="2161634"/>
            <a:ext cx="7310755" cy="4116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6350" indent="-273050" algn="just">
              <a:lnSpc>
                <a:spcPct val="100000"/>
              </a:lnSpc>
            </a:pPr>
            <a:r>
              <a:rPr sz="1500" spc="-15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500" spc="-15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1500" spc="6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</a:t>
            </a:r>
            <a:r>
              <a:rPr sz="2200" dirty="0">
                <a:latin typeface="Times New Roman"/>
                <a:cs typeface="Times New Roman"/>
              </a:rPr>
              <a:t>t  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</a:t>
            </a:r>
            <a:r>
              <a:rPr sz="2200" dirty="0">
                <a:latin typeface="Times New Roman"/>
                <a:cs typeface="Times New Roman"/>
              </a:rPr>
              <a:t>s  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simila</a:t>
            </a:r>
            <a:r>
              <a:rPr sz="2200" dirty="0">
                <a:latin typeface="Times New Roman"/>
                <a:cs typeface="Times New Roman"/>
              </a:rPr>
              <a:t>r  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</a:t>
            </a:r>
            <a:r>
              <a:rPr sz="2200" dirty="0">
                <a:latin typeface="Times New Roman"/>
                <a:cs typeface="Times New Roman"/>
              </a:rPr>
              <a:t>o  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t</a:t>
            </a:r>
            <a:r>
              <a:rPr sz="2200" spc="-5" dirty="0">
                <a:latin typeface="Times New Roman"/>
                <a:cs typeface="Times New Roman"/>
              </a:rPr>
              <a:t>andar</a:t>
            </a:r>
            <a:r>
              <a:rPr sz="2200" dirty="0">
                <a:latin typeface="Times New Roman"/>
                <a:cs typeface="Times New Roman"/>
              </a:rPr>
              <a:t>d  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minimum-shif</a:t>
            </a:r>
            <a:r>
              <a:rPr sz="2200" dirty="0">
                <a:latin typeface="Times New Roman"/>
                <a:cs typeface="Times New Roman"/>
              </a:rPr>
              <a:t>t  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keyin</a:t>
            </a:r>
            <a:r>
              <a:rPr sz="2200" dirty="0">
                <a:latin typeface="Times New Roman"/>
                <a:cs typeface="Times New Roman"/>
              </a:rPr>
              <a:t>g  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(MSK); howeve</a:t>
            </a:r>
            <a:r>
              <a:rPr sz="2200" dirty="0">
                <a:latin typeface="Times New Roman"/>
                <a:cs typeface="Times New Roman"/>
              </a:rPr>
              <a:t>r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</a:t>
            </a:r>
            <a:r>
              <a:rPr sz="2200" dirty="0">
                <a:latin typeface="Times New Roman"/>
                <a:cs typeface="Times New Roman"/>
              </a:rPr>
              <a:t>e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digita</a:t>
            </a:r>
            <a:r>
              <a:rPr sz="2200" dirty="0">
                <a:latin typeface="Times New Roman"/>
                <a:cs typeface="Times New Roman"/>
              </a:rPr>
              <a:t>l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dat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strea</a:t>
            </a:r>
            <a:r>
              <a:rPr sz="2200" dirty="0">
                <a:latin typeface="Times New Roman"/>
                <a:cs typeface="Times New Roman"/>
              </a:rPr>
              <a:t>m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</a:t>
            </a:r>
            <a:r>
              <a:rPr sz="2200" dirty="0">
                <a:latin typeface="Times New Roman"/>
                <a:cs typeface="Times New Roman"/>
              </a:rPr>
              <a:t>s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firs</a:t>
            </a:r>
            <a:r>
              <a:rPr sz="2200" dirty="0">
                <a:latin typeface="Times New Roman"/>
                <a:cs typeface="Times New Roman"/>
              </a:rPr>
              <a:t>t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shape</a:t>
            </a:r>
            <a:r>
              <a:rPr sz="2200" dirty="0">
                <a:latin typeface="Times New Roman"/>
                <a:cs typeface="Times New Roman"/>
              </a:rPr>
              <a:t>d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wit</a:t>
            </a:r>
            <a:r>
              <a:rPr sz="2200" dirty="0">
                <a:latin typeface="Times New Roman"/>
                <a:cs typeface="Times New Roman"/>
              </a:rPr>
              <a:t>h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Gaussian filte</a:t>
            </a:r>
            <a:r>
              <a:rPr sz="2200" dirty="0">
                <a:latin typeface="Times New Roman"/>
                <a:cs typeface="Times New Roman"/>
              </a:rPr>
              <a:t>r </a:t>
            </a:r>
            <a:r>
              <a:rPr sz="2200" spc="-5" dirty="0">
                <a:latin typeface="Times New Roman"/>
                <a:cs typeface="Times New Roman"/>
              </a:rPr>
              <a:t>befor</a:t>
            </a:r>
            <a:r>
              <a:rPr sz="2200" dirty="0">
                <a:latin typeface="Times New Roman"/>
                <a:cs typeface="Times New Roman"/>
              </a:rPr>
              <a:t>e </a:t>
            </a:r>
            <a:r>
              <a:rPr sz="2200" spc="-5" dirty="0">
                <a:latin typeface="Times New Roman"/>
                <a:cs typeface="Times New Roman"/>
              </a:rPr>
              <a:t>bein</a:t>
            </a:r>
            <a:r>
              <a:rPr sz="2200" dirty="0">
                <a:latin typeface="Times New Roman"/>
                <a:cs typeface="Times New Roman"/>
              </a:rPr>
              <a:t>g </a:t>
            </a:r>
            <a:r>
              <a:rPr sz="2200" spc="-5" dirty="0">
                <a:latin typeface="Times New Roman"/>
                <a:cs typeface="Times New Roman"/>
              </a:rPr>
              <a:t>applie</a:t>
            </a:r>
            <a:r>
              <a:rPr sz="2200" dirty="0">
                <a:latin typeface="Times New Roman"/>
                <a:cs typeface="Times New Roman"/>
              </a:rPr>
              <a:t>d </a:t>
            </a:r>
            <a:r>
              <a:rPr sz="2200" spc="-5" dirty="0">
                <a:latin typeface="Times New Roman"/>
                <a:cs typeface="Times New Roman"/>
              </a:rPr>
              <a:t>t</a:t>
            </a:r>
            <a:r>
              <a:rPr sz="2200" dirty="0">
                <a:latin typeface="Times New Roman"/>
                <a:cs typeface="Times New Roman"/>
              </a:rPr>
              <a:t>o a </a:t>
            </a:r>
            <a:r>
              <a:rPr sz="2200" spc="-5" dirty="0">
                <a:latin typeface="Times New Roman"/>
                <a:cs typeface="Times New Roman"/>
              </a:rPr>
              <a:t>frequenc</a:t>
            </a:r>
            <a:r>
              <a:rPr sz="2200" dirty="0">
                <a:latin typeface="Times New Roman"/>
                <a:cs typeface="Times New Roman"/>
              </a:rPr>
              <a:t>y </a:t>
            </a:r>
            <a:r>
              <a:rPr sz="2200" spc="-5" dirty="0">
                <a:latin typeface="Times New Roman"/>
                <a:cs typeface="Times New Roman"/>
              </a:rPr>
              <a:t>modulator.</a:t>
            </a:r>
            <a:endParaRPr sz="2200">
              <a:latin typeface="Times New Roman"/>
              <a:cs typeface="Times New Roman"/>
            </a:endParaRPr>
          </a:p>
          <a:p>
            <a:pPr marL="285115" marR="6350" indent="-273050" algn="just">
              <a:lnSpc>
                <a:spcPct val="100000"/>
              </a:lnSpc>
              <a:spcBef>
                <a:spcPts val="600"/>
              </a:spcBef>
            </a:pPr>
            <a:r>
              <a:rPr sz="1500" spc="-15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500" spc="-15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1500" spc="6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Thi</a:t>
            </a:r>
            <a:r>
              <a:rPr sz="2200" dirty="0">
                <a:latin typeface="Times New Roman"/>
                <a:cs typeface="Times New Roman"/>
              </a:rPr>
              <a:t>s</a:t>
            </a:r>
            <a:r>
              <a:rPr sz="2200" spc="1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ha</a:t>
            </a:r>
            <a:r>
              <a:rPr sz="2200" dirty="0">
                <a:latin typeface="Times New Roman"/>
                <a:cs typeface="Times New Roman"/>
              </a:rPr>
              <a:t>s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</a:t>
            </a:r>
            <a:r>
              <a:rPr sz="2200" dirty="0">
                <a:latin typeface="Times New Roman"/>
                <a:cs typeface="Times New Roman"/>
              </a:rPr>
              <a:t>e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advantag</a:t>
            </a:r>
            <a:r>
              <a:rPr sz="2200" dirty="0">
                <a:latin typeface="Times New Roman"/>
                <a:cs typeface="Times New Roman"/>
              </a:rPr>
              <a:t>e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</a:t>
            </a:r>
            <a:r>
              <a:rPr sz="2200" dirty="0">
                <a:latin typeface="Times New Roman"/>
                <a:cs typeface="Times New Roman"/>
              </a:rPr>
              <a:t>f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reducin</a:t>
            </a:r>
            <a:r>
              <a:rPr sz="2200" dirty="0">
                <a:latin typeface="Times New Roman"/>
                <a:cs typeface="Times New Roman"/>
              </a:rPr>
              <a:t>g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sideban</a:t>
            </a:r>
            <a:r>
              <a:rPr sz="2200" dirty="0">
                <a:latin typeface="Times New Roman"/>
                <a:cs typeface="Times New Roman"/>
              </a:rPr>
              <a:t>d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power</a:t>
            </a:r>
            <a:r>
              <a:rPr sz="2200" dirty="0">
                <a:latin typeface="Times New Roman"/>
                <a:cs typeface="Times New Roman"/>
              </a:rPr>
              <a:t>,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whic</a:t>
            </a:r>
            <a:r>
              <a:rPr sz="2200" dirty="0">
                <a:latin typeface="Times New Roman"/>
                <a:cs typeface="Times New Roman"/>
              </a:rPr>
              <a:t>h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 tur</a:t>
            </a:r>
            <a:r>
              <a:rPr sz="2200" dirty="0">
                <a:latin typeface="Times New Roman"/>
                <a:cs typeface="Times New Roman"/>
              </a:rPr>
              <a:t>n</a:t>
            </a:r>
            <a:r>
              <a:rPr sz="2200" spc="2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reduce</a:t>
            </a:r>
            <a:r>
              <a:rPr sz="2200" dirty="0">
                <a:latin typeface="Times New Roman"/>
                <a:cs typeface="Times New Roman"/>
              </a:rPr>
              <a:t>s</a:t>
            </a:r>
            <a:r>
              <a:rPr sz="2200" spc="25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out-of-ban</a:t>
            </a:r>
            <a:r>
              <a:rPr sz="2200" dirty="0">
                <a:latin typeface="Times New Roman"/>
                <a:cs typeface="Times New Roman"/>
              </a:rPr>
              <a:t>d</a:t>
            </a:r>
            <a:r>
              <a:rPr sz="2200" spc="2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interf</a:t>
            </a:r>
            <a:r>
              <a:rPr sz="2200" dirty="0">
                <a:latin typeface="Times New Roman"/>
                <a:cs typeface="Times New Roman"/>
              </a:rPr>
              <a:t>e</a:t>
            </a:r>
            <a:r>
              <a:rPr sz="2200" spc="-5" dirty="0">
                <a:latin typeface="Times New Roman"/>
                <a:cs typeface="Times New Roman"/>
              </a:rPr>
              <a:t>renc</a:t>
            </a:r>
            <a:r>
              <a:rPr sz="2200" dirty="0">
                <a:latin typeface="Times New Roman"/>
                <a:cs typeface="Times New Roman"/>
              </a:rPr>
              <a:t>e</a:t>
            </a:r>
            <a:r>
              <a:rPr sz="2200" spc="2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betwee</a:t>
            </a:r>
            <a:r>
              <a:rPr sz="2200" dirty="0">
                <a:latin typeface="Times New Roman"/>
                <a:cs typeface="Times New Roman"/>
              </a:rPr>
              <a:t>n</a:t>
            </a:r>
            <a:r>
              <a:rPr sz="2200" spc="2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signa</a:t>
            </a:r>
            <a:r>
              <a:rPr sz="2200" dirty="0">
                <a:latin typeface="Times New Roman"/>
                <a:cs typeface="Times New Roman"/>
              </a:rPr>
              <a:t>l</a:t>
            </a:r>
            <a:r>
              <a:rPr sz="2200" spc="2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carriers i</a:t>
            </a:r>
            <a:r>
              <a:rPr sz="2200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 adjacen</a:t>
            </a:r>
            <a:r>
              <a:rPr sz="2200" dirty="0">
                <a:latin typeface="Times New Roman"/>
                <a:cs typeface="Times New Roman"/>
              </a:rPr>
              <a:t>t</a:t>
            </a:r>
            <a:r>
              <a:rPr sz="2200" spc="-5" dirty="0">
                <a:latin typeface="Times New Roman"/>
                <a:cs typeface="Times New Roman"/>
              </a:rPr>
              <a:t> frequenc</a:t>
            </a:r>
            <a:r>
              <a:rPr sz="2200" dirty="0">
                <a:latin typeface="Times New Roman"/>
                <a:cs typeface="Times New Roman"/>
              </a:rPr>
              <a:t>y</a:t>
            </a:r>
            <a:r>
              <a:rPr sz="2200" spc="-5" dirty="0">
                <a:latin typeface="Times New Roman"/>
                <a:cs typeface="Times New Roman"/>
              </a:rPr>
              <a:t> channels.</a:t>
            </a:r>
            <a:endParaRPr sz="2200">
              <a:latin typeface="Times New Roman"/>
              <a:cs typeface="Times New Roman"/>
            </a:endParaRPr>
          </a:p>
          <a:p>
            <a:pPr marL="285115" marR="5080" indent="-273050" algn="just">
              <a:lnSpc>
                <a:spcPct val="100000"/>
              </a:lnSpc>
              <a:spcBef>
                <a:spcPts val="600"/>
              </a:spcBef>
            </a:pPr>
            <a:r>
              <a:rPr sz="1500" spc="-15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500" spc="-15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1500" spc="6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However</a:t>
            </a:r>
            <a:r>
              <a:rPr sz="2200" dirty="0">
                <a:latin typeface="Times New Roman"/>
                <a:cs typeface="Times New Roman"/>
              </a:rPr>
              <a:t>,  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</a:t>
            </a:r>
            <a:r>
              <a:rPr sz="2200" dirty="0">
                <a:latin typeface="Times New Roman"/>
                <a:cs typeface="Times New Roman"/>
              </a:rPr>
              <a:t>e  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Gaussia</a:t>
            </a:r>
            <a:r>
              <a:rPr sz="2200" dirty="0">
                <a:latin typeface="Times New Roman"/>
                <a:cs typeface="Times New Roman"/>
              </a:rPr>
              <a:t>n  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filte</a:t>
            </a:r>
            <a:r>
              <a:rPr sz="2200" dirty="0">
                <a:latin typeface="Times New Roman"/>
                <a:cs typeface="Times New Roman"/>
              </a:rPr>
              <a:t>r  </a:t>
            </a:r>
            <a:r>
              <a:rPr sz="2200" spc="1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increase</a:t>
            </a:r>
            <a:r>
              <a:rPr sz="2200" dirty="0">
                <a:latin typeface="Times New Roman"/>
                <a:cs typeface="Times New Roman"/>
              </a:rPr>
              <a:t>s  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</a:t>
            </a:r>
            <a:r>
              <a:rPr sz="2200" dirty="0">
                <a:latin typeface="Times New Roman"/>
                <a:cs typeface="Times New Roman"/>
              </a:rPr>
              <a:t>e  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modulation memor</a:t>
            </a:r>
            <a:r>
              <a:rPr sz="2200" dirty="0">
                <a:latin typeface="Times New Roman"/>
                <a:cs typeface="Times New Roman"/>
              </a:rPr>
              <a:t>y </a:t>
            </a:r>
            <a:r>
              <a:rPr sz="2200" spc="-1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</a:t>
            </a:r>
            <a:r>
              <a:rPr sz="2200" dirty="0">
                <a:latin typeface="Times New Roman"/>
                <a:cs typeface="Times New Roman"/>
              </a:rPr>
              <a:t>n </a:t>
            </a:r>
            <a:r>
              <a:rPr sz="2200" spc="-1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</a:t>
            </a:r>
            <a:r>
              <a:rPr sz="2200" dirty="0">
                <a:latin typeface="Times New Roman"/>
                <a:cs typeface="Times New Roman"/>
              </a:rPr>
              <a:t>e </a:t>
            </a:r>
            <a:r>
              <a:rPr sz="2200" spc="-1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syste</a:t>
            </a:r>
            <a:r>
              <a:rPr sz="2200" dirty="0">
                <a:latin typeface="Times New Roman"/>
                <a:cs typeface="Times New Roman"/>
              </a:rPr>
              <a:t>m 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</a:t>
            </a:r>
            <a:r>
              <a:rPr sz="2200" dirty="0">
                <a:latin typeface="Times New Roman"/>
                <a:cs typeface="Times New Roman"/>
              </a:rPr>
              <a:t>d 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ca</a:t>
            </a:r>
            <a:r>
              <a:rPr sz="2200" dirty="0">
                <a:latin typeface="Times New Roman"/>
                <a:cs typeface="Times New Roman"/>
              </a:rPr>
              <a:t>u</a:t>
            </a:r>
            <a:r>
              <a:rPr sz="2200" spc="-5" dirty="0">
                <a:latin typeface="Times New Roman"/>
                <a:cs typeface="Times New Roman"/>
              </a:rPr>
              <a:t>se</a:t>
            </a:r>
            <a:r>
              <a:rPr sz="2200" dirty="0">
                <a:latin typeface="Times New Roman"/>
                <a:cs typeface="Times New Roman"/>
              </a:rPr>
              <a:t>s 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intersymbo</a:t>
            </a:r>
            <a:r>
              <a:rPr sz="2200" dirty="0">
                <a:latin typeface="Times New Roman"/>
                <a:cs typeface="Times New Roman"/>
              </a:rPr>
              <a:t>l </a:t>
            </a:r>
            <a:r>
              <a:rPr sz="2200" spc="-114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interference, </a:t>
            </a:r>
            <a:r>
              <a:rPr sz="2200" dirty="0">
                <a:latin typeface="Times New Roman"/>
                <a:cs typeface="Times New Roman"/>
              </a:rPr>
              <a:t>making </a:t>
            </a:r>
            <a:r>
              <a:rPr sz="2200" spc="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it 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more 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difficult 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to 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discriminate 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between 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different </a:t>
            </a:r>
            <a:r>
              <a:rPr sz="2200" spc="-5" dirty="0">
                <a:latin typeface="Times New Roman"/>
                <a:cs typeface="Times New Roman"/>
              </a:rPr>
              <a:t>transmitte</a:t>
            </a:r>
            <a:r>
              <a:rPr sz="2200" dirty="0">
                <a:latin typeface="Times New Roman"/>
                <a:cs typeface="Times New Roman"/>
              </a:rPr>
              <a:t>d</a:t>
            </a:r>
            <a:r>
              <a:rPr sz="2200" spc="27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dat</a:t>
            </a:r>
            <a:r>
              <a:rPr sz="2200" dirty="0">
                <a:latin typeface="Times New Roman"/>
                <a:cs typeface="Times New Roman"/>
              </a:rPr>
              <a:t>a</a:t>
            </a:r>
            <a:r>
              <a:rPr sz="2200" spc="27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value</a:t>
            </a:r>
            <a:r>
              <a:rPr sz="2200" dirty="0">
                <a:latin typeface="Times New Roman"/>
                <a:cs typeface="Times New Roman"/>
              </a:rPr>
              <a:t>s </a:t>
            </a:r>
            <a:r>
              <a:rPr sz="2200" spc="-2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</a:t>
            </a:r>
            <a:r>
              <a:rPr sz="2200" dirty="0">
                <a:latin typeface="Times New Roman"/>
                <a:cs typeface="Times New Roman"/>
              </a:rPr>
              <a:t>d </a:t>
            </a:r>
            <a:r>
              <a:rPr sz="2200" spc="-2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requirin</a:t>
            </a:r>
            <a:r>
              <a:rPr sz="2200" dirty="0">
                <a:latin typeface="Times New Roman"/>
                <a:cs typeface="Times New Roman"/>
              </a:rPr>
              <a:t>g </a:t>
            </a:r>
            <a:r>
              <a:rPr sz="2200" spc="-2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mor</a:t>
            </a:r>
            <a:r>
              <a:rPr sz="2200" dirty="0">
                <a:latin typeface="Times New Roman"/>
                <a:cs typeface="Times New Roman"/>
              </a:rPr>
              <a:t>e </a:t>
            </a:r>
            <a:r>
              <a:rPr sz="2200" spc="-2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comple</a:t>
            </a:r>
            <a:r>
              <a:rPr sz="2200" dirty="0">
                <a:latin typeface="Times New Roman"/>
                <a:cs typeface="Times New Roman"/>
              </a:rPr>
              <a:t>x </a:t>
            </a:r>
            <a:r>
              <a:rPr sz="2200" spc="-2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channel equalizatio</a:t>
            </a:r>
            <a:r>
              <a:rPr sz="2200" dirty="0">
                <a:latin typeface="Times New Roman"/>
                <a:cs typeface="Times New Roman"/>
              </a:rPr>
              <a:t>n </a:t>
            </a:r>
            <a:r>
              <a:rPr sz="2200" spc="-19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algorithm</a:t>
            </a:r>
            <a:r>
              <a:rPr sz="2200" dirty="0">
                <a:latin typeface="Times New Roman"/>
                <a:cs typeface="Times New Roman"/>
              </a:rPr>
              <a:t>s </a:t>
            </a:r>
            <a:r>
              <a:rPr sz="2200" spc="-19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s</a:t>
            </a:r>
            <a:r>
              <a:rPr sz="2200" dirty="0">
                <a:latin typeface="Times New Roman"/>
                <a:cs typeface="Times New Roman"/>
              </a:rPr>
              <a:t>u</a:t>
            </a:r>
            <a:r>
              <a:rPr sz="2200" spc="-5" dirty="0">
                <a:latin typeface="Times New Roman"/>
                <a:cs typeface="Times New Roman"/>
              </a:rPr>
              <a:t>c</a:t>
            </a:r>
            <a:r>
              <a:rPr sz="2200" dirty="0">
                <a:latin typeface="Times New Roman"/>
                <a:cs typeface="Times New Roman"/>
              </a:rPr>
              <a:t>h </a:t>
            </a:r>
            <a:r>
              <a:rPr sz="2200" spc="-19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</a:t>
            </a:r>
            <a:r>
              <a:rPr sz="2200" dirty="0">
                <a:latin typeface="Times New Roman"/>
                <a:cs typeface="Times New Roman"/>
              </a:rPr>
              <a:t>s </a:t>
            </a:r>
            <a:r>
              <a:rPr sz="2200" spc="-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</a:t>
            </a:r>
            <a:r>
              <a:rPr sz="2200" dirty="0">
                <a:latin typeface="Times New Roman"/>
                <a:cs typeface="Times New Roman"/>
              </a:rPr>
              <a:t>n </a:t>
            </a:r>
            <a:r>
              <a:rPr sz="2200" spc="-19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adaptiv</a:t>
            </a:r>
            <a:r>
              <a:rPr sz="2200" dirty="0">
                <a:latin typeface="Times New Roman"/>
                <a:cs typeface="Times New Roman"/>
              </a:rPr>
              <a:t>e </a:t>
            </a:r>
            <a:r>
              <a:rPr sz="2200" spc="-19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equalize</a:t>
            </a:r>
            <a:r>
              <a:rPr sz="2200" dirty="0">
                <a:latin typeface="Times New Roman"/>
                <a:cs typeface="Times New Roman"/>
              </a:rPr>
              <a:t>r </a:t>
            </a:r>
            <a:r>
              <a:rPr sz="2200" spc="-1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</a:t>
            </a:r>
            <a:r>
              <a:rPr sz="2200" dirty="0">
                <a:latin typeface="Times New Roman"/>
                <a:cs typeface="Times New Roman"/>
              </a:rPr>
              <a:t>t </a:t>
            </a:r>
            <a:r>
              <a:rPr sz="2200" spc="-1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the receiver.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02155" marR="5080" indent="-1207135">
              <a:lnSpc>
                <a:spcPct val="100000"/>
              </a:lnSpc>
            </a:pPr>
            <a:r>
              <a:rPr sz="3800" spc="-30" dirty="0"/>
              <a:t>GENERATING</a:t>
            </a:r>
            <a:r>
              <a:rPr sz="3800" spc="-5" dirty="0"/>
              <a:t> </a:t>
            </a:r>
            <a:r>
              <a:rPr sz="3800" spc="-30" dirty="0"/>
              <a:t>A</a:t>
            </a:r>
            <a:r>
              <a:rPr sz="3800" spc="-5" dirty="0"/>
              <a:t> </a:t>
            </a:r>
            <a:r>
              <a:rPr sz="3800" spc="-30" dirty="0"/>
              <a:t>GMSK WAVEFORM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993902" y="3802583"/>
            <a:ext cx="8071484" cy="3141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29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H</a:t>
            </a:r>
            <a:r>
              <a:rPr sz="1800" spc="-15" baseline="-23148" dirty="0">
                <a:latin typeface="Arial"/>
                <a:cs typeface="Arial"/>
              </a:rPr>
              <a:t>G</a:t>
            </a:r>
            <a:r>
              <a:rPr sz="1800" spc="-5" dirty="0">
                <a:latin typeface="Arial"/>
                <a:cs typeface="Arial"/>
              </a:rPr>
              <a:t>f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=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ex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(-</a:t>
            </a:r>
            <a:r>
              <a:rPr sz="1800" spc="-5" dirty="0">
                <a:latin typeface="Arial"/>
                <a:cs typeface="Arial"/>
              </a:rPr>
              <a:t>α</a:t>
            </a:r>
            <a:r>
              <a:rPr sz="1800" spc="-7" baseline="23148" dirty="0">
                <a:latin typeface="Arial"/>
                <a:cs typeface="Arial"/>
              </a:rPr>
              <a:t>2</a:t>
            </a:r>
            <a:r>
              <a:rPr sz="1800" spc="-10" dirty="0">
                <a:latin typeface="Arial"/>
                <a:cs typeface="Arial"/>
              </a:rPr>
              <a:t>f</a:t>
            </a:r>
            <a:r>
              <a:rPr sz="1800" spc="-7" baseline="23148" dirty="0">
                <a:latin typeface="Arial"/>
                <a:cs typeface="Arial"/>
              </a:rPr>
              <a:t>2</a:t>
            </a:r>
            <a:r>
              <a:rPr sz="1800" dirty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850">
              <a:latin typeface="Times New Roman"/>
              <a:cs typeface="Times New Roman"/>
            </a:endParaRPr>
          </a:p>
          <a:p>
            <a:pPr marR="1301750"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Where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α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&lt;=</a:t>
            </a:r>
            <a:r>
              <a:rPr sz="1800" spc="-15" dirty="0">
                <a:latin typeface="Arial"/>
                <a:cs typeface="Arial"/>
              </a:rPr>
              <a:t>&gt;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B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=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3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Bandwidth</a:t>
            </a:r>
            <a:endParaRPr sz="1800">
              <a:latin typeface="Arial"/>
              <a:cs typeface="Arial"/>
            </a:endParaRPr>
          </a:p>
          <a:p>
            <a:pPr marR="1389380" algn="ctr">
              <a:lnSpc>
                <a:spcPct val="100000"/>
              </a:lnSpc>
            </a:pPr>
            <a:r>
              <a:rPr sz="1800" spc="-15" dirty="0">
                <a:latin typeface="Arial"/>
                <a:cs typeface="Arial"/>
              </a:rPr>
              <a:t>=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0.5887/B</a:t>
            </a:r>
            <a:endParaRPr sz="1800">
              <a:latin typeface="Arial"/>
              <a:cs typeface="Arial"/>
            </a:endParaRPr>
          </a:p>
          <a:p>
            <a:pPr marL="2501265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latin typeface="Arial"/>
                <a:cs typeface="Arial"/>
              </a:rPr>
              <a:t>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=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frequency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Hz.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565"/>
              </a:spcBef>
            </a:pPr>
            <a:r>
              <a:rPr sz="1800" spc="-25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2600" spc="-20" dirty="0">
                <a:latin typeface="Times New Roman"/>
                <a:cs typeface="Times New Roman"/>
              </a:rPr>
              <a:t>GMSK</a:t>
            </a:r>
            <a:r>
              <a:rPr sz="2600" spc="14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as</a:t>
            </a:r>
            <a:r>
              <a:rPr sz="2600" spc="14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implemented</a:t>
            </a:r>
            <a:r>
              <a:rPr sz="2600" spc="14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by</a:t>
            </a:r>
            <a:r>
              <a:rPr sz="2600" spc="14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quadrature</a:t>
            </a:r>
            <a:r>
              <a:rPr sz="2600" spc="14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signal</a:t>
            </a:r>
            <a:r>
              <a:rPr sz="2600" spc="14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processing</a:t>
            </a:r>
            <a:r>
              <a:rPr sz="2600" spc="14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at</a:t>
            </a:r>
            <a:r>
              <a:rPr sz="2600" spc="-15" dirty="0">
                <a:latin typeface="Times New Roman"/>
                <a:cs typeface="Times New Roman"/>
              </a:rPr>
              <a:t> baseband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followed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by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a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quadrature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Times New Roman"/>
                <a:cs typeface="Times New Roman"/>
              </a:rPr>
              <a:t>modulator</a:t>
            </a:r>
            <a:endParaRPr sz="2600">
              <a:latin typeface="Times New Roman"/>
              <a:cs typeface="Times New Roman"/>
            </a:endParaRPr>
          </a:p>
          <a:p>
            <a:pPr marR="116205" algn="r">
              <a:lnSpc>
                <a:spcPct val="100000"/>
              </a:lnSpc>
              <a:spcBef>
                <a:spcPts val="1575"/>
              </a:spcBef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  <a:p>
            <a:pPr marR="97790" algn="r">
              <a:lnSpc>
                <a:spcPct val="100000"/>
              </a:lnSpc>
              <a:spcBef>
                <a:spcPts val="1230"/>
              </a:spcBef>
            </a:pPr>
            <a:endParaRPr sz="1100">
              <a:latin typeface="Century"/>
              <a:cs typeface="Centur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0" y="2514600"/>
            <a:ext cx="1447800" cy="914400"/>
          </a:xfrm>
          <a:prstGeom prst="rect">
            <a:avLst/>
          </a:prstGeom>
          <a:ln w="25399">
            <a:solidFill>
              <a:srgbClr val="787C8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15265" marR="208279" indent="1270"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Gaussian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Lo</a:t>
            </a:r>
            <a:r>
              <a:rPr sz="1800" dirty="0">
                <a:latin typeface="Arial"/>
                <a:cs typeface="Arial"/>
              </a:rPr>
              <a:t>w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Pass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Arial"/>
                <a:cs typeface="Arial"/>
              </a:rPr>
              <a:t>Filter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57800" y="2514600"/>
            <a:ext cx="1447800" cy="914400"/>
          </a:xfrm>
          <a:prstGeom prst="rect">
            <a:avLst/>
          </a:prstGeom>
          <a:ln w="25399">
            <a:solidFill>
              <a:srgbClr val="787C8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1800" spc="-15" dirty="0">
                <a:latin typeface="Arial"/>
                <a:cs typeface="Arial"/>
              </a:rPr>
              <a:t>FM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transmitter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0" y="2919984"/>
            <a:ext cx="596900" cy="104139"/>
          </a:xfrm>
          <a:custGeom>
            <a:avLst/>
            <a:gdLst/>
            <a:ahLst/>
            <a:cxnLst/>
            <a:rect l="l" t="t" r="r" b="b"/>
            <a:pathLst>
              <a:path w="596900" h="104139">
                <a:moveTo>
                  <a:pt x="571447" y="51815"/>
                </a:moveTo>
                <a:lnTo>
                  <a:pt x="504443" y="90677"/>
                </a:lnTo>
                <a:lnTo>
                  <a:pt x="501395" y="92201"/>
                </a:lnTo>
                <a:lnTo>
                  <a:pt x="500633" y="96773"/>
                </a:lnTo>
                <a:lnTo>
                  <a:pt x="502157" y="99821"/>
                </a:lnTo>
                <a:lnTo>
                  <a:pt x="504443" y="102107"/>
                </a:lnTo>
                <a:lnTo>
                  <a:pt x="508253" y="103631"/>
                </a:lnTo>
                <a:lnTo>
                  <a:pt x="511301" y="102107"/>
                </a:lnTo>
                <a:lnTo>
                  <a:pt x="586301" y="57911"/>
                </a:lnTo>
                <a:lnTo>
                  <a:pt x="584453" y="57911"/>
                </a:lnTo>
                <a:lnTo>
                  <a:pt x="584453" y="57149"/>
                </a:lnTo>
                <a:lnTo>
                  <a:pt x="580643" y="57149"/>
                </a:lnTo>
                <a:lnTo>
                  <a:pt x="571447" y="51815"/>
                </a:lnTo>
                <a:close/>
              </a:path>
              <a:path w="596900" h="104139">
                <a:moveTo>
                  <a:pt x="560937" y="45719"/>
                </a:moveTo>
                <a:lnTo>
                  <a:pt x="0" y="45719"/>
                </a:lnTo>
                <a:lnTo>
                  <a:pt x="0" y="57911"/>
                </a:lnTo>
                <a:lnTo>
                  <a:pt x="560937" y="57911"/>
                </a:lnTo>
                <a:lnTo>
                  <a:pt x="571447" y="51815"/>
                </a:lnTo>
                <a:lnTo>
                  <a:pt x="560937" y="45719"/>
                </a:lnTo>
                <a:close/>
              </a:path>
              <a:path w="596900" h="104139">
                <a:moveTo>
                  <a:pt x="586301" y="45719"/>
                </a:moveTo>
                <a:lnTo>
                  <a:pt x="584453" y="45719"/>
                </a:lnTo>
                <a:lnTo>
                  <a:pt x="584453" y="57911"/>
                </a:lnTo>
                <a:lnTo>
                  <a:pt x="586301" y="57911"/>
                </a:lnTo>
                <a:lnTo>
                  <a:pt x="596645" y="51815"/>
                </a:lnTo>
                <a:lnTo>
                  <a:pt x="586301" y="45719"/>
                </a:lnTo>
                <a:close/>
              </a:path>
              <a:path w="596900" h="104139">
                <a:moveTo>
                  <a:pt x="580643" y="46481"/>
                </a:moveTo>
                <a:lnTo>
                  <a:pt x="571447" y="51815"/>
                </a:lnTo>
                <a:lnTo>
                  <a:pt x="580643" y="57149"/>
                </a:lnTo>
                <a:lnTo>
                  <a:pt x="580643" y="46481"/>
                </a:lnTo>
                <a:close/>
              </a:path>
              <a:path w="596900" h="104139">
                <a:moveTo>
                  <a:pt x="584453" y="46481"/>
                </a:moveTo>
                <a:lnTo>
                  <a:pt x="580643" y="46481"/>
                </a:lnTo>
                <a:lnTo>
                  <a:pt x="580643" y="57149"/>
                </a:lnTo>
                <a:lnTo>
                  <a:pt x="584453" y="57149"/>
                </a:lnTo>
                <a:lnTo>
                  <a:pt x="584453" y="46481"/>
                </a:lnTo>
                <a:close/>
              </a:path>
              <a:path w="596900" h="104139">
                <a:moveTo>
                  <a:pt x="508253" y="0"/>
                </a:moveTo>
                <a:lnTo>
                  <a:pt x="504443" y="761"/>
                </a:lnTo>
                <a:lnTo>
                  <a:pt x="502157" y="3809"/>
                </a:lnTo>
                <a:lnTo>
                  <a:pt x="500633" y="6857"/>
                </a:lnTo>
                <a:lnTo>
                  <a:pt x="501395" y="11429"/>
                </a:lnTo>
                <a:lnTo>
                  <a:pt x="504443" y="12953"/>
                </a:lnTo>
                <a:lnTo>
                  <a:pt x="571447" y="51815"/>
                </a:lnTo>
                <a:lnTo>
                  <a:pt x="580643" y="46481"/>
                </a:lnTo>
                <a:lnTo>
                  <a:pt x="584453" y="46481"/>
                </a:lnTo>
                <a:lnTo>
                  <a:pt x="584453" y="45719"/>
                </a:lnTo>
                <a:lnTo>
                  <a:pt x="586301" y="45719"/>
                </a:lnTo>
                <a:lnTo>
                  <a:pt x="511301" y="1523"/>
                </a:lnTo>
                <a:lnTo>
                  <a:pt x="508253" y="0"/>
                </a:lnTo>
                <a:close/>
              </a:path>
            </a:pathLst>
          </a:custGeom>
          <a:solidFill>
            <a:srgbClr val="FF6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00300" y="2883408"/>
            <a:ext cx="406400" cy="104139"/>
          </a:xfrm>
          <a:custGeom>
            <a:avLst/>
            <a:gdLst/>
            <a:ahLst/>
            <a:cxnLst/>
            <a:rect l="l" t="t" r="r" b="b"/>
            <a:pathLst>
              <a:path w="406400" h="104139">
                <a:moveTo>
                  <a:pt x="380947" y="51815"/>
                </a:moveTo>
                <a:lnTo>
                  <a:pt x="313943" y="90677"/>
                </a:lnTo>
                <a:lnTo>
                  <a:pt x="310895" y="92963"/>
                </a:lnTo>
                <a:lnTo>
                  <a:pt x="310133" y="96773"/>
                </a:lnTo>
                <a:lnTo>
                  <a:pt x="311657" y="99821"/>
                </a:lnTo>
                <a:lnTo>
                  <a:pt x="313943" y="102869"/>
                </a:lnTo>
                <a:lnTo>
                  <a:pt x="317753" y="103631"/>
                </a:lnTo>
                <a:lnTo>
                  <a:pt x="320801" y="102107"/>
                </a:lnTo>
                <a:lnTo>
                  <a:pt x="395801" y="57911"/>
                </a:lnTo>
                <a:lnTo>
                  <a:pt x="393953" y="57911"/>
                </a:lnTo>
                <a:lnTo>
                  <a:pt x="393953" y="57149"/>
                </a:lnTo>
                <a:lnTo>
                  <a:pt x="390143" y="57149"/>
                </a:lnTo>
                <a:lnTo>
                  <a:pt x="380947" y="51815"/>
                </a:lnTo>
                <a:close/>
              </a:path>
              <a:path w="406400" h="104139">
                <a:moveTo>
                  <a:pt x="370437" y="45719"/>
                </a:moveTo>
                <a:lnTo>
                  <a:pt x="0" y="45719"/>
                </a:lnTo>
                <a:lnTo>
                  <a:pt x="0" y="57911"/>
                </a:lnTo>
                <a:lnTo>
                  <a:pt x="370437" y="57911"/>
                </a:lnTo>
                <a:lnTo>
                  <a:pt x="380947" y="51815"/>
                </a:lnTo>
                <a:lnTo>
                  <a:pt x="370437" y="45719"/>
                </a:lnTo>
                <a:close/>
              </a:path>
              <a:path w="406400" h="104139">
                <a:moveTo>
                  <a:pt x="395642" y="45719"/>
                </a:moveTo>
                <a:lnTo>
                  <a:pt x="393953" y="45719"/>
                </a:lnTo>
                <a:lnTo>
                  <a:pt x="393953" y="57911"/>
                </a:lnTo>
                <a:lnTo>
                  <a:pt x="395801" y="57911"/>
                </a:lnTo>
                <a:lnTo>
                  <a:pt x="406145" y="51815"/>
                </a:lnTo>
                <a:lnTo>
                  <a:pt x="395642" y="45719"/>
                </a:lnTo>
                <a:close/>
              </a:path>
              <a:path w="406400" h="104139">
                <a:moveTo>
                  <a:pt x="390143" y="46481"/>
                </a:moveTo>
                <a:lnTo>
                  <a:pt x="380947" y="51815"/>
                </a:lnTo>
                <a:lnTo>
                  <a:pt x="390143" y="57149"/>
                </a:lnTo>
                <a:lnTo>
                  <a:pt x="390143" y="46481"/>
                </a:lnTo>
                <a:close/>
              </a:path>
              <a:path w="406400" h="104139">
                <a:moveTo>
                  <a:pt x="393953" y="46481"/>
                </a:moveTo>
                <a:lnTo>
                  <a:pt x="390143" y="46481"/>
                </a:lnTo>
                <a:lnTo>
                  <a:pt x="390143" y="57149"/>
                </a:lnTo>
                <a:lnTo>
                  <a:pt x="393953" y="57149"/>
                </a:lnTo>
                <a:lnTo>
                  <a:pt x="393953" y="46481"/>
                </a:lnTo>
                <a:close/>
              </a:path>
              <a:path w="406400" h="104139">
                <a:moveTo>
                  <a:pt x="317753" y="0"/>
                </a:moveTo>
                <a:lnTo>
                  <a:pt x="313943" y="1523"/>
                </a:lnTo>
                <a:lnTo>
                  <a:pt x="311657" y="4571"/>
                </a:lnTo>
                <a:lnTo>
                  <a:pt x="310133" y="6857"/>
                </a:lnTo>
                <a:lnTo>
                  <a:pt x="310895" y="11429"/>
                </a:lnTo>
                <a:lnTo>
                  <a:pt x="313943" y="12953"/>
                </a:lnTo>
                <a:lnTo>
                  <a:pt x="380947" y="51815"/>
                </a:lnTo>
                <a:lnTo>
                  <a:pt x="390143" y="46481"/>
                </a:lnTo>
                <a:lnTo>
                  <a:pt x="393953" y="46481"/>
                </a:lnTo>
                <a:lnTo>
                  <a:pt x="393953" y="45719"/>
                </a:lnTo>
                <a:lnTo>
                  <a:pt x="395642" y="45719"/>
                </a:lnTo>
                <a:lnTo>
                  <a:pt x="320801" y="2285"/>
                </a:lnTo>
                <a:lnTo>
                  <a:pt x="317753" y="0"/>
                </a:lnTo>
                <a:close/>
              </a:path>
            </a:pathLst>
          </a:custGeom>
          <a:solidFill>
            <a:srgbClr val="FF6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81800" y="2900934"/>
            <a:ext cx="596900" cy="104139"/>
          </a:xfrm>
          <a:custGeom>
            <a:avLst/>
            <a:gdLst/>
            <a:ahLst/>
            <a:cxnLst/>
            <a:rect l="l" t="t" r="r" b="b"/>
            <a:pathLst>
              <a:path w="596900" h="104139">
                <a:moveTo>
                  <a:pt x="586142" y="45719"/>
                </a:moveTo>
                <a:lnTo>
                  <a:pt x="584453" y="45719"/>
                </a:lnTo>
                <a:lnTo>
                  <a:pt x="584453" y="57911"/>
                </a:lnTo>
                <a:lnTo>
                  <a:pt x="561029" y="57973"/>
                </a:lnTo>
                <a:lnTo>
                  <a:pt x="505205" y="90677"/>
                </a:lnTo>
                <a:lnTo>
                  <a:pt x="502157" y="92963"/>
                </a:lnTo>
                <a:lnTo>
                  <a:pt x="500633" y="96773"/>
                </a:lnTo>
                <a:lnTo>
                  <a:pt x="502919" y="99821"/>
                </a:lnTo>
                <a:lnTo>
                  <a:pt x="504443" y="102869"/>
                </a:lnTo>
                <a:lnTo>
                  <a:pt x="508253" y="103631"/>
                </a:lnTo>
                <a:lnTo>
                  <a:pt x="511301" y="102107"/>
                </a:lnTo>
                <a:lnTo>
                  <a:pt x="596645" y="51815"/>
                </a:lnTo>
                <a:lnTo>
                  <a:pt x="586142" y="45719"/>
                </a:lnTo>
                <a:close/>
              </a:path>
              <a:path w="596900" h="104139">
                <a:moveTo>
                  <a:pt x="561042" y="45781"/>
                </a:moveTo>
                <a:lnTo>
                  <a:pt x="0" y="47243"/>
                </a:lnTo>
                <a:lnTo>
                  <a:pt x="0" y="59435"/>
                </a:lnTo>
                <a:lnTo>
                  <a:pt x="561029" y="57973"/>
                </a:lnTo>
                <a:lnTo>
                  <a:pt x="571493" y="51842"/>
                </a:lnTo>
                <a:lnTo>
                  <a:pt x="561042" y="45781"/>
                </a:lnTo>
                <a:close/>
              </a:path>
              <a:path w="596900" h="104139">
                <a:moveTo>
                  <a:pt x="571493" y="51842"/>
                </a:moveTo>
                <a:lnTo>
                  <a:pt x="561029" y="57973"/>
                </a:lnTo>
                <a:lnTo>
                  <a:pt x="584453" y="57911"/>
                </a:lnTo>
                <a:lnTo>
                  <a:pt x="584453" y="57149"/>
                </a:lnTo>
                <a:lnTo>
                  <a:pt x="580643" y="57149"/>
                </a:lnTo>
                <a:lnTo>
                  <a:pt x="571493" y="51842"/>
                </a:lnTo>
                <a:close/>
              </a:path>
              <a:path w="596900" h="104139">
                <a:moveTo>
                  <a:pt x="580643" y="46481"/>
                </a:moveTo>
                <a:lnTo>
                  <a:pt x="571493" y="51842"/>
                </a:lnTo>
                <a:lnTo>
                  <a:pt x="580643" y="57149"/>
                </a:lnTo>
                <a:lnTo>
                  <a:pt x="580643" y="46481"/>
                </a:lnTo>
                <a:close/>
              </a:path>
              <a:path w="596900" h="104139">
                <a:moveTo>
                  <a:pt x="584453" y="46481"/>
                </a:moveTo>
                <a:lnTo>
                  <a:pt x="580643" y="46481"/>
                </a:lnTo>
                <a:lnTo>
                  <a:pt x="580643" y="57149"/>
                </a:lnTo>
                <a:lnTo>
                  <a:pt x="584453" y="57149"/>
                </a:lnTo>
                <a:lnTo>
                  <a:pt x="584453" y="46481"/>
                </a:lnTo>
                <a:close/>
              </a:path>
              <a:path w="596900" h="104139">
                <a:moveTo>
                  <a:pt x="584453" y="45719"/>
                </a:moveTo>
                <a:lnTo>
                  <a:pt x="561042" y="45781"/>
                </a:lnTo>
                <a:lnTo>
                  <a:pt x="571493" y="51842"/>
                </a:lnTo>
                <a:lnTo>
                  <a:pt x="580643" y="46481"/>
                </a:lnTo>
                <a:lnTo>
                  <a:pt x="584453" y="46481"/>
                </a:lnTo>
                <a:lnTo>
                  <a:pt x="584453" y="45719"/>
                </a:lnTo>
                <a:close/>
              </a:path>
              <a:path w="596900" h="104139">
                <a:moveTo>
                  <a:pt x="508253" y="0"/>
                </a:moveTo>
                <a:lnTo>
                  <a:pt x="504443" y="1523"/>
                </a:lnTo>
                <a:lnTo>
                  <a:pt x="502157" y="4571"/>
                </a:lnTo>
                <a:lnTo>
                  <a:pt x="500633" y="7619"/>
                </a:lnTo>
                <a:lnTo>
                  <a:pt x="501395" y="11429"/>
                </a:lnTo>
                <a:lnTo>
                  <a:pt x="504443" y="12953"/>
                </a:lnTo>
                <a:lnTo>
                  <a:pt x="561042" y="45781"/>
                </a:lnTo>
                <a:lnTo>
                  <a:pt x="586142" y="45719"/>
                </a:lnTo>
                <a:lnTo>
                  <a:pt x="511301" y="2285"/>
                </a:lnTo>
                <a:lnTo>
                  <a:pt x="508253" y="0"/>
                </a:lnTo>
                <a:close/>
              </a:path>
            </a:pathLst>
          </a:custGeom>
          <a:solidFill>
            <a:srgbClr val="FF6A0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55903" y="2700706"/>
            <a:ext cx="50800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NRZ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Data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47095" y="2694598"/>
            <a:ext cx="1333500" cy="528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0" dirty="0">
                <a:latin typeface="Arial"/>
                <a:cs typeface="Arial"/>
              </a:rPr>
              <a:t>GMSK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Output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"/>
                <a:cs typeface="Arial"/>
              </a:rPr>
              <a:t>RF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7303" y="916388"/>
            <a:ext cx="7004050" cy="919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31745" marR="5080" indent="-2519680">
              <a:lnSpc>
                <a:spcPct val="100000"/>
              </a:lnSpc>
            </a:pPr>
            <a:r>
              <a:rPr sz="3200" b="1" spc="-25" dirty="0">
                <a:solidFill>
                  <a:srgbClr val="575F6D"/>
                </a:solidFill>
                <a:latin typeface="Arial"/>
                <a:cs typeface="Arial"/>
              </a:rPr>
              <a:t>GENERATING A GMSK WAVEFORM</a:t>
            </a:r>
            <a:r>
              <a:rPr sz="3200" b="1" spc="-10" dirty="0">
                <a:solidFill>
                  <a:srgbClr val="575F6D"/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rgbClr val="575F6D"/>
                </a:solidFill>
                <a:latin typeface="Arial"/>
                <a:cs typeface="Arial"/>
              </a:rPr>
              <a:t>(CONT….)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902" y="5374471"/>
            <a:ext cx="7414895" cy="695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3050">
              <a:lnSpc>
                <a:spcPct val="100000"/>
              </a:lnSpc>
            </a:pPr>
            <a:r>
              <a:rPr sz="1700" spc="-20" dirty="0">
                <a:solidFill>
                  <a:srgbClr val="FE8637"/>
                </a:solidFill>
                <a:latin typeface="Wingdings"/>
                <a:cs typeface="Wingdings"/>
              </a:rPr>
              <a:t></a:t>
            </a:r>
            <a:r>
              <a:rPr sz="1700" spc="210" dirty="0">
                <a:solidFill>
                  <a:srgbClr val="FE8637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GMS</a:t>
            </a:r>
            <a:r>
              <a:rPr sz="2400" dirty="0">
                <a:latin typeface="Times New Roman"/>
                <a:cs typeface="Times New Roman"/>
              </a:rPr>
              <a:t>K</a:t>
            </a:r>
            <a:r>
              <a:rPr sz="2400" spc="-5" dirty="0">
                <a:latin typeface="Times New Roman"/>
                <a:cs typeface="Times New Roman"/>
              </a:rPr>
              <a:t> a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5" dirty="0">
                <a:latin typeface="Times New Roman"/>
                <a:cs typeface="Times New Roman"/>
              </a:rPr>
              <a:t> implemente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5" dirty="0">
                <a:latin typeface="Times New Roman"/>
                <a:cs typeface="Times New Roman"/>
              </a:rPr>
              <a:t> b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5" dirty="0">
                <a:latin typeface="Times New Roman"/>
                <a:cs typeface="Times New Roman"/>
              </a:rPr>
              <a:t> quadratur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 signa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5" dirty="0">
                <a:latin typeface="Times New Roman"/>
                <a:cs typeface="Times New Roman"/>
              </a:rPr>
              <a:t> processin</a:t>
            </a:r>
            <a:r>
              <a:rPr sz="2400" dirty="0">
                <a:latin typeface="Times New Roman"/>
                <a:cs typeface="Times New Roman"/>
              </a:rPr>
              <a:t>g</a:t>
            </a:r>
            <a:r>
              <a:rPr sz="2400" spc="-5" dirty="0">
                <a:latin typeface="Times New Roman"/>
                <a:cs typeface="Times New Roman"/>
              </a:rPr>
              <a:t> at baseban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5" dirty="0">
                <a:latin typeface="Times New Roman"/>
                <a:cs typeface="Times New Roman"/>
              </a:rPr>
              <a:t> followe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5" dirty="0">
                <a:latin typeface="Times New Roman"/>
                <a:cs typeface="Times New Roman"/>
              </a:rPr>
              <a:t> b</a:t>
            </a:r>
            <a:r>
              <a:rPr sz="2400" dirty="0">
                <a:latin typeface="Times New Roman"/>
                <a:cs typeface="Times New Roman"/>
              </a:rPr>
              <a:t>y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quadratur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5" dirty="0">
                <a:latin typeface="Times New Roman"/>
                <a:cs typeface="Times New Roman"/>
              </a:rPr>
              <a:t> modulator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2854" y="2057400"/>
            <a:ext cx="9001188" cy="4686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829554" y="6364112"/>
            <a:ext cx="12446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</TotalTime>
  <Words>696</Words>
  <Application>Microsoft Office PowerPoint</Application>
  <PresentationFormat>Custom</PresentationFormat>
  <Paragraphs>120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?????......</vt:lpstr>
      <vt:lpstr>GAUSSIAN MINIMUM SHIFT KEYING (GMSK) </vt:lpstr>
      <vt:lpstr>AGENDA</vt:lpstr>
      <vt:lpstr>INTRODUCTION TO GMSK</vt:lpstr>
      <vt:lpstr>INTRODUCTION TO GMSK (CONT….)</vt:lpstr>
      <vt:lpstr>Slide 6</vt:lpstr>
      <vt:lpstr>GENERATION OF GMSK</vt:lpstr>
      <vt:lpstr>GENERATING A GMSK WAVEFORM</vt:lpstr>
      <vt:lpstr>Slide 9</vt:lpstr>
      <vt:lpstr>PULSE SHAPING</vt:lpstr>
      <vt:lpstr>Slide 11</vt:lpstr>
      <vt:lpstr>I&amp;Q SIGNALS</vt:lpstr>
      <vt:lpstr>GMSK RECEIVER</vt:lpstr>
      <vt:lpstr>GMSK PROPERTIES</vt:lpstr>
      <vt:lpstr>Slide 15</vt:lpstr>
      <vt:lpstr>Slide 16</vt:lpstr>
      <vt:lpstr>ADVANTAGES</vt:lpstr>
      <vt:lpstr>DISADVANTAGES</vt:lpstr>
      <vt:lpstr>APPLICATION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Nisho</cp:lastModifiedBy>
  <cp:revision>24</cp:revision>
  <dcterms:created xsi:type="dcterms:W3CDTF">2014-08-19T14:02:41Z</dcterms:created>
  <dcterms:modified xsi:type="dcterms:W3CDTF">2014-08-21T17:35:44Z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2014-08-19T00:00:00Z</vt:filetime>
  </property>
  <property fmtid="{D5CDD505-2E9C-101B-9397-08002B2CF9AE}" pid="3" name="LastSaved">
    <vt:filetime>2014-08-19T00:00:00Z</vt:filetime>
  </property>
</Properties>
</file>