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63" r:id="rId13"/>
    <p:sldId id="264" r:id="rId14"/>
    <p:sldId id="265" r:id="rId15"/>
    <p:sldId id="270" r:id="rId16"/>
    <p:sldId id="271" r:id="rId17"/>
    <p:sldId id="272" r:id="rId18"/>
    <p:sldId id="273" r:id="rId19"/>
    <p:sldId id="276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B82FD-0E1F-4C89-A405-F641F3F243B0}" type="datetimeFigureOut">
              <a:rPr lang="en-US" smtClean="0"/>
              <a:t>07-Sep-14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BC2E5-0C5B-40DA-9F51-BD1C29E71D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uter_file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IP_address" TargetMode="External"/><Relationship Id="rId5" Type="http://schemas.openxmlformats.org/officeDocument/2006/relationships/hyperlink" Target="http://en.wikipedia.org/wiki/Internet_Protocol" TargetMode="External"/><Relationship Id="rId4" Type="http://schemas.openxmlformats.org/officeDocument/2006/relationships/hyperlink" Target="http://en.wikipedia.org/wiki/Standardized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PDU – Protocol Data Unit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BC2E5-0C5B-40DA-9F51-BD1C29E71DFB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CINR = Carrier to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Interference+Noise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BC2E5-0C5B-40DA-9F51-BD1C29E71DFB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Trivial File Transfer Protocol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TFTP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a simple, lock-step,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Computer file"/>
              </a:rPr>
              <a:t>file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transfer protocol which allows a client to get or put a file onto a remote host.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Dynamic Host Configuration Protocol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DHCP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Standardized"/>
              </a:rPr>
              <a:t>standardized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networking protocol used on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Internet Protocol"/>
              </a:rPr>
              <a:t>Internet Protocol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(IP) networks for dynamically distributing network configuration parameters, such as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IP address"/>
              </a:rPr>
              <a:t>IP addresses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for interfaces and services.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BC2E5-0C5B-40DA-9F51-BD1C29E71DFB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A258-DEE0-492E-92D6-6F9E20F43077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C059-3ED0-4DE3-8A5B-DC8C2417A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A258-DEE0-492E-92D6-6F9E20F43077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C059-3ED0-4DE3-8A5B-DC8C2417A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A258-DEE0-492E-92D6-6F9E20F43077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C059-3ED0-4DE3-8A5B-DC8C2417A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A258-DEE0-492E-92D6-6F9E20F43077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C059-3ED0-4DE3-8A5B-DC8C2417A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A258-DEE0-492E-92D6-6F9E20F43077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C059-3ED0-4DE3-8A5B-DC8C2417A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A258-DEE0-492E-92D6-6F9E20F43077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C059-3ED0-4DE3-8A5B-DC8C2417A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A258-DEE0-492E-92D6-6F9E20F43077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C059-3ED0-4DE3-8A5B-DC8C2417A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A258-DEE0-492E-92D6-6F9E20F43077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C059-3ED0-4DE3-8A5B-DC8C2417A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A258-DEE0-492E-92D6-6F9E20F43077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C059-3ED0-4DE3-8A5B-DC8C2417A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A258-DEE0-492E-92D6-6F9E20F43077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C059-3ED0-4DE3-8A5B-DC8C2417A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A258-DEE0-492E-92D6-6F9E20F43077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C059-3ED0-4DE3-8A5B-DC8C2417A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7A258-DEE0-492E-92D6-6F9E20F43077}" type="datetimeFigureOut">
              <a:rPr lang="en-US" smtClean="0"/>
              <a:pPr/>
              <a:t>07-Sep-14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FC059-3ED0-4DE3-8A5B-DC8C2417A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Wireless Metropolitan Area Networks</a:t>
            </a:r>
            <a:br>
              <a:rPr lang="en-US" b="1" dirty="0"/>
            </a:br>
            <a:r>
              <a:rPr lang="en-US" b="1" dirty="0"/>
              <a:t>(WMANs) using </a:t>
            </a:r>
            <a:r>
              <a:rPr lang="en-US" b="1" dirty="0" err="1" smtClean="0"/>
              <a:t>WiMAX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IEEE 802.16m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Support for advanced antenna </a:t>
            </a:r>
            <a:r>
              <a:rPr lang="en-US" b="1" dirty="0" smtClean="0"/>
              <a:t>techniques:</a:t>
            </a:r>
          </a:p>
          <a:p>
            <a:pPr lvl="1" algn="just"/>
            <a:r>
              <a:rPr lang="en-US" dirty="0" smtClean="0"/>
              <a:t>For the BS, a minimum of two transmit and two receive antennas shall be supported. </a:t>
            </a:r>
          </a:p>
          <a:p>
            <a:pPr lvl="1" algn="just"/>
            <a:r>
              <a:rPr lang="en-US" dirty="0" smtClean="0"/>
              <a:t>For </a:t>
            </a:r>
            <a:r>
              <a:rPr lang="en-US" dirty="0" smtClean="0"/>
              <a:t>the MS, a </a:t>
            </a:r>
            <a:r>
              <a:rPr lang="en-US" dirty="0" smtClean="0"/>
              <a:t>minimum of one transmit and two received antenna shall be supported. </a:t>
            </a:r>
          </a:p>
          <a:p>
            <a:pPr lvl="1" algn="just"/>
            <a:r>
              <a:rPr lang="en-US" dirty="0" smtClean="0"/>
              <a:t>IEEE 802.16m shall </a:t>
            </a:r>
            <a:r>
              <a:rPr lang="en-US" dirty="0" smtClean="0"/>
              <a:t>support MIMO, </a:t>
            </a:r>
            <a:r>
              <a:rPr lang="en-US" dirty="0" err="1" smtClean="0"/>
              <a:t>beamforming</a:t>
            </a:r>
            <a:r>
              <a:rPr lang="en-US" dirty="0" smtClean="0"/>
              <a:t> operation or other advanced </a:t>
            </a:r>
            <a:r>
              <a:rPr lang="en-US" dirty="0" smtClean="0"/>
              <a:t>antenna techniques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IEEE 802.16m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Support for government mandates and public safety: </a:t>
            </a:r>
            <a:endParaRPr lang="en-US" b="1" dirty="0" smtClean="0"/>
          </a:p>
          <a:p>
            <a:pPr lvl="1" algn="just"/>
            <a:r>
              <a:rPr lang="en-US" dirty="0" smtClean="0"/>
              <a:t>IEEE 802.16m shall be able to support public-safety first responders, military and emergency services such as call-prioritization, preemption, and push-to-talk. </a:t>
            </a:r>
          </a:p>
          <a:p>
            <a:pPr lvl="1" algn="just"/>
            <a:r>
              <a:rPr lang="en-US" dirty="0" smtClean="0"/>
              <a:t>It shall support regional regulatory requirements, such as Emergency Services </a:t>
            </a:r>
            <a:r>
              <a:rPr lang="en-US" dirty="0" smtClean="0"/>
              <a:t>and</a:t>
            </a:r>
            <a:endParaRPr lang="en-US" dirty="0" smtClean="0"/>
          </a:p>
          <a:p>
            <a:pPr lvl="1" algn="just"/>
            <a:r>
              <a:rPr lang="en-US" dirty="0" smtClean="0"/>
              <a:t>Communications Assistance for Law Enforcement Act (CALEA).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To provide a wireless alternative to cable, DSL and T1/E1 for last mile access especially in areas where wire broadband access are absent.</a:t>
            </a:r>
          </a:p>
          <a:p>
            <a:pPr algn="just"/>
            <a:r>
              <a:rPr lang="en-US" dirty="0" smtClean="0"/>
              <a:t>Serves as E1/T1 replacements for small and medium size businesses.</a:t>
            </a:r>
          </a:p>
          <a:p>
            <a:pPr algn="just"/>
            <a:r>
              <a:rPr lang="en-US" dirty="0" smtClean="0"/>
              <a:t>Provide residential ‘wireless DSL’ for broadband Internet at home. </a:t>
            </a:r>
            <a:endParaRPr lang="en-CA" dirty="0" smtClean="0"/>
          </a:p>
          <a:p>
            <a:pPr algn="just"/>
            <a:r>
              <a:rPr lang="en-US" dirty="0" smtClean="0"/>
              <a:t>It can be used as wireless backhaul for Wi-Fi hotspot and cellular companies.</a:t>
            </a:r>
          </a:p>
          <a:p>
            <a:pPr algn="just"/>
            <a:r>
              <a:rPr lang="en-US" dirty="0" smtClean="0"/>
              <a:t>Operators/carriers can use it as a backup backbone.</a:t>
            </a:r>
          </a:p>
          <a:p>
            <a:pPr algn="just"/>
            <a:r>
              <a:rPr lang="en-US" dirty="0" smtClean="0"/>
              <a:t>It can be used in disaster recovery scenes where the wired networks have broken down.</a:t>
            </a:r>
            <a:r>
              <a:rPr lang="en-US" sz="3600" dirty="0" smtClean="0"/>
              <a:t> 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en-US" dirty="0" smtClean="0"/>
              <a:t>It is </a:t>
            </a:r>
            <a:r>
              <a:rPr lang="en-US" i="1" dirty="0" smtClean="0"/>
              <a:t>connection oriented </a:t>
            </a:r>
            <a:r>
              <a:rPr lang="en-US" dirty="0" smtClean="0"/>
              <a:t>and supports quality of service.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It uses a slotted TDMA protocol scheduled by the base terminal station to allocate capacity to subscribers. 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Supports both Time Division Duplex (TDD) and Frequency Division Duplex (FDD) and, also Half Duplex-FDD. 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Supports quality of service (</a:t>
            </a:r>
            <a:r>
              <a:rPr lang="en-US" dirty="0" err="1" smtClean="0"/>
              <a:t>QoS</a:t>
            </a:r>
            <a:r>
              <a:rPr lang="en-US" dirty="0" smtClean="0"/>
              <a:t>) for stations through adaptive allocation of the uplink and downlink traffic. 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It also supports different transport technologies such as IPv4, IPv6, Ethernet, Asynchronous Transfer Mode (ATM) and any future protocol not yet developed.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 Layer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5219" b="5717"/>
          <a:stretch>
            <a:fillRect/>
          </a:stretch>
        </p:blipFill>
        <p:spPr bwMode="auto">
          <a:xfrm>
            <a:off x="304801" y="12192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MAC </a:t>
            </a:r>
            <a:r>
              <a:rPr lang="en-US" b="1" dirty="0" smtClean="0"/>
              <a:t>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/>
              <a:t>IEEE 802.16 MAC protocol supports point-to-multipoint broadband </a:t>
            </a:r>
            <a:r>
              <a:rPr lang="en-US" dirty="0" smtClean="0"/>
              <a:t>wireless access.</a:t>
            </a:r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allows very high bit rates in the range of 3.5–0 MHz in both the </a:t>
            </a:r>
            <a:r>
              <a:rPr lang="en-US" dirty="0" smtClean="0"/>
              <a:t>forward and </a:t>
            </a:r>
            <a:r>
              <a:rPr lang="en-US" dirty="0" smtClean="0"/>
              <a:t>reverse links, at the same time allowing hundreds of terminals per channel </a:t>
            </a:r>
            <a:r>
              <a:rPr lang="en-US" dirty="0" smtClean="0"/>
              <a:t>that may </a:t>
            </a:r>
            <a:r>
              <a:rPr lang="en-US" dirty="0" smtClean="0"/>
              <a:t>potentially be shared by multiple end-users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Must support </a:t>
            </a:r>
            <a:r>
              <a:rPr lang="en-US" dirty="0" smtClean="0"/>
              <a:t>a variety of </a:t>
            </a:r>
            <a:r>
              <a:rPr lang="en-US" dirty="0" smtClean="0"/>
              <a:t>backhaul requirements</a:t>
            </a:r>
            <a:r>
              <a:rPr lang="en-US" dirty="0" smtClean="0"/>
              <a:t>, including both ATM and packet-based </a:t>
            </a:r>
            <a:r>
              <a:rPr lang="en-US" dirty="0" smtClean="0"/>
              <a:t>protocols.</a:t>
            </a:r>
          </a:p>
          <a:p>
            <a:pPr algn="just"/>
            <a:r>
              <a:rPr lang="en-US" dirty="0" smtClean="0"/>
              <a:t>Convergence </a:t>
            </a:r>
            <a:r>
              <a:rPr lang="en-US" dirty="0" err="1" smtClean="0"/>
              <a:t>sublayers</a:t>
            </a:r>
            <a:r>
              <a:rPr lang="en-US" dirty="0" smtClean="0"/>
              <a:t> are </a:t>
            </a:r>
            <a:r>
              <a:rPr lang="en-US" dirty="0" smtClean="0"/>
              <a:t>used to map the transport-layer–specific traffic to a MAC and </a:t>
            </a:r>
            <a:r>
              <a:rPr lang="en-US" dirty="0" smtClean="0"/>
              <a:t>offers features </a:t>
            </a:r>
            <a:r>
              <a:rPr lang="en-US" dirty="0" smtClean="0"/>
              <a:t>such as payload header suppression, packing, and fragmentation; </a:t>
            </a:r>
            <a:endParaRPr lang="en-US" dirty="0" smtClean="0"/>
          </a:p>
          <a:p>
            <a:pPr algn="just"/>
            <a:r>
              <a:rPr lang="en-US" dirty="0" smtClean="0"/>
              <a:t>the convergence </a:t>
            </a:r>
            <a:r>
              <a:rPr lang="en-US" dirty="0" err="1" smtClean="0"/>
              <a:t>sublayers</a:t>
            </a:r>
            <a:r>
              <a:rPr lang="en-US" dirty="0" smtClean="0"/>
              <a:t> </a:t>
            </a:r>
            <a:r>
              <a:rPr lang="en-US" dirty="0" smtClean="0"/>
              <a:t>and MAC work together in a form that is often more </a:t>
            </a:r>
            <a:r>
              <a:rPr lang="en-US" dirty="0" smtClean="0"/>
              <a:t>efficient than </a:t>
            </a:r>
            <a:r>
              <a:rPr lang="en-US" dirty="0" smtClean="0"/>
              <a:t>the original transport mechanism.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 includes a privacy </a:t>
            </a:r>
            <a:r>
              <a:rPr lang="en-US" dirty="0" err="1" smtClean="0"/>
              <a:t>sublayer</a:t>
            </a:r>
            <a:r>
              <a:rPr lang="en-US" dirty="0" smtClean="0"/>
              <a:t>; this provides authentication of </a:t>
            </a:r>
            <a:r>
              <a:rPr lang="en-US" dirty="0" smtClean="0"/>
              <a:t>network access</a:t>
            </a:r>
            <a:r>
              <a:rPr lang="en-US" dirty="0" smtClean="0"/>
              <a:t>, thereby avoiding theft of service and providing key exchange </a:t>
            </a:r>
            <a:r>
              <a:rPr lang="en-US" dirty="0" err="1" smtClean="0"/>
              <a:t>andencryptio</a:t>
            </a:r>
            <a:r>
              <a:rPr lang="en-US" dirty="0" smtClean="0"/>
              <a:t> n </a:t>
            </a:r>
            <a:r>
              <a:rPr lang="en-US" dirty="0" smtClean="0"/>
              <a:t>for data privacy.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>
                <a:ea typeface="ArialMT" charset="-120"/>
              </a:rPr>
              <a:t>Connection-oriented</a:t>
            </a:r>
          </a:p>
          <a:p>
            <a:r>
              <a:rPr lang="en-US" altLang="zh-TW" dirty="0" smtClean="0">
                <a:ea typeface="ArialMT" charset="-120"/>
              </a:rPr>
              <a:t>Supports difficult user environments</a:t>
            </a:r>
          </a:p>
          <a:p>
            <a:r>
              <a:rPr lang="en-US" altLang="zh-TW" dirty="0" smtClean="0">
                <a:ea typeface="ArialMT" charset="-120"/>
              </a:rPr>
              <a:t>High bandwidth, hundreds of users per channel</a:t>
            </a:r>
          </a:p>
          <a:p>
            <a:r>
              <a:rPr lang="en-US" altLang="zh-TW" dirty="0" smtClean="0">
                <a:ea typeface="ArialMT" charset="-120"/>
              </a:rPr>
              <a:t>For variable Continuous and burst traffic</a:t>
            </a:r>
          </a:p>
          <a:p>
            <a:r>
              <a:rPr lang="en-US" altLang="zh-TW" dirty="0" smtClean="0">
                <a:ea typeface="ArialMT" charset="-120"/>
              </a:rPr>
              <a:t>Very efficient use of spectrum </a:t>
            </a:r>
          </a:p>
          <a:p>
            <a:r>
              <a:rPr lang="en-US" altLang="zh-TW" dirty="0" smtClean="0">
                <a:ea typeface="ArialMT" charset="-120"/>
              </a:rPr>
              <a:t>Protocol-Independent core (ATM, IP, Ethernet, …) </a:t>
            </a:r>
          </a:p>
          <a:p>
            <a:r>
              <a:rPr lang="en-US" altLang="zh-TW" dirty="0" smtClean="0">
                <a:ea typeface="ArialMT" charset="-120"/>
              </a:rPr>
              <a:t>Balances between stability of </a:t>
            </a:r>
            <a:r>
              <a:rPr lang="en-US" altLang="zh-TW" dirty="0" err="1" smtClean="0">
                <a:ea typeface="ArialMT" charset="-120"/>
              </a:rPr>
              <a:t>contentionless</a:t>
            </a:r>
            <a:r>
              <a:rPr lang="en-US" altLang="zh-TW" dirty="0" smtClean="0">
                <a:ea typeface="ArialMT" charset="-120"/>
              </a:rPr>
              <a:t> and efficiency of contention-based operation </a:t>
            </a:r>
          </a:p>
          <a:p>
            <a:r>
              <a:rPr lang="en-US" altLang="zh-TW" dirty="0" smtClean="0">
                <a:ea typeface="ArialMT" charset="-120"/>
              </a:rPr>
              <a:t>Negotiate the burst profile between sender and receiver</a:t>
            </a:r>
          </a:p>
          <a:p>
            <a:r>
              <a:rPr lang="en-US" altLang="zh-TW" dirty="0" smtClean="0">
                <a:ea typeface="ArialMT" charset="-120"/>
              </a:rPr>
              <a:t>Flexible </a:t>
            </a:r>
            <a:r>
              <a:rPr lang="en-US" altLang="zh-TW" dirty="0" err="1" smtClean="0">
                <a:ea typeface="ArialMT" charset="-120"/>
              </a:rPr>
              <a:t>QoS</a:t>
            </a:r>
            <a:r>
              <a:rPr lang="en-US" altLang="zh-TW" dirty="0" smtClean="0">
                <a:ea typeface="ArialMT" charset="-120"/>
              </a:rPr>
              <a:t> offerings</a:t>
            </a:r>
          </a:p>
          <a:p>
            <a:r>
              <a:rPr lang="en-US" altLang="zh-TW" dirty="0" smtClean="0">
                <a:ea typeface="ArialMT" charset="-120"/>
              </a:rPr>
              <a:t>Supports multiple 802.16 PHYs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Protocol Stack </a:t>
            </a:r>
          </a:p>
        </p:txBody>
      </p:sp>
      <p:pic>
        <p:nvPicPr>
          <p:cNvPr id="15104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524000"/>
            <a:ext cx="7086600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10405" name="Line 5"/>
          <p:cNvSpPr>
            <a:spLocks noChangeShapeType="1"/>
          </p:cNvSpPr>
          <p:nvPr/>
        </p:nvSpPr>
        <p:spPr bwMode="auto">
          <a:xfrm flipH="1">
            <a:off x="950913" y="3284538"/>
            <a:ext cx="16764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10406" name="Line 6"/>
          <p:cNvSpPr>
            <a:spLocks noChangeShapeType="1"/>
          </p:cNvSpPr>
          <p:nvPr/>
        </p:nvSpPr>
        <p:spPr bwMode="auto">
          <a:xfrm flipH="1">
            <a:off x="900113" y="2205038"/>
            <a:ext cx="16764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10407" name="Text Box 7"/>
          <p:cNvSpPr txBox="1">
            <a:spLocks noChangeArrowheads="1"/>
          </p:cNvSpPr>
          <p:nvPr/>
        </p:nvSpPr>
        <p:spPr bwMode="auto">
          <a:xfrm>
            <a:off x="107950" y="2781300"/>
            <a:ext cx="37036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1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Packet convergence</a:t>
            </a:r>
          </a:p>
          <a:p>
            <a:r>
              <a:rPr lang="en-US" altLang="zh-TW" sz="1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Sublayer (PCS)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2771775" y="2281238"/>
            <a:ext cx="2417763" cy="2300287"/>
            <a:chOff x="2771775" y="2281238"/>
            <a:chExt cx="2417763" cy="2300287"/>
          </a:xfrm>
        </p:grpSpPr>
        <p:sp>
          <p:nvSpPr>
            <p:cNvPr id="1510409" name="Line 9"/>
            <p:cNvSpPr>
              <a:spLocks noChangeShapeType="1"/>
            </p:cNvSpPr>
            <p:nvPr/>
          </p:nvSpPr>
          <p:spPr bwMode="auto">
            <a:xfrm flipH="1" flipV="1">
              <a:off x="3913188" y="2349500"/>
              <a:ext cx="11112" cy="5016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10410" name="Text Box 10"/>
            <p:cNvSpPr txBox="1">
              <a:spLocks noChangeArrowheads="1"/>
            </p:cNvSpPr>
            <p:nvPr/>
          </p:nvSpPr>
          <p:spPr bwMode="auto">
            <a:xfrm>
              <a:off x="3048000" y="2327275"/>
              <a:ext cx="5334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TW" sz="1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ATM</a:t>
              </a:r>
            </a:p>
          </p:txBody>
        </p:sp>
        <p:sp>
          <p:nvSpPr>
            <p:cNvPr id="1510411" name="Text Box 11"/>
            <p:cNvSpPr txBox="1">
              <a:spLocks noChangeArrowheads="1"/>
            </p:cNvSpPr>
            <p:nvPr/>
          </p:nvSpPr>
          <p:spPr bwMode="auto">
            <a:xfrm>
              <a:off x="4114800" y="2281238"/>
              <a:ext cx="7620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TW" sz="1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packet</a:t>
              </a:r>
            </a:p>
          </p:txBody>
        </p:sp>
        <p:sp>
          <p:nvSpPr>
            <p:cNvPr id="1510412" name="Text Box 12"/>
            <p:cNvSpPr txBox="1">
              <a:spLocks noChangeArrowheads="1"/>
            </p:cNvSpPr>
            <p:nvPr/>
          </p:nvSpPr>
          <p:spPr bwMode="auto">
            <a:xfrm>
              <a:off x="4427538" y="2492375"/>
              <a:ext cx="7620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TW" sz="1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SSCS</a:t>
              </a:r>
            </a:p>
          </p:txBody>
        </p:sp>
        <p:sp>
          <p:nvSpPr>
            <p:cNvPr id="1510413" name="Text Box 13"/>
            <p:cNvSpPr txBox="1">
              <a:spLocks noChangeArrowheads="1"/>
            </p:cNvSpPr>
            <p:nvPr/>
          </p:nvSpPr>
          <p:spPr bwMode="auto">
            <a:xfrm>
              <a:off x="2771775" y="4276725"/>
              <a:ext cx="23304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4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(security </a:t>
              </a:r>
              <a:r>
                <a:rPr lang="en-US" altLang="zh-TW" sz="14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sublayer</a:t>
              </a:r>
              <a:r>
                <a:rPr lang="en-US" altLang="zh-TW" sz="14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16-2004)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 smtClean="0"/>
              <a:t>The acronym </a:t>
            </a:r>
            <a:r>
              <a:rPr lang="en-CA" dirty="0" err="1" smtClean="0"/>
              <a:t>WiMAX</a:t>
            </a:r>
            <a:r>
              <a:rPr lang="en-CA" dirty="0" smtClean="0"/>
              <a:t> stands for “Worldwide Interoperability for Microwave Access”. </a:t>
            </a:r>
          </a:p>
          <a:p>
            <a:pPr algn="just"/>
            <a:r>
              <a:rPr lang="en-CA" dirty="0" smtClean="0"/>
              <a:t>It </a:t>
            </a:r>
            <a:r>
              <a:rPr lang="en-US" dirty="0" smtClean="0"/>
              <a:t>is based on IEEE 802.16 standard.</a:t>
            </a:r>
          </a:p>
          <a:p>
            <a:pPr algn="just"/>
            <a:r>
              <a:rPr lang="en-US" dirty="0" smtClean="0"/>
              <a:t>IEEE 802.16 is the IEEE standard for Wireless Metropolitan Area Network (Wireless MAN). </a:t>
            </a:r>
          </a:p>
          <a:p>
            <a:pPr algn="just"/>
            <a:r>
              <a:rPr lang="en-US" dirty="0" smtClean="0"/>
              <a:t>It specifies the air interface for fixed, portable, and mobile broadband wireless access (BWA) systems supporting multimedia services</a:t>
            </a:r>
            <a:r>
              <a:rPr lang="en-US" sz="2800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802.16 MAC Reference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zh-TW" sz="2000" dirty="0" smtClean="0">
                <a:solidFill>
                  <a:schemeClr val="accent1"/>
                </a:solidFill>
              </a:rPr>
              <a:t>Convergence </a:t>
            </a:r>
            <a:r>
              <a:rPr lang="en-US" altLang="zh-TW" sz="2000" dirty="0" err="1" smtClean="0">
                <a:solidFill>
                  <a:schemeClr val="accent1"/>
                </a:solidFill>
              </a:rPr>
              <a:t>Sublayer</a:t>
            </a:r>
            <a:r>
              <a:rPr lang="en-US" altLang="zh-TW" sz="2000" dirty="0" smtClean="0">
                <a:solidFill>
                  <a:schemeClr val="accent1"/>
                </a:solidFill>
              </a:rPr>
              <a:t> (CS)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/>
              <a:t>Mapping external network data into MAC SDU</a:t>
            </a:r>
          </a:p>
          <a:p>
            <a:pPr lvl="2">
              <a:lnSpc>
                <a:spcPct val="80000"/>
              </a:lnSpc>
            </a:pPr>
            <a:r>
              <a:rPr lang="en-US" altLang="zh-TW" sz="1600" dirty="0" smtClean="0"/>
              <a:t>Classifying external network SDU</a:t>
            </a:r>
          </a:p>
          <a:p>
            <a:pPr lvl="2">
              <a:lnSpc>
                <a:spcPct val="80000"/>
              </a:lnSpc>
            </a:pPr>
            <a:r>
              <a:rPr lang="en-US" altLang="zh-TW" sz="1600" dirty="0" smtClean="0"/>
              <a:t>Associating to MAC connection ID</a:t>
            </a:r>
          </a:p>
          <a:p>
            <a:pPr lvl="2">
              <a:lnSpc>
                <a:spcPct val="80000"/>
              </a:lnSpc>
            </a:pPr>
            <a:r>
              <a:rPr lang="en-US" altLang="zh-TW" sz="1600" dirty="0" smtClean="0"/>
              <a:t>Payload header suppression</a:t>
            </a:r>
          </a:p>
          <a:p>
            <a:pPr>
              <a:lnSpc>
                <a:spcPct val="80000"/>
              </a:lnSpc>
            </a:pPr>
            <a:r>
              <a:rPr lang="en-US" altLang="zh-TW" sz="2000" dirty="0" smtClean="0">
                <a:solidFill>
                  <a:schemeClr val="accent1"/>
                </a:solidFill>
              </a:rPr>
              <a:t>Common Part </a:t>
            </a:r>
            <a:r>
              <a:rPr lang="en-US" altLang="zh-TW" sz="2000" dirty="0" err="1" smtClean="0">
                <a:solidFill>
                  <a:schemeClr val="accent1"/>
                </a:solidFill>
              </a:rPr>
              <a:t>Sublayer</a:t>
            </a:r>
            <a:r>
              <a:rPr lang="en-US" altLang="zh-TW" sz="2000" dirty="0" smtClean="0">
                <a:solidFill>
                  <a:schemeClr val="accent1"/>
                </a:solidFill>
              </a:rPr>
              <a:t> (CPS)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/>
              <a:t>Core MAC functionality</a:t>
            </a:r>
          </a:p>
          <a:p>
            <a:pPr lvl="2">
              <a:lnSpc>
                <a:spcPct val="80000"/>
              </a:lnSpc>
            </a:pPr>
            <a:r>
              <a:rPr lang="en-US" altLang="zh-TW" sz="1600" dirty="0" smtClean="0"/>
              <a:t>System access</a:t>
            </a:r>
          </a:p>
          <a:p>
            <a:pPr lvl="2">
              <a:lnSpc>
                <a:spcPct val="80000"/>
              </a:lnSpc>
            </a:pPr>
            <a:r>
              <a:rPr lang="en-US" altLang="zh-TW" sz="1600" dirty="0" smtClean="0"/>
              <a:t>Bandwidth allocation</a:t>
            </a:r>
          </a:p>
          <a:p>
            <a:pPr lvl="2">
              <a:lnSpc>
                <a:spcPct val="80000"/>
              </a:lnSpc>
            </a:pPr>
            <a:r>
              <a:rPr lang="en-US" altLang="zh-TW" sz="1600" dirty="0" smtClean="0"/>
              <a:t>Connection establishment</a:t>
            </a:r>
          </a:p>
          <a:p>
            <a:pPr lvl="2">
              <a:lnSpc>
                <a:spcPct val="80000"/>
              </a:lnSpc>
            </a:pPr>
            <a:r>
              <a:rPr lang="en-US" altLang="zh-TW" sz="1600" dirty="0" smtClean="0"/>
              <a:t>Connection maintenance</a:t>
            </a:r>
          </a:p>
          <a:p>
            <a:pPr>
              <a:lnSpc>
                <a:spcPct val="80000"/>
              </a:lnSpc>
            </a:pPr>
            <a:r>
              <a:rPr lang="en-US" altLang="zh-TW" sz="2000" dirty="0" smtClean="0">
                <a:solidFill>
                  <a:schemeClr val="accent1"/>
                </a:solidFill>
              </a:rPr>
              <a:t>Security </a:t>
            </a:r>
            <a:r>
              <a:rPr lang="en-US" altLang="zh-TW" sz="2000" dirty="0" err="1" smtClean="0">
                <a:solidFill>
                  <a:schemeClr val="accent1"/>
                </a:solidFill>
              </a:rPr>
              <a:t>Sublayer</a:t>
            </a:r>
            <a:endParaRPr lang="en-US" altLang="zh-TW" sz="2000" dirty="0" smtClean="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zh-TW" sz="1800" dirty="0" smtClean="0"/>
              <a:t>Authentication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/>
              <a:t>Security key exchange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/>
              <a:t>Encryption</a:t>
            </a:r>
          </a:p>
          <a:p>
            <a:pPr>
              <a:lnSpc>
                <a:spcPct val="80000"/>
              </a:lnSpc>
            </a:pPr>
            <a:r>
              <a:rPr lang="en-US" altLang="zh-TW" sz="2000" dirty="0" smtClean="0">
                <a:solidFill>
                  <a:schemeClr val="accent1"/>
                </a:solidFill>
              </a:rPr>
              <a:t>PHY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/>
              <a:t>Multiple sections</a:t>
            </a:r>
          </a:p>
          <a:p>
            <a:pPr lvl="2">
              <a:lnSpc>
                <a:spcPct val="80000"/>
              </a:lnSpc>
            </a:pPr>
            <a:r>
              <a:rPr lang="en-US" altLang="zh-TW" sz="1600" dirty="0" smtClean="0"/>
              <a:t>Each appropriate to a frequency range and application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Service Specific Convergence </a:t>
            </a:r>
            <a:r>
              <a:rPr lang="en-US" altLang="zh-TW" dirty="0" err="1" smtClean="0"/>
              <a:t>Sublayer</a:t>
            </a:r>
            <a:r>
              <a:rPr lang="en-US" altLang="zh-TW" dirty="0" smtClean="0"/>
              <a:t> (SSCS)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The CS performs the following functions:</a:t>
            </a:r>
          </a:p>
          <a:p>
            <a:pPr lvl="1"/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accepting</a:t>
            </a:r>
            <a:r>
              <a:rPr lang="en-US" altLang="zh-TW" dirty="0" smtClean="0"/>
              <a:t> higher-layer PDUs from the higher layer</a:t>
            </a:r>
          </a:p>
          <a:p>
            <a:pPr lvl="1"/>
            <a:r>
              <a:rPr lang="en-US" altLang="zh-TW" dirty="0" smtClean="0"/>
              <a:t>performing </a:t>
            </a:r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classification</a:t>
            </a:r>
            <a:r>
              <a:rPr lang="en-US" altLang="zh-TW" dirty="0" smtClean="0"/>
              <a:t> of higher-layer PDUs</a:t>
            </a:r>
          </a:p>
          <a:p>
            <a:pPr lvl="1"/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processing</a:t>
            </a:r>
            <a:r>
              <a:rPr lang="en-US" altLang="zh-TW" dirty="0" smtClean="0"/>
              <a:t> (if required) the higher-layer PDUs based on the classification</a:t>
            </a:r>
          </a:p>
          <a:p>
            <a:pPr lvl="1"/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delivering</a:t>
            </a:r>
            <a:r>
              <a:rPr lang="en-US" altLang="zh-TW" dirty="0" smtClean="0"/>
              <a:t> CS PDUs to the appropriate MAC SAP</a:t>
            </a:r>
          </a:p>
          <a:p>
            <a:pPr lvl="1"/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receiving</a:t>
            </a:r>
            <a:r>
              <a:rPr lang="en-US" altLang="zh-TW" dirty="0" smtClean="0"/>
              <a:t> CS PDUs from the peer entity</a:t>
            </a:r>
          </a:p>
          <a:p>
            <a:r>
              <a:rPr lang="en-US" altLang="zh-TW" dirty="0" smtClean="0"/>
              <a:t>Currently, two CS specifications are provided</a:t>
            </a:r>
            <a:endParaRPr lang="en-US" altLang="zh-TW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altLang="zh-TW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Asyncronous</a:t>
            </a:r>
            <a:r>
              <a:rPr lang="en-US" altLang="zh-TW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Transfer Mode (ATM) CS</a:t>
            </a:r>
          </a:p>
          <a:p>
            <a:pPr lvl="1"/>
            <a:r>
              <a:rPr lang="en-US" altLang="zh-TW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Packet CS</a:t>
            </a:r>
          </a:p>
          <a:p>
            <a:pPr lvl="2"/>
            <a:r>
              <a:rPr lang="en-US" altLang="zh-TW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Such as IP, PPP, Ethernet, etc.,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9" name="Picture 29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3284538"/>
            <a:ext cx="3960812" cy="2865437"/>
          </a:xfrm>
          <a:noFill/>
          <a:ln/>
        </p:spPr>
      </p:pic>
      <p:sp>
        <p:nvSpPr>
          <p:cNvPr id="150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ArialMT" charset="-120"/>
              </a:rPr>
              <a:t>MPDU format</a:t>
            </a:r>
          </a:p>
        </p:txBody>
      </p:sp>
      <p:pic>
        <p:nvPicPr>
          <p:cNvPr id="150528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485900"/>
            <a:ext cx="79248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5288" name="Rectangle 8"/>
          <p:cNvSpPr>
            <a:spLocks noChangeArrowheads="1"/>
          </p:cNvSpPr>
          <p:nvPr/>
        </p:nvSpPr>
        <p:spPr bwMode="auto">
          <a:xfrm>
            <a:off x="3124200" y="1485900"/>
            <a:ext cx="237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b="1">
                <a:solidFill>
                  <a:schemeClr val="accent1"/>
                </a:solidFill>
                <a:effectLst/>
              </a:rPr>
              <a:t>MAC PDU formats</a:t>
            </a:r>
          </a:p>
        </p:txBody>
      </p:sp>
      <p:pic>
        <p:nvPicPr>
          <p:cNvPr id="150528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267075"/>
            <a:ext cx="39624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5290" name="Line 10"/>
          <p:cNvSpPr>
            <a:spLocks noChangeShapeType="1"/>
          </p:cNvSpPr>
          <p:nvPr/>
        </p:nvSpPr>
        <p:spPr bwMode="auto">
          <a:xfrm flipH="1">
            <a:off x="457200" y="2667000"/>
            <a:ext cx="152400" cy="9144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05291" name="Line 11"/>
          <p:cNvSpPr>
            <a:spLocks noChangeShapeType="1"/>
          </p:cNvSpPr>
          <p:nvPr/>
        </p:nvSpPr>
        <p:spPr bwMode="auto">
          <a:xfrm>
            <a:off x="3352800" y="2667000"/>
            <a:ext cx="914400" cy="9144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05293" name="Rectangle 13"/>
          <p:cNvSpPr>
            <a:spLocks noChangeArrowheads="1"/>
          </p:cNvSpPr>
          <p:nvPr/>
        </p:nvSpPr>
        <p:spPr bwMode="auto">
          <a:xfrm>
            <a:off x="2133600" y="62484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1800" b="1">
                <a:solidFill>
                  <a:srgbClr val="0000FF"/>
                </a:solidFill>
                <a:effectLst/>
              </a:rPr>
              <a:t>Connections are identified by a 16-bit CID.</a:t>
            </a:r>
          </a:p>
        </p:txBody>
      </p:sp>
      <p:sp>
        <p:nvSpPr>
          <p:cNvPr id="1505296" name="Line 16"/>
          <p:cNvSpPr>
            <a:spLocks noChangeShapeType="1"/>
          </p:cNvSpPr>
          <p:nvPr/>
        </p:nvSpPr>
        <p:spPr bwMode="auto">
          <a:xfrm>
            <a:off x="609600" y="2667000"/>
            <a:ext cx="4267200" cy="99060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05297" name="Line 17"/>
          <p:cNvSpPr>
            <a:spLocks noChangeShapeType="1"/>
          </p:cNvSpPr>
          <p:nvPr/>
        </p:nvSpPr>
        <p:spPr bwMode="auto">
          <a:xfrm>
            <a:off x="3352800" y="2667000"/>
            <a:ext cx="5334000" cy="99060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05298" name="Text Box 18"/>
          <p:cNvSpPr txBox="1">
            <a:spLocks noChangeArrowheads="1"/>
          </p:cNvSpPr>
          <p:nvPr/>
        </p:nvSpPr>
        <p:spPr bwMode="auto">
          <a:xfrm>
            <a:off x="685800" y="3124200"/>
            <a:ext cx="74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HT=0</a:t>
            </a:r>
          </a:p>
        </p:txBody>
      </p:sp>
      <p:sp>
        <p:nvSpPr>
          <p:cNvPr id="1505299" name="Text Box 19"/>
          <p:cNvSpPr txBox="1">
            <a:spLocks noChangeArrowheads="1"/>
          </p:cNvSpPr>
          <p:nvPr/>
        </p:nvSpPr>
        <p:spPr bwMode="auto">
          <a:xfrm>
            <a:off x="5029200" y="3138488"/>
            <a:ext cx="749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HT=1</a:t>
            </a:r>
          </a:p>
        </p:txBody>
      </p:sp>
      <p:sp>
        <p:nvSpPr>
          <p:cNvPr id="1505300" name="Rectangle 20"/>
          <p:cNvSpPr>
            <a:spLocks noChangeArrowheads="1"/>
          </p:cNvSpPr>
          <p:nvPr/>
        </p:nvSpPr>
        <p:spPr bwMode="auto">
          <a:xfrm>
            <a:off x="1066800" y="2171700"/>
            <a:ext cx="838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301" name="Rectangle 21"/>
          <p:cNvSpPr>
            <a:spLocks noChangeArrowheads="1"/>
          </p:cNvSpPr>
          <p:nvPr/>
        </p:nvSpPr>
        <p:spPr bwMode="auto">
          <a:xfrm>
            <a:off x="5402263" y="3344863"/>
            <a:ext cx="1836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400" b="1">
                <a:solidFill>
                  <a:schemeClr val="accent1"/>
                </a:solidFill>
                <a:effectLst/>
              </a:rPr>
              <a:t>Bandwidth Request</a:t>
            </a:r>
          </a:p>
        </p:txBody>
      </p:sp>
      <p:sp>
        <p:nvSpPr>
          <p:cNvPr id="1505302" name="Rectangle 22"/>
          <p:cNvSpPr>
            <a:spLocks noChangeArrowheads="1"/>
          </p:cNvSpPr>
          <p:nvPr/>
        </p:nvSpPr>
        <p:spPr bwMode="auto">
          <a:xfrm>
            <a:off x="1746250" y="3276600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400" b="1">
                <a:solidFill>
                  <a:schemeClr val="accent1"/>
                </a:solidFill>
                <a:effectLst/>
              </a:rPr>
              <a:t>Generic</a:t>
            </a:r>
          </a:p>
        </p:txBody>
      </p:sp>
      <p:sp>
        <p:nvSpPr>
          <p:cNvPr id="1505303" name="Line 23"/>
          <p:cNvSpPr>
            <a:spLocks noChangeShapeType="1"/>
          </p:cNvSpPr>
          <p:nvPr/>
        </p:nvSpPr>
        <p:spPr bwMode="auto">
          <a:xfrm>
            <a:off x="7315200" y="48768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05304" name="Line 24"/>
          <p:cNvSpPr>
            <a:spLocks noChangeShapeType="1"/>
          </p:cNvSpPr>
          <p:nvPr/>
        </p:nvSpPr>
        <p:spPr bwMode="auto">
          <a:xfrm>
            <a:off x="5334000" y="56388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05305" name="Line 25"/>
          <p:cNvSpPr>
            <a:spLocks noChangeShapeType="1"/>
          </p:cNvSpPr>
          <p:nvPr/>
        </p:nvSpPr>
        <p:spPr bwMode="auto">
          <a:xfrm>
            <a:off x="2971800" y="48768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05306" name="Line 26"/>
          <p:cNvSpPr>
            <a:spLocks noChangeShapeType="1"/>
          </p:cNvSpPr>
          <p:nvPr/>
        </p:nvSpPr>
        <p:spPr bwMode="auto">
          <a:xfrm>
            <a:off x="990600" y="56388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05307" name="Rectangle 27"/>
          <p:cNvSpPr>
            <a:spLocks noChangeArrowheads="1"/>
          </p:cNvSpPr>
          <p:nvPr/>
        </p:nvSpPr>
        <p:spPr bwMode="auto">
          <a:xfrm>
            <a:off x="6084888" y="1125538"/>
            <a:ext cx="3059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1200" b="1">
                <a:effectLst/>
              </a:rPr>
              <a:t>CRC capability is mandatory</a:t>
            </a:r>
          </a:p>
          <a:p>
            <a:r>
              <a:rPr lang="en-US" altLang="zh-TW" sz="1200" b="1">
                <a:effectLst/>
              </a:rPr>
              <a:t>for SCa, OFDM and OFDMA PHY layers</a:t>
            </a:r>
          </a:p>
        </p:txBody>
      </p:sp>
      <p:sp>
        <p:nvSpPr>
          <p:cNvPr id="1505308" name="Text Box 28"/>
          <p:cNvSpPr txBox="1">
            <a:spLocks noChangeArrowheads="1"/>
          </p:cNvSpPr>
          <p:nvPr/>
        </p:nvSpPr>
        <p:spPr bwMode="auto">
          <a:xfrm>
            <a:off x="1484313" y="15922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b="1">
                <a:solidFill>
                  <a:srgbClr val="FF5A5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octets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733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484313"/>
            <a:ext cx="6983413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Generic MAC Header</a:t>
            </a:r>
          </a:p>
        </p:txBody>
      </p:sp>
      <p:sp>
        <p:nvSpPr>
          <p:cNvPr id="1507334" name="Line 6"/>
          <p:cNvSpPr>
            <a:spLocks noChangeShapeType="1"/>
          </p:cNvSpPr>
          <p:nvPr/>
        </p:nvSpPr>
        <p:spPr bwMode="auto">
          <a:xfrm>
            <a:off x="2268538" y="2781300"/>
            <a:ext cx="1296987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07336" name="Line 8"/>
          <p:cNvSpPr>
            <a:spLocks noChangeShapeType="1"/>
          </p:cNvSpPr>
          <p:nvPr/>
        </p:nvSpPr>
        <p:spPr bwMode="auto">
          <a:xfrm>
            <a:off x="2268538" y="3573463"/>
            <a:ext cx="1655762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07337" name="Line 9"/>
          <p:cNvSpPr>
            <a:spLocks noChangeShapeType="1"/>
          </p:cNvSpPr>
          <p:nvPr/>
        </p:nvSpPr>
        <p:spPr bwMode="auto">
          <a:xfrm>
            <a:off x="3203575" y="3716338"/>
            <a:ext cx="1800225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07339" name="Line 11"/>
          <p:cNvSpPr>
            <a:spLocks noChangeShapeType="1"/>
          </p:cNvSpPr>
          <p:nvPr/>
        </p:nvSpPr>
        <p:spPr bwMode="auto">
          <a:xfrm>
            <a:off x="5291138" y="3716338"/>
            <a:ext cx="1152525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07340" name="Rectangle 12"/>
          <p:cNvSpPr>
            <a:spLocks noChangeArrowheads="1"/>
          </p:cNvSpPr>
          <p:nvPr/>
        </p:nvSpPr>
        <p:spPr bwMode="auto">
          <a:xfrm>
            <a:off x="3563938" y="5445125"/>
            <a:ext cx="360362" cy="2159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Type encodings (in Generic Header)</a:t>
            </a:r>
            <a:endParaRPr lang="en-US" altLang="zh-TW" b="0"/>
          </a:p>
        </p:txBody>
      </p:sp>
      <p:sp>
        <p:nvSpPr>
          <p:cNvPr id="160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066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844675"/>
            <a:ext cx="80073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06665" name="Text Box 9"/>
          <p:cNvSpPr txBox="1">
            <a:spLocks noChangeArrowheads="1"/>
          </p:cNvSpPr>
          <p:nvPr/>
        </p:nvSpPr>
        <p:spPr bwMode="auto">
          <a:xfrm>
            <a:off x="3616325" y="5989638"/>
            <a:ext cx="2065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Bit mapping</a:t>
            </a:r>
          </a:p>
        </p:txBody>
      </p:sp>
      <p:sp>
        <p:nvSpPr>
          <p:cNvPr id="1606672" name="Text Box 16"/>
          <p:cNvSpPr txBox="1">
            <a:spLocks noChangeArrowheads="1"/>
          </p:cNvSpPr>
          <p:nvPr/>
        </p:nvSpPr>
        <p:spPr bwMode="auto">
          <a:xfrm>
            <a:off x="3779838" y="1341438"/>
            <a:ext cx="162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 bits</a:t>
            </a:r>
          </a:p>
        </p:txBody>
      </p:sp>
      <p:sp>
        <p:nvSpPr>
          <p:cNvPr id="1606682" name="Line 26"/>
          <p:cNvSpPr>
            <a:spLocks noChangeShapeType="1"/>
          </p:cNvSpPr>
          <p:nvPr/>
        </p:nvSpPr>
        <p:spPr bwMode="auto">
          <a:xfrm>
            <a:off x="3059113" y="2492375"/>
            <a:ext cx="433387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06683" name="Line 27"/>
          <p:cNvSpPr>
            <a:spLocks noChangeShapeType="1"/>
          </p:cNvSpPr>
          <p:nvPr/>
        </p:nvSpPr>
        <p:spPr bwMode="auto">
          <a:xfrm>
            <a:off x="3132138" y="2997200"/>
            <a:ext cx="10795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06684" name="Line 28"/>
          <p:cNvSpPr>
            <a:spLocks noChangeShapeType="1"/>
          </p:cNvSpPr>
          <p:nvPr/>
        </p:nvSpPr>
        <p:spPr bwMode="auto">
          <a:xfrm>
            <a:off x="3132138" y="4581525"/>
            <a:ext cx="936625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06685" name="Line 29"/>
          <p:cNvSpPr>
            <a:spLocks noChangeShapeType="1"/>
          </p:cNvSpPr>
          <p:nvPr/>
        </p:nvSpPr>
        <p:spPr bwMode="auto">
          <a:xfrm>
            <a:off x="3132138" y="5084763"/>
            <a:ext cx="576262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06686" name="Line 30"/>
          <p:cNvSpPr>
            <a:spLocks noChangeShapeType="1"/>
          </p:cNvSpPr>
          <p:nvPr/>
        </p:nvSpPr>
        <p:spPr bwMode="auto">
          <a:xfrm>
            <a:off x="3852863" y="5589588"/>
            <a:ext cx="2087562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7275" name="Picture 1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2060575"/>
            <a:ext cx="8820150" cy="3203575"/>
          </a:xfrm>
          <a:noFill/>
          <a:ln/>
        </p:spPr>
      </p:pic>
      <p:sp>
        <p:nvSpPr>
          <p:cNvPr id="154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Bandwidth Request MAC Header</a:t>
            </a:r>
          </a:p>
        </p:txBody>
      </p:sp>
      <p:sp>
        <p:nvSpPr>
          <p:cNvPr id="1547269" name="Line 5"/>
          <p:cNvSpPr>
            <a:spLocks noChangeShapeType="1"/>
          </p:cNvSpPr>
          <p:nvPr/>
        </p:nvSpPr>
        <p:spPr bwMode="auto">
          <a:xfrm>
            <a:off x="2124075" y="4005263"/>
            <a:ext cx="13716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47270" name="Line 6"/>
          <p:cNvSpPr>
            <a:spLocks noChangeShapeType="1"/>
          </p:cNvSpPr>
          <p:nvPr/>
        </p:nvSpPr>
        <p:spPr bwMode="auto">
          <a:xfrm>
            <a:off x="2124075" y="3213100"/>
            <a:ext cx="3006725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47271" name="Line 7"/>
          <p:cNvSpPr>
            <a:spLocks noChangeShapeType="1"/>
          </p:cNvSpPr>
          <p:nvPr/>
        </p:nvSpPr>
        <p:spPr bwMode="auto">
          <a:xfrm>
            <a:off x="3203575" y="4797425"/>
            <a:ext cx="144463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47272" name="Text Box 8"/>
          <p:cNvSpPr txBox="1">
            <a:spLocks noChangeArrowheads="1"/>
          </p:cNvSpPr>
          <p:nvPr/>
        </p:nvSpPr>
        <p:spPr bwMode="auto">
          <a:xfrm>
            <a:off x="1350963" y="5241925"/>
            <a:ext cx="56626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000 : incremental (BS adds the needed quantity of CID)</a:t>
            </a:r>
          </a:p>
          <a:p>
            <a:r>
              <a:rPr lang="en-US" altLang="zh-TW" sz="1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001 : aggregate (BS replaces the needed quantity of CID)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Transmission of MAC PDUs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IEEE 802.16 MAC supports various </a:t>
            </a:r>
            <a:r>
              <a:rPr lang="en-US" dirty="0" smtClean="0"/>
              <a:t>higher layer protocols </a:t>
            </a:r>
            <a:r>
              <a:rPr lang="en-US" dirty="0" smtClean="0"/>
              <a:t>such as ATM or IP. </a:t>
            </a:r>
            <a:endParaRPr lang="en-US" dirty="0" smtClean="0"/>
          </a:p>
          <a:p>
            <a:pPr algn="just"/>
            <a:r>
              <a:rPr lang="en-US" dirty="0" smtClean="0"/>
              <a:t>Incoming </a:t>
            </a:r>
            <a:r>
              <a:rPr lang="en-US" dirty="0" smtClean="0"/>
              <a:t>MAC SDUs from </a:t>
            </a:r>
            <a:r>
              <a:rPr lang="en-US" dirty="0" smtClean="0"/>
              <a:t>corresponding convergence </a:t>
            </a:r>
            <a:r>
              <a:rPr lang="en-US" dirty="0" err="1" smtClean="0"/>
              <a:t>sublayers</a:t>
            </a:r>
            <a:r>
              <a:rPr lang="en-US" dirty="0" smtClean="0"/>
              <a:t> are formatted according to the MAC PDU format, </a:t>
            </a:r>
            <a:r>
              <a:rPr lang="en-US" dirty="0" smtClean="0"/>
              <a:t>possibly with </a:t>
            </a:r>
            <a:r>
              <a:rPr lang="en-US" dirty="0" smtClean="0"/>
              <a:t>fragmentation and/or </a:t>
            </a:r>
            <a:r>
              <a:rPr lang="en-US" dirty="0" smtClean="0"/>
              <a:t>packing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After </a:t>
            </a:r>
            <a:r>
              <a:rPr lang="en-US" dirty="0" smtClean="0"/>
              <a:t>traversing the </a:t>
            </a:r>
            <a:r>
              <a:rPr lang="en-US" dirty="0" err="1" smtClean="0"/>
              <a:t>airlink</a:t>
            </a:r>
            <a:r>
              <a:rPr lang="en-US" dirty="0" smtClean="0"/>
              <a:t>, </a:t>
            </a:r>
            <a:r>
              <a:rPr lang="en-US" dirty="0" smtClean="0"/>
              <a:t>MAC PDUs </a:t>
            </a:r>
            <a:r>
              <a:rPr lang="en-US" dirty="0" smtClean="0"/>
              <a:t>are reconstructed back into the original MAC SDUs so that the format </a:t>
            </a:r>
            <a:r>
              <a:rPr lang="en-US" dirty="0" smtClean="0"/>
              <a:t>modifications performed </a:t>
            </a:r>
            <a:r>
              <a:rPr lang="en-US" dirty="0" smtClean="0"/>
              <a:t>by the MAC layer protocol are transparent to the </a:t>
            </a:r>
            <a:r>
              <a:rPr lang="en-US" dirty="0" smtClean="0"/>
              <a:t>receiving entity.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Transmission of MAC PDUs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IEEE 802.16 takes advantage of packing and fragmentation processes, and their effectiveness, flexibility, and efficiency are maximized by appropriate bandwidth allocation. </a:t>
            </a:r>
          </a:p>
          <a:p>
            <a:pPr algn="just"/>
            <a:r>
              <a:rPr lang="en-US" dirty="0" smtClean="0"/>
              <a:t>Fragmentation is the process by which a MAC SDU is divided into one or more MAC SDU fragments. </a:t>
            </a:r>
          </a:p>
          <a:p>
            <a:pPr algn="just"/>
            <a:r>
              <a:rPr lang="en-US" dirty="0" smtClean="0"/>
              <a:t>Packing is the process by which multiple MAC SDUs are packed into a single MAC PDU payload.</a:t>
            </a:r>
          </a:p>
          <a:p>
            <a:pPr algn="just"/>
            <a:r>
              <a:rPr lang="en-US" dirty="0" smtClean="0"/>
              <a:t>Both processes may be initiated by either a BS for a DL or for a SS for an UL connection.</a:t>
            </a:r>
          </a:p>
          <a:p>
            <a:pPr algn="just"/>
            <a:r>
              <a:rPr lang="en-US" dirty="0" smtClean="0"/>
              <a:t> IEEE 802.16 allows simultaneous fragmentation and packing for efficient use of the bandwidth.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 Support and Frame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Supports both TDD and FDD.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FDD, both continuous and burst DLs are possible. </a:t>
            </a:r>
            <a:endParaRPr lang="en-US" dirty="0" smtClean="0"/>
          </a:p>
          <a:p>
            <a:pPr algn="just"/>
            <a:r>
              <a:rPr lang="en-US" dirty="0" smtClean="0"/>
              <a:t>Continuous DLs </a:t>
            </a:r>
            <a:r>
              <a:rPr lang="en-US" dirty="0" smtClean="0"/>
              <a:t>allow for certain robustness enhancement techniques, such as interleaving.</a:t>
            </a:r>
          </a:p>
          <a:p>
            <a:pPr algn="just"/>
            <a:r>
              <a:rPr lang="en-US" dirty="0" smtClean="0"/>
              <a:t>Burst DLs (either FDD or TDD) allow the use of more advanced robustness </a:t>
            </a:r>
            <a:r>
              <a:rPr lang="en-US" dirty="0" smtClean="0"/>
              <a:t>and capacity </a:t>
            </a:r>
            <a:r>
              <a:rPr lang="en-US" dirty="0" smtClean="0"/>
              <a:t>enhancement </a:t>
            </a:r>
            <a:r>
              <a:rPr lang="en-US" dirty="0" smtClean="0"/>
              <a:t>techniques such as </a:t>
            </a:r>
          </a:p>
          <a:p>
            <a:pPr lvl="1" algn="just"/>
            <a:r>
              <a:rPr lang="en-US" dirty="0" smtClean="0"/>
              <a:t>subscriber-level </a:t>
            </a:r>
            <a:r>
              <a:rPr lang="en-US" dirty="0" smtClean="0"/>
              <a:t>adaptive burst </a:t>
            </a:r>
            <a:r>
              <a:rPr lang="en-US" dirty="0" smtClean="0"/>
              <a:t>profiling </a:t>
            </a:r>
          </a:p>
          <a:p>
            <a:pPr lvl="1" algn="just"/>
            <a:r>
              <a:rPr lang="en-US" dirty="0" smtClean="0"/>
              <a:t>advanced </a:t>
            </a:r>
            <a:r>
              <a:rPr lang="en-US" dirty="0" smtClean="0"/>
              <a:t>antenna systems.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 Support and Frame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TheMAC</a:t>
            </a:r>
            <a:r>
              <a:rPr lang="en-US" dirty="0" smtClean="0"/>
              <a:t> builds the DL </a:t>
            </a:r>
            <a:r>
              <a:rPr lang="en-US" dirty="0" err="1" smtClean="0"/>
              <a:t>subframe</a:t>
            </a:r>
            <a:r>
              <a:rPr lang="en-US" dirty="0" smtClean="0"/>
              <a:t> starting with a frame control section </a:t>
            </a:r>
            <a:r>
              <a:rPr lang="en-US" dirty="0" smtClean="0"/>
              <a:t>containing the </a:t>
            </a:r>
            <a:r>
              <a:rPr lang="en-US" dirty="0" smtClean="0"/>
              <a:t>DL-MAP (downlink MAP) and UL-MAP (uplink map) messages. </a:t>
            </a:r>
            <a:endParaRPr lang="en-US" dirty="0" smtClean="0"/>
          </a:p>
          <a:p>
            <a:pPr algn="just"/>
            <a:r>
              <a:rPr lang="en-US" dirty="0" smtClean="0"/>
              <a:t>These indicate </a:t>
            </a:r>
            <a:r>
              <a:rPr lang="en-US" dirty="0" smtClean="0"/>
              <a:t>PHY transitions on the DL as well as bandwidth allocations and burst </a:t>
            </a:r>
            <a:r>
              <a:rPr lang="en-US" dirty="0" smtClean="0"/>
              <a:t>profiles on </a:t>
            </a:r>
            <a:r>
              <a:rPr lang="en-US" dirty="0" smtClean="0"/>
              <a:t>the UP.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DL-MAP is always applicable to the current frame and is </a:t>
            </a:r>
            <a:r>
              <a:rPr lang="en-US" dirty="0" smtClean="0"/>
              <a:t>always at </a:t>
            </a:r>
            <a:r>
              <a:rPr lang="en-US" dirty="0" smtClean="0"/>
              <a:t>least two FEC blocks long. </a:t>
            </a:r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smtClean="0"/>
              <a:t>allow adequate processing time, the first </a:t>
            </a:r>
            <a:r>
              <a:rPr lang="en-US" dirty="0" smtClean="0"/>
              <a:t>PHY transition </a:t>
            </a:r>
            <a:r>
              <a:rPr lang="en-US" dirty="0" smtClean="0"/>
              <a:t>is expressed in the first FEC block.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both TDD and FDD systems, </a:t>
            </a:r>
            <a:r>
              <a:rPr lang="en-US" dirty="0" smtClean="0"/>
              <a:t>the UL-MAP </a:t>
            </a:r>
            <a:r>
              <a:rPr lang="en-US" dirty="0" smtClean="0"/>
              <a:t>provides allocations starting no later than the next DL frame. </a:t>
            </a:r>
            <a:endParaRPr lang="en-US" dirty="0" smtClean="0"/>
          </a:p>
          <a:p>
            <a:pPr algn="just"/>
            <a:r>
              <a:rPr lang="en-US" dirty="0" smtClean="0"/>
              <a:t>The ULMAP can</a:t>
            </a:r>
            <a:r>
              <a:rPr lang="en-US" dirty="0" smtClean="0"/>
              <a:t>, however, start allocating in the current frame, as long as processing </a:t>
            </a:r>
            <a:r>
              <a:rPr lang="en-US" dirty="0" smtClean="0"/>
              <a:t>times and </a:t>
            </a:r>
            <a:r>
              <a:rPr lang="en-US" dirty="0" smtClean="0"/>
              <a:t>round-trip delays are observed.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dirty="0" err="1" smtClean="0"/>
              <a:t>WiMAX</a:t>
            </a:r>
            <a:r>
              <a:rPr lang="en-US" dirty="0" smtClean="0"/>
              <a:t> aims to provide wireless broadband services with a target range of up to 31 miles at a transmission rate exceeding 100 Mbps.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It is also to provide a wireless alternative to cable, DSL and T1/E1 for last mile access. 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The term IEEE 802.16 and WIMAX are used interchangeably.</a:t>
            </a:r>
          </a:p>
          <a:p>
            <a:pPr algn="just">
              <a:lnSpc>
                <a:spcPct val="80000"/>
              </a:lnSpc>
            </a:pPr>
            <a:r>
              <a:rPr lang="en-US" dirty="0" err="1" smtClean="0"/>
              <a:t>WiMAX</a:t>
            </a:r>
            <a:r>
              <a:rPr lang="en-US" dirty="0" smtClean="0"/>
              <a:t> is to IEEE 802.16 what Wi-Fi is to IEEE 802.11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Radio Link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RLC control</a:t>
            </a:r>
            <a:endParaRPr lang="en-US" altLang="zh-TW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altLang="zh-TW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transition of burst profile</a:t>
            </a:r>
          </a:p>
          <a:p>
            <a:pPr lvl="1"/>
            <a:r>
              <a:rPr lang="en-US" altLang="zh-TW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level </a:t>
            </a:r>
          </a:p>
          <a:p>
            <a:pPr lvl="1"/>
            <a:r>
              <a:rPr lang="en-US" altLang="zh-TW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ranging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RLC begins with periodic </a:t>
            </a:r>
            <a:r>
              <a:rPr lang="en-US" altLang="zh-TW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BS broadcast</a:t>
            </a:r>
            <a:r>
              <a:rPr lang="en-US" altLang="zh-TW" dirty="0" smtClean="0"/>
              <a:t> of the burst profiles that have been chosen for the uplink and downlink</a:t>
            </a:r>
            <a:endParaRPr lang="en-US" altLang="zh-TW" sz="2000" dirty="0" smtClean="0"/>
          </a:p>
          <a:p>
            <a:pPr lvl="1"/>
            <a:r>
              <a:rPr lang="en-US" altLang="zh-TW" dirty="0" smtClean="0"/>
              <a:t>according to </a:t>
            </a:r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rain region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equipment capabilities</a:t>
            </a:r>
            <a:r>
              <a:rPr lang="en-US" altLang="zh-TW" dirty="0" smtClean="0"/>
              <a:t>. </a:t>
            </a:r>
            <a:endParaRPr lang="en-US" altLang="zh-TW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altLang="zh-TW" sz="2000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zh-TW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Burst profiles for the downlink/uplink are each tagged with a</a:t>
            </a:r>
            <a:r>
              <a:rPr lang="en-US" altLang="zh-TW" sz="2000" dirty="0" smtClean="0"/>
              <a:t> </a:t>
            </a:r>
            <a:r>
              <a:rPr lang="en-US" altLang="zh-TW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Downlink/Uplink Interval Usage Code (DIUC/UIUC)</a:t>
            </a:r>
            <a:r>
              <a:rPr lang="en-US" altLang="zh-TW" sz="2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Ranging and Power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altLang="zh-TW" dirty="0" smtClean="0"/>
              <a:t>During initialization, the SS performs initial </a:t>
            </a:r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leveling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ranging</a:t>
            </a:r>
            <a:r>
              <a:rPr lang="en-US" altLang="zh-TW" dirty="0" smtClean="0"/>
              <a:t> using </a:t>
            </a:r>
            <a:r>
              <a:rPr lang="en-US" altLang="zh-TW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ranging request (RNG-REQ) messages</a:t>
            </a:r>
            <a:r>
              <a:rPr lang="en-US" altLang="zh-TW" dirty="0" smtClean="0"/>
              <a:t> transmitted in </a:t>
            </a:r>
            <a:r>
              <a:rPr lang="en-US" altLang="zh-TW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initial maintenance windows</a:t>
            </a:r>
            <a:r>
              <a:rPr lang="en-US" altLang="zh-TW" dirty="0" smtClean="0"/>
              <a:t>. </a:t>
            </a:r>
          </a:p>
          <a:p>
            <a:pPr algn="just"/>
            <a:endParaRPr lang="en-US" altLang="zh-TW" dirty="0" smtClean="0"/>
          </a:p>
          <a:p>
            <a:pPr algn="just"/>
            <a:r>
              <a:rPr lang="en-US" altLang="zh-TW" dirty="0" smtClean="0"/>
              <a:t>The adjustments to the SS’s transmit </a:t>
            </a:r>
            <a:r>
              <a:rPr lang="en-US" altLang="zh-TW" dirty="0" smtClean="0">
                <a:solidFill>
                  <a:schemeClr val="hlink"/>
                </a:solidFill>
              </a:rPr>
              <a:t>time advance</a:t>
            </a:r>
            <a:r>
              <a:rPr lang="en-US" altLang="zh-TW" dirty="0" smtClean="0"/>
              <a:t>, as well as </a:t>
            </a:r>
            <a:r>
              <a:rPr lang="en-US" altLang="zh-TW" dirty="0" smtClean="0">
                <a:solidFill>
                  <a:schemeClr val="hlink"/>
                </a:solidFill>
              </a:rPr>
              <a:t>power</a:t>
            </a:r>
            <a:r>
              <a:rPr lang="en-US" altLang="zh-TW" dirty="0" smtClean="0"/>
              <a:t> adjustments, are returned to the SS in </a:t>
            </a:r>
            <a:r>
              <a:rPr lang="en-US" altLang="zh-TW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ranging response (RNG-RSP) messages</a:t>
            </a:r>
            <a:r>
              <a:rPr lang="en-US" altLang="zh-TW" dirty="0" smtClean="0"/>
              <a:t>.</a:t>
            </a:r>
          </a:p>
          <a:p>
            <a:pPr algn="just"/>
            <a:endParaRPr lang="en-US" altLang="zh-TW" dirty="0" smtClean="0"/>
          </a:p>
          <a:p>
            <a:pPr algn="just"/>
            <a:r>
              <a:rPr lang="en-US" altLang="zh-TW" dirty="0" smtClean="0"/>
              <a:t>For ongoing ranging and power adjustments, the BS may transmit unsolicited </a:t>
            </a:r>
            <a:r>
              <a:rPr lang="en-US" altLang="zh-TW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RNG-RSP</a:t>
            </a:r>
            <a:r>
              <a:rPr lang="en-US" altLang="zh-TW" dirty="0" smtClean="0"/>
              <a:t> messages commanding the SS to adjust its power or timing.</a:t>
            </a:r>
            <a:endParaRPr lang="en-US" altLang="zh-TW" u="sng" dirty="0" smtClean="0">
              <a:solidFill>
                <a:schemeClr val="hlink"/>
              </a:solidFill>
            </a:endParaRPr>
          </a:p>
          <a:p>
            <a:pPr lvl="1" algn="just"/>
            <a:r>
              <a:rPr lang="en-US" altLang="zh-TW" u="sng" dirty="0" smtClean="0">
                <a:solidFill>
                  <a:schemeClr val="hlink"/>
                </a:solidFill>
              </a:rPr>
              <a:t>It is not included in burst profile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Burst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/>
            <a:r>
              <a:rPr lang="en-US" altLang="zh-TW" dirty="0" smtClean="0"/>
              <a:t>Set of parameters that describe the uplink or downlink transmission properties </a:t>
            </a:r>
            <a:r>
              <a:rPr lang="en-US" altLang="zh-TW" dirty="0" smtClean="0">
                <a:solidFill>
                  <a:schemeClr val="hlink"/>
                </a:solidFill>
              </a:rPr>
              <a:t>associated with an </a:t>
            </a:r>
            <a:r>
              <a:rPr lang="en-US" altLang="zh-TW" dirty="0" smtClean="0">
                <a:solidFill>
                  <a:srgbClr val="0000FF"/>
                </a:solidFill>
              </a:rPr>
              <a:t>interval usage code (IUC).</a:t>
            </a:r>
            <a:r>
              <a:rPr lang="en-US" altLang="zh-TW" dirty="0" smtClean="0"/>
              <a:t> </a:t>
            </a:r>
          </a:p>
          <a:p>
            <a:pPr marL="457200" indent="-457200" algn="just"/>
            <a:endParaRPr lang="en-US" altLang="zh-TW" dirty="0" smtClean="0"/>
          </a:p>
          <a:p>
            <a:pPr marL="457200" indent="-457200" algn="just"/>
            <a:r>
              <a:rPr lang="en-US" altLang="zh-TW" dirty="0" smtClean="0"/>
              <a:t>The burst profile to use for any uplink transmission is defined by the </a:t>
            </a:r>
            <a:r>
              <a:rPr lang="en-US" altLang="zh-TW" dirty="0" smtClean="0">
                <a:solidFill>
                  <a:srgbClr val="0000FF"/>
                </a:solidFill>
              </a:rPr>
              <a:t>Uplink Interval Usage Code (UIUC).</a:t>
            </a:r>
            <a:endParaRPr lang="en-US" altLang="zh-TW" dirty="0" smtClean="0"/>
          </a:p>
          <a:p>
            <a:pPr marL="838200" lvl="1" indent="-381000" algn="just"/>
            <a:r>
              <a:rPr lang="en-US" altLang="zh-TW" dirty="0" smtClean="0"/>
              <a:t>Each UIUC is mapped to a burst profile in the </a:t>
            </a:r>
            <a:r>
              <a:rPr lang="en-US" altLang="zh-TW" dirty="0" smtClean="0">
                <a:solidFill>
                  <a:srgbClr val="0000FF"/>
                </a:solidFill>
              </a:rPr>
              <a:t>UCD</a:t>
            </a:r>
            <a:r>
              <a:rPr lang="en-US" altLang="zh-TW" dirty="0" smtClean="0"/>
              <a:t> message</a:t>
            </a:r>
          </a:p>
          <a:p>
            <a:pPr marL="838200" lvl="1" indent="-381000" algn="just"/>
            <a:endParaRPr lang="en-US" altLang="zh-TW" dirty="0" smtClean="0"/>
          </a:p>
          <a:p>
            <a:pPr marL="457200" indent="-457200" algn="just"/>
            <a:r>
              <a:rPr lang="en-US" altLang="zh-TW" dirty="0" smtClean="0"/>
              <a:t>Each profile contains parameters such as </a:t>
            </a:r>
          </a:p>
          <a:p>
            <a:pPr marL="838200" lvl="1" indent="-381000" algn="just">
              <a:spcBef>
                <a:spcPct val="15000"/>
              </a:spcBef>
              <a:buFontTx/>
              <a:buAutoNum type="alphaLcParenR"/>
            </a:pPr>
            <a:r>
              <a:rPr lang="en-US" altLang="zh-TW" dirty="0" smtClean="0">
                <a:solidFill>
                  <a:schemeClr val="hlink"/>
                </a:solidFill>
              </a:rPr>
              <a:t>modulation type</a:t>
            </a:r>
          </a:p>
          <a:p>
            <a:pPr marL="838200" lvl="1" indent="-381000" algn="just">
              <a:spcBef>
                <a:spcPct val="15000"/>
              </a:spcBef>
              <a:buFontTx/>
              <a:buAutoNum type="alphaLcParenR"/>
            </a:pPr>
            <a:r>
              <a:rPr lang="en-US" altLang="zh-TW" dirty="0" smtClean="0">
                <a:solidFill>
                  <a:schemeClr val="hlink"/>
                </a:solidFill>
              </a:rPr>
              <a:t>forward error correction (FEC) type</a:t>
            </a:r>
          </a:p>
          <a:p>
            <a:pPr marL="838200" lvl="1" indent="-381000" algn="just">
              <a:spcBef>
                <a:spcPct val="15000"/>
              </a:spcBef>
              <a:buFontTx/>
              <a:buAutoNum type="alphaLcParenR"/>
            </a:pPr>
            <a:r>
              <a:rPr lang="en-US" altLang="zh-TW" dirty="0" smtClean="0">
                <a:solidFill>
                  <a:schemeClr val="hlink"/>
                </a:solidFill>
              </a:rPr>
              <a:t>preamble length</a:t>
            </a:r>
          </a:p>
          <a:p>
            <a:pPr marL="838200" lvl="1" indent="-381000" algn="just">
              <a:spcBef>
                <a:spcPct val="15000"/>
              </a:spcBef>
              <a:buFontTx/>
              <a:buAutoNum type="alphaLcParenR"/>
            </a:pPr>
            <a:r>
              <a:rPr lang="en-US" altLang="zh-TW" dirty="0" smtClean="0">
                <a:solidFill>
                  <a:schemeClr val="hlink"/>
                </a:solidFill>
              </a:rPr>
              <a:t>guard times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Burst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algn="just"/>
            <a:r>
              <a:rPr lang="en-US" altLang="zh-TW" dirty="0" smtClean="0"/>
              <a:t>If the received </a:t>
            </a:r>
            <a:r>
              <a:rPr lang="en-US" altLang="zh-TW" dirty="0" smtClean="0">
                <a:solidFill>
                  <a:schemeClr val="hlink"/>
                </a:solidFill>
              </a:rPr>
              <a:t>CINR</a:t>
            </a:r>
            <a:r>
              <a:rPr lang="en-US" altLang="zh-TW" dirty="0" smtClean="0"/>
              <a:t> goes outside of the allowed operating region, the </a:t>
            </a:r>
            <a:r>
              <a:rPr lang="en-US" altLang="zh-TW" u="sng" dirty="0" smtClean="0"/>
              <a:t>SS requests a change to a new burst profile</a:t>
            </a:r>
            <a:r>
              <a:rPr lang="en-US" altLang="zh-TW" dirty="0" smtClean="0"/>
              <a:t> using one of two methods	</a:t>
            </a:r>
          </a:p>
          <a:p>
            <a:pPr marL="838200" lvl="1" indent="-381000" algn="just"/>
            <a:r>
              <a:rPr lang="en-US" altLang="zh-TW" dirty="0" smtClean="0"/>
              <a:t>If the SS has been </a:t>
            </a:r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granted</a:t>
            </a:r>
            <a:r>
              <a:rPr lang="en-US" altLang="zh-TW" dirty="0" smtClean="0"/>
              <a:t> uplink bandwidth, it shall send a </a:t>
            </a:r>
            <a:r>
              <a:rPr lang="en-US" altLang="zh-TW" dirty="0" smtClean="0">
                <a:solidFill>
                  <a:srgbClr val="0000FF"/>
                </a:solidFill>
              </a:rPr>
              <a:t>DBPC-REQ</a:t>
            </a:r>
            <a:r>
              <a:rPr lang="en-US" altLang="zh-TW" dirty="0" smtClean="0"/>
              <a:t> message in that allocation. The BS responds with a </a:t>
            </a:r>
            <a:r>
              <a:rPr lang="en-US" altLang="zh-TW" dirty="0" smtClean="0">
                <a:solidFill>
                  <a:srgbClr val="0000FF"/>
                </a:solidFill>
              </a:rPr>
              <a:t>DBPC-RSP</a:t>
            </a:r>
            <a:r>
              <a:rPr lang="en-US" altLang="zh-TW" dirty="0" smtClean="0"/>
              <a:t> message.</a:t>
            </a:r>
          </a:p>
          <a:p>
            <a:pPr marL="838200" lvl="1" indent="-381000" algn="just"/>
            <a:r>
              <a:rPr lang="en-US" altLang="zh-TW" dirty="0" smtClean="0"/>
              <a:t>If </a:t>
            </a:r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grant is not available</a:t>
            </a:r>
            <a:r>
              <a:rPr lang="en-US" altLang="zh-TW" dirty="0" smtClean="0"/>
              <a:t> and the SS requires a more robust burst profile on the downlink, it shall send a </a:t>
            </a:r>
            <a:r>
              <a:rPr lang="en-US" altLang="zh-TW" dirty="0" smtClean="0">
                <a:solidFill>
                  <a:srgbClr val="0000FF"/>
                </a:solidFill>
              </a:rPr>
              <a:t>RNG-REQ </a:t>
            </a:r>
            <a:r>
              <a:rPr lang="en-US" altLang="zh-TW" dirty="0" smtClean="0"/>
              <a:t>message in an </a:t>
            </a:r>
            <a:r>
              <a:rPr lang="en-US" altLang="zh-TW" dirty="0" smtClean="0">
                <a:solidFill>
                  <a:schemeClr val="hlink"/>
                </a:solidFill>
              </a:rPr>
              <a:t>Initial Ranging interval</a:t>
            </a:r>
            <a:r>
              <a:rPr lang="en-US" altLang="zh-TW" dirty="0" smtClean="0"/>
              <a:t>.</a:t>
            </a:r>
          </a:p>
          <a:p>
            <a:pPr marL="838200" lvl="1" indent="-381000" algn="just"/>
            <a:r>
              <a:rPr lang="en-US" altLang="zh-TW" dirty="0" smtClean="0"/>
              <a:t>Note : using the </a:t>
            </a:r>
            <a:r>
              <a:rPr lang="en-US" altLang="zh-TW" dirty="0" smtClean="0">
                <a:solidFill>
                  <a:schemeClr val="hlink"/>
                </a:solidFill>
              </a:rPr>
              <a:t>Basic CID</a:t>
            </a:r>
            <a:r>
              <a:rPr lang="en-US" altLang="zh-TW" dirty="0" smtClean="0"/>
              <a:t> of the SS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Channel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Upon installation, </a:t>
            </a:r>
            <a:r>
              <a:rPr lang="en-US" dirty="0" smtClean="0"/>
              <a:t>SS begins </a:t>
            </a:r>
            <a:r>
              <a:rPr lang="en-US" dirty="0" smtClean="0"/>
              <a:t>scanning its frequency list to find an operating channel.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may be </a:t>
            </a:r>
            <a:r>
              <a:rPr lang="en-US" dirty="0" smtClean="0"/>
              <a:t>programmed to </a:t>
            </a:r>
            <a:r>
              <a:rPr lang="en-US" dirty="0" smtClean="0"/>
              <a:t>register with one specific BS, referring to a programmable BS </a:t>
            </a:r>
            <a:r>
              <a:rPr lang="en-US" dirty="0" smtClean="0"/>
              <a:t>ID broadcast </a:t>
            </a:r>
            <a:r>
              <a:rPr lang="en-US" dirty="0" smtClean="0"/>
              <a:t>by each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After deciding on which channel or channel pair to start communicating, the </a:t>
            </a:r>
            <a:r>
              <a:rPr lang="en-US" dirty="0" smtClean="0"/>
              <a:t>SS tries </a:t>
            </a:r>
            <a:r>
              <a:rPr lang="en-US" dirty="0" smtClean="0"/>
              <a:t>to synchronize to the DL transmission by detecting the periodic frame preambles.</a:t>
            </a:r>
          </a:p>
          <a:p>
            <a:pPr algn="just"/>
            <a:r>
              <a:rPr lang="en-US" dirty="0" smtClean="0"/>
              <a:t>Once the physical layer is synchronized, the SS looks for periodic DCD (</a:t>
            </a:r>
            <a:r>
              <a:rPr lang="en-US" dirty="0" smtClean="0"/>
              <a:t>DL channel </a:t>
            </a:r>
            <a:r>
              <a:rPr lang="en-US" dirty="0" smtClean="0"/>
              <a:t>descriptor) and UCD (UL channel descriptor) broadcast messages </a:t>
            </a:r>
            <a:r>
              <a:rPr lang="en-US" dirty="0" smtClean="0"/>
              <a:t>that </a:t>
            </a:r>
          </a:p>
          <a:p>
            <a:pPr algn="just"/>
            <a:r>
              <a:rPr lang="en-US" dirty="0" smtClean="0"/>
              <a:t>enable </a:t>
            </a:r>
            <a:r>
              <a:rPr lang="en-US" dirty="0" smtClean="0"/>
              <a:t>the SS to learn the modulation and FEC schemes used on the carrier.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IP </a:t>
            </a:r>
            <a:r>
              <a:rPr lang="en-US" b="1" dirty="0" smtClean="0"/>
              <a:t>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After </a:t>
            </a:r>
            <a:r>
              <a:rPr lang="en-US" dirty="0" smtClean="0"/>
              <a:t>registration, the SS acquires an IP address via the </a:t>
            </a:r>
            <a:r>
              <a:rPr lang="en-US" dirty="0" smtClean="0"/>
              <a:t>DHCP and </a:t>
            </a:r>
            <a:r>
              <a:rPr lang="en-US" dirty="0" smtClean="0"/>
              <a:t>establishes the time of day via the Internet time protocol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DHCP </a:t>
            </a:r>
            <a:r>
              <a:rPr lang="en-US" dirty="0" smtClean="0"/>
              <a:t>server also </a:t>
            </a:r>
            <a:r>
              <a:rPr lang="en-US" dirty="0" smtClean="0"/>
              <a:t>provides the address of the TFTP server from which the SS can request a </a:t>
            </a:r>
            <a:r>
              <a:rPr lang="en-US" dirty="0" smtClean="0"/>
              <a:t>configuration file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 smtClean="0"/>
              <a:t>file provides a standard interface for providing </a:t>
            </a:r>
            <a:r>
              <a:rPr lang="en-US" dirty="0" smtClean="0"/>
              <a:t>vendor-specific configuration </a:t>
            </a:r>
            <a:r>
              <a:rPr lang="en-US" dirty="0" smtClean="0"/>
              <a:t>information.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the IEEE 802.16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dirty="0" smtClean="0"/>
              <a:t>Designed for point-to-point (PTP) and point-to-multipoint (PTM) topologies</a:t>
            </a:r>
          </a:p>
          <a:p>
            <a:pPr algn="just">
              <a:lnSpc>
                <a:spcPct val="90000"/>
              </a:lnSpc>
            </a:pPr>
            <a:r>
              <a:rPr lang="en-US" dirty="0" smtClean="0"/>
              <a:t>Mainly deployed for point to multipoint topologies. It also support mesh topologies. </a:t>
            </a:r>
          </a:p>
          <a:p>
            <a:pPr algn="just">
              <a:lnSpc>
                <a:spcPct val="90000"/>
              </a:lnSpc>
            </a:pPr>
            <a:r>
              <a:rPr lang="en-US" dirty="0" smtClean="0"/>
              <a:t>IEEE </a:t>
            </a:r>
            <a:r>
              <a:rPr lang="en-US" dirty="0" smtClean="0"/>
              <a:t>802.16 has three major versions; </a:t>
            </a:r>
          </a:p>
          <a:p>
            <a:pPr lvl="1" algn="just">
              <a:lnSpc>
                <a:spcPct val="90000"/>
              </a:lnSpc>
            </a:pPr>
            <a:r>
              <a:rPr lang="en-US" dirty="0" smtClean="0"/>
              <a:t>802.16-2001, </a:t>
            </a:r>
          </a:p>
          <a:p>
            <a:pPr lvl="1" algn="just">
              <a:lnSpc>
                <a:spcPct val="90000"/>
              </a:lnSpc>
            </a:pPr>
            <a:r>
              <a:rPr lang="en-US" dirty="0" smtClean="0"/>
              <a:t>802.16-2004 and </a:t>
            </a:r>
          </a:p>
          <a:p>
            <a:pPr lvl="1" algn="just">
              <a:lnSpc>
                <a:spcPct val="90000"/>
              </a:lnSpc>
            </a:pPr>
            <a:r>
              <a:rPr lang="en-US" dirty="0" smtClean="0"/>
              <a:t>802.16-2005.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</a:t>
            </a:r>
            <a:r>
              <a:rPr lang="en-US" sz="2800" dirty="0" smtClean="0"/>
              <a:t> 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802.16-2001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Addresses fixed line of sight connections and operates in the licensed frequency range between 10 GHz and 66 GHz.</a:t>
            </a:r>
          </a:p>
          <a:p>
            <a:pPr algn="just"/>
            <a:r>
              <a:rPr lang="en-US" dirty="0" smtClean="0"/>
              <a:t>At these high frequency range there are more  available bandwidth and reduced risk of interference.</a:t>
            </a:r>
          </a:p>
          <a:p>
            <a:pPr algn="just"/>
            <a:r>
              <a:rPr lang="en-US" dirty="0" smtClean="0"/>
              <a:t>Has a maximum coverage of 5km.</a:t>
            </a:r>
            <a:r>
              <a:rPr lang="en-US" sz="4000" dirty="0" smtClean="0"/>
              <a:t>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802.16-2004 (802.16d)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 smtClean="0"/>
              <a:t>Designed to operate in lower frequency range; 2-11 GHz. </a:t>
            </a:r>
          </a:p>
          <a:p>
            <a:pPr algn="just">
              <a:lnSpc>
                <a:spcPct val="90000"/>
              </a:lnSpc>
            </a:pPr>
            <a:r>
              <a:rPr lang="en-US" dirty="0" smtClean="0"/>
              <a:t>Support Non-line of sight (NLOS) operation. </a:t>
            </a:r>
          </a:p>
          <a:p>
            <a:pPr algn="just">
              <a:lnSpc>
                <a:spcPct val="90000"/>
              </a:lnSpc>
            </a:pPr>
            <a:r>
              <a:rPr lang="en-US" dirty="0" smtClean="0"/>
              <a:t>Operates in both licensed (3.5 GHz) and unlicensed (5.8 GHz).</a:t>
            </a:r>
          </a:p>
          <a:p>
            <a:pPr algn="just">
              <a:lnSpc>
                <a:spcPct val="90000"/>
              </a:lnSpc>
            </a:pPr>
            <a:r>
              <a:rPr lang="en-US" dirty="0" smtClean="0"/>
              <a:t>Operates with a range of up to 50km and data rates of up to 75Mbps.</a:t>
            </a:r>
          </a:p>
          <a:p>
            <a:pPr algn="just">
              <a:lnSpc>
                <a:spcPct val="90000"/>
              </a:lnSpc>
            </a:pPr>
            <a:r>
              <a:rPr lang="en-US" dirty="0" smtClean="0"/>
              <a:t>It is the most supported version of the standard by vendors.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802.16-2005(802.16e)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en-US" dirty="0" smtClean="0"/>
              <a:t>Support mobility and will standardize networking between fixed base stations and mobile devices.</a:t>
            </a:r>
          </a:p>
          <a:p>
            <a:pPr algn="just">
              <a:lnSpc>
                <a:spcPct val="90000"/>
              </a:lnSpc>
            </a:pPr>
            <a:r>
              <a:rPr lang="en-US" dirty="0" smtClean="0"/>
              <a:t>Would enable high-speed signal handoffs necessary for communications with users moving at vehicular speeds which is below 100km/h.  </a:t>
            </a:r>
          </a:p>
          <a:p>
            <a:pPr algn="just">
              <a:lnSpc>
                <a:spcPct val="90000"/>
              </a:lnSpc>
            </a:pPr>
            <a:r>
              <a:rPr lang="en-US" dirty="0" smtClean="0"/>
              <a:t>It will provide a symmetric (up and down) bit rates of 70Mbps.</a:t>
            </a:r>
          </a:p>
          <a:p>
            <a:pPr algn="just">
              <a:lnSpc>
                <a:spcPct val="90000"/>
              </a:lnSpc>
            </a:pPr>
            <a:r>
              <a:rPr lang="en-US" dirty="0"/>
              <a:t>O</a:t>
            </a:r>
            <a:r>
              <a:rPr lang="en-US" dirty="0" smtClean="0"/>
              <a:t>perate in the frequency range between 2-6 GHz.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IEEE 802.16m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To </a:t>
            </a:r>
            <a:r>
              <a:rPr lang="en-US" dirty="0" smtClean="0"/>
              <a:t>provide an advanced air interface for operation in licensed bands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purpose of IEEE 802.16m is to provide performance improvements </a:t>
            </a:r>
            <a:r>
              <a:rPr lang="en-US" dirty="0" smtClean="0"/>
              <a:t>necessary to </a:t>
            </a:r>
            <a:r>
              <a:rPr lang="en-US" dirty="0" smtClean="0"/>
              <a:t>support future advanced service and </a:t>
            </a:r>
            <a:r>
              <a:rPr lang="en-US" dirty="0" smtClean="0"/>
              <a:t>applications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IEEE 802.16m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Operating frequencies</a:t>
            </a:r>
            <a:r>
              <a:rPr lang="en-US" b="1" dirty="0" smtClean="0"/>
              <a:t>: </a:t>
            </a:r>
            <a:r>
              <a:rPr lang="en-US" dirty="0" smtClean="0"/>
              <a:t>less </a:t>
            </a:r>
            <a:r>
              <a:rPr lang="en-US" dirty="0" smtClean="0"/>
              <a:t>than 6 </a:t>
            </a:r>
            <a:r>
              <a:rPr lang="en-US" dirty="0" smtClean="0"/>
              <a:t>GHz</a:t>
            </a:r>
          </a:p>
          <a:p>
            <a:r>
              <a:rPr lang="en-US" b="1" dirty="0" smtClean="0"/>
              <a:t>Operating bandwidths: </a:t>
            </a:r>
            <a:r>
              <a:rPr lang="en-US" dirty="0" smtClean="0"/>
              <a:t>5to </a:t>
            </a:r>
            <a:r>
              <a:rPr lang="en-US" dirty="0" smtClean="0"/>
              <a:t>40MHz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Duplex schemes: IEEE 802.16m supports both TDD and FDD </a:t>
            </a:r>
            <a:r>
              <a:rPr lang="en-US" b="1" dirty="0" smtClean="0"/>
              <a:t>operational </a:t>
            </a:r>
            <a:r>
              <a:rPr lang="en-US" dirty="0" smtClean="0"/>
              <a:t>modes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FDD mode supports both full-duplex and half-duplex MS operation.</a:t>
            </a:r>
          </a:p>
          <a:p>
            <a:pPr lvl="1"/>
            <a:r>
              <a:rPr lang="en-US" dirty="0" smtClean="0"/>
              <a:t>In TDD mode, the downlink (DL)/uplink (UL) ratio should be adjustable.</a:t>
            </a:r>
          </a:p>
          <a:p>
            <a:pPr lvl="1"/>
            <a:r>
              <a:rPr lang="en-US" dirty="0" smtClean="0"/>
              <a:t>In FDD mode, the UL and the DL channel bandwidths may be different </a:t>
            </a:r>
            <a:r>
              <a:rPr lang="en-US" dirty="0" smtClean="0"/>
              <a:t>and should </a:t>
            </a:r>
            <a:r>
              <a:rPr lang="en-US" dirty="0" smtClean="0"/>
              <a:t>be configurable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1993</Words>
  <Application>Microsoft Office PowerPoint</Application>
  <PresentationFormat>On-screen Show (4:3)</PresentationFormat>
  <Paragraphs>216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Wireless Metropolitan Area Networks (WMANs) using WiMAX</vt:lpstr>
      <vt:lpstr>Introduction </vt:lpstr>
      <vt:lpstr>Introduction </vt:lpstr>
      <vt:lpstr>Overview of the IEEE 802.16 Standard</vt:lpstr>
      <vt:lpstr>IEEE 802.16-2001 </vt:lpstr>
      <vt:lpstr>IEEE 802.16-2004 (802.16d) </vt:lpstr>
      <vt:lpstr>IEEE 802.16-2005(802.16e) </vt:lpstr>
      <vt:lpstr>IEEE 802.16m</vt:lpstr>
      <vt:lpstr>IEEE 802.16m</vt:lpstr>
      <vt:lpstr>IEEE 802.16m</vt:lpstr>
      <vt:lpstr>IEEE 802.16m</vt:lpstr>
      <vt:lpstr>Applications </vt:lpstr>
      <vt:lpstr>MAC Layer</vt:lpstr>
      <vt:lpstr>MAC Layer</vt:lpstr>
      <vt:lpstr>MAC Layer</vt:lpstr>
      <vt:lpstr>MAC Layer</vt:lpstr>
      <vt:lpstr>MAC Layer</vt:lpstr>
      <vt:lpstr>MAC Layer</vt:lpstr>
      <vt:lpstr>Protocol Stack </vt:lpstr>
      <vt:lpstr>802.16 MAC Reference Model</vt:lpstr>
      <vt:lpstr>Service Specific Convergence Sublayer (SSCS)</vt:lpstr>
      <vt:lpstr>MPDU format</vt:lpstr>
      <vt:lpstr>Generic MAC Header</vt:lpstr>
      <vt:lpstr>Type encodings (in Generic Header)</vt:lpstr>
      <vt:lpstr>Bandwidth Request MAC Header</vt:lpstr>
      <vt:lpstr>Transmission of MAC PDUs</vt:lpstr>
      <vt:lpstr>Transmission of MAC PDUs</vt:lpstr>
      <vt:lpstr>PHY Support and Frame Structure</vt:lpstr>
      <vt:lpstr>PHY Support and Frame Structure</vt:lpstr>
      <vt:lpstr>Radio Link Control</vt:lpstr>
      <vt:lpstr>Ranging and Power Control</vt:lpstr>
      <vt:lpstr>Burst Profile</vt:lpstr>
      <vt:lpstr>Burst Profile</vt:lpstr>
      <vt:lpstr>Channel Acquisition</vt:lpstr>
      <vt:lpstr>IP Connectivity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Metropolitan Area Networks (WMANs) using WiMAX</dc:title>
  <dc:creator>Sadhish</dc:creator>
  <cp:lastModifiedBy>Sadhish</cp:lastModifiedBy>
  <cp:revision>7</cp:revision>
  <dcterms:created xsi:type="dcterms:W3CDTF">2014-08-18T06:30:25Z</dcterms:created>
  <dcterms:modified xsi:type="dcterms:W3CDTF">2014-09-07T13:18:01Z</dcterms:modified>
</cp:coreProperties>
</file>