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62" r:id="rId3"/>
    <p:sldId id="263" r:id="rId4"/>
    <p:sldId id="264" r:id="rId5"/>
    <p:sldId id="265" r:id="rId6"/>
    <p:sldId id="267" r:id="rId7"/>
    <p:sldId id="268" r:id="rId8"/>
    <p:sldId id="298" r:id="rId9"/>
    <p:sldId id="299" r:id="rId10"/>
    <p:sldId id="270" r:id="rId11"/>
    <p:sldId id="272" r:id="rId12"/>
    <p:sldId id="282" r:id="rId13"/>
    <p:sldId id="284" r:id="rId14"/>
    <p:sldId id="289" r:id="rId15"/>
    <p:sldId id="292" r:id="rId16"/>
    <p:sldId id="293" r:id="rId17"/>
    <p:sldId id="313" r:id="rId18"/>
    <p:sldId id="297" r:id="rId19"/>
    <p:sldId id="280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A35E4-6E19-431D-854D-D8D2F430F55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07E70-2B97-49D4-A33F-E3737FAB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6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7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9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5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1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0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5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5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C8D43-B84C-4AF4-B3D3-A5E5139DA01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F7CB-8C63-4B47-BBB8-8185799A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2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4gamericas.org/index.cfm?fuseaction=page&amp;sectionid=25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37A3AF-64B6-4CD2-B9B9-D34F9D26E4F2}" type="slidenum">
              <a:rPr lang="en-US"/>
              <a:pPr eaLnBrk="1" hangingPunct="1"/>
              <a:t>1</a:t>
            </a:fld>
            <a:endParaRPr 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98825"/>
          </a:xfrm>
          <a:solidFill>
            <a:srgbClr val="FFC000"/>
          </a:solidFill>
          <a:ln w="38100">
            <a:solidFill>
              <a:srgbClr val="003366"/>
            </a:solidFill>
          </a:ln>
        </p:spPr>
        <p:txBody>
          <a:bodyPr/>
          <a:lstStyle/>
          <a:p>
            <a:pPr algn="ctr" eaLnBrk="1" hangingPunct="1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LTE- Long Term Evolution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06800"/>
            <a:ext cx="6400800" cy="1727200"/>
          </a:xfrm>
          <a:gradFill rotWithShape="1">
            <a:gsLst>
              <a:gs pos="0">
                <a:srgbClr val="92D050"/>
              </a:gs>
              <a:gs pos="100000">
                <a:srgbClr val="446025"/>
              </a:gs>
            </a:gsLst>
            <a:lin ang="5400000" scaled="1"/>
          </a:gradFill>
          <a:ln w="28575">
            <a:solidFill>
              <a:srgbClr val="003366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Nancy. I</a:t>
            </a:r>
          </a:p>
          <a:p>
            <a:pPr eaLnBrk="1" hangingPunct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 Tech-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</a:t>
            </a:r>
          </a:p>
          <a:p>
            <a:pPr eaLnBrk="1" hangingPunct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132242601012</a:t>
            </a:r>
          </a:p>
        </p:txBody>
      </p:sp>
      <p:pic>
        <p:nvPicPr>
          <p:cNvPr id="5" name="Picture 5" descr="l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8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460BA8-7136-41B3-B839-1E037990B2A8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LTE Goals Than Others</a:t>
            </a:r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5181600" cy="5181600"/>
          </a:xfrm>
          <a:noFill/>
          <a:ln w="3175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we compare LTE with other (2G/3G), the significant goals are as follows: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main goal is to transmit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higher data rate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lower cost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3G technology like HSDPA can provide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6-7 Mbps data where as LTE targets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100+ Mbps.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LTE targets to reduces </a:t>
            </a:r>
            <a:r>
              <a:rPr lang="en-US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latency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US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setup time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than others.  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Less than 10 MS in LTE where as in 3G it is almost 100 MS.</a:t>
            </a:r>
          </a:p>
          <a:p>
            <a:pPr marL="762000" lvl="1" indent="-304800" eaLnBrk="1" hangingPunct="1"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Simplified 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network architect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has fewer network components.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Migration path is easier and cost effective. 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also adjust the old network.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Fully packet switch.</a:t>
            </a:r>
          </a:p>
          <a:p>
            <a:pPr marL="762000" lvl="1" indent="-304800" eaLnBrk="1" hangingPunct="1">
              <a:lnSpc>
                <a:spcPct val="8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Easier and automated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System management.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1600200" y="17526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9222" name="Line 30"/>
          <p:cNvSpPr>
            <a:spLocks noChangeShapeType="1"/>
          </p:cNvSpPr>
          <p:nvPr/>
        </p:nvSpPr>
        <p:spPr bwMode="auto">
          <a:xfrm flipV="1">
            <a:off x="5867400" y="1600200"/>
            <a:ext cx="3200400" cy="91440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AutoShape 31"/>
          <p:cNvSpPr>
            <a:spLocks noChangeArrowheads="1"/>
          </p:cNvSpPr>
          <p:nvPr/>
        </p:nvSpPr>
        <p:spPr bwMode="auto">
          <a:xfrm>
            <a:off x="6248400" y="1905000"/>
            <a:ext cx="762000" cy="609600"/>
          </a:xfrm>
          <a:prstGeom prst="flowChartConnector">
            <a:avLst/>
          </a:prstGeom>
          <a:solidFill>
            <a:srgbClr val="FF6600"/>
          </a:soli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2.5G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144 Kbps</a:t>
            </a:r>
          </a:p>
        </p:txBody>
      </p:sp>
      <p:sp>
        <p:nvSpPr>
          <p:cNvPr id="9224" name="AutoShape 32"/>
          <p:cNvSpPr>
            <a:spLocks noChangeArrowheads="1"/>
          </p:cNvSpPr>
          <p:nvPr/>
        </p:nvSpPr>
        <p:spPr bwMode="auto">
          <a:xfrm>
            <a:off x="5410200" y="2209800"/>
            <a:ext cx="762000" cy="609600"/>
          </a:xfrm>
          <a:prstGeom prst="flowChartConnector">
            <a:avLst/>
          </a:prstGeom>
          <a:solidFill>
            <a:srgbClr val="FF6600"/>
          </a:soli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2G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14.4 Kbps</a:t>
            </a:r>
            <a:endParaRPr lang="en-US" sz="1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5" name="AutoShape 33"/>
          <p:cNvSpPr>
            <a:spLocks noChangeArrowheads="1"/>
          </p:cNvSpPr>
          <p:nvPr/>
        </p:nvSpPr>
        <p:spPr bwMode="auto">
          <a:xfrm>
            <a:off x="8077200" y="1447800"/>
            <a:ext cx="762000" cy="609600"/>
          </a:xfrm>
          <a:prstGeom prst="flowChartConnector">
            <a:avLst/>
          </a:prstGeom>
          <a:solidFill>
            <a:srgbClr val="FF6600"/>
          </a:soli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LTE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100+ Mbps</a:t>
            </a:r>
          </a:p>
        </p:txBody>
      </p:sp>
      <p:sp>
        <p:nvSpPr>
          <p:cNvPr id="9226" name="AutoShape 34"/>
          <p:cNvSpPr>
            <a:spLocks noChangeArrowheads="1"/>
          </p:cNvSpPr>
          <p:nvPr/>
        </p:nvSpPr>
        <p:spPr bwMode="auto">
          <a:xfrm>
            <a:off x="7162800" y="1676400"/>
            <a:ext cx="762000" cy="609600"/>
          </a:xfrm>
          <a:prstGeom prst="flowChartConnector">
            <a:avLst/>
          </a:prstGeom>
          <a:solidFill>
            <a:srgbClr val="FF6600"/>
          </a:soli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3G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2+ Mbps</a:t>
            </a:r>
          </a:p>
        </p:txBody>
      </p:sp>
      <p:sp>
        <p:nvSpPr>
          <p:cNvPr id="9227" name="Line 35"/>
          <p:cNvSpPr>
            <a:spLocks noChangeShapeType="1"/>
          </p:cNvSpPr>
          <p:nvPr/>
        </p:nvSpPr>
        <p:spPr bwMode="auto">
          <a:xfrm>
            <a:off x="5562600" y="3886200"/>
            <a:ext cx="3505200" cy="762000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AutoShape 36"/>
          <p:cNvSpPr>
            <a:spLocks noChangeArrowheads="1"/>
          </p:cNvSpPr>
          <p:nvPr/>
        </p:nvSpPr>
        <p:spPr bwMode="auto">
          <a:xfrm>
            <a:off x="8001000" y="4191000"/>
            <a:ext cx="762000" cy="609600"/>
          </a:xfrm>
          <a:prstGeom prst="flowChartConnector">
            <a:avLst/>
          </a:prstGeom>
          <a:solidFill>
            <a:srgbClr val="0066CC"/>
          </a:soli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LTE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&lt;10 MS</a:t>
            </a:r>
          </a:p>
        </p:txBody>
      </p:sp>
      <p:sp>
        <p:nvSpPr>
          <p:cNvPr id="9229" name="AutoShape 37"/>
          <p:cNvSpPr>
            <a:spLocks noChangeArrowheads="1"/>
          </p:cNvSpPr>
          <p:nvPr/>
        </p:nvSpPr>
        <p:spPr bwMode="auto">
          <a:xfrm>
            <a:off x="7162800" y="3962400"/>
            <a:ext cx="762000" cy="609600"/>
          </a:xfrm>
          <a:prstGeom prst="flowChartConnector">
            <a:avLst/>
          </a:prstGeom>
          <a:solidFill>
            <a:srgbClr val="0066CC"/>
          </a:soli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3G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&lt;100 MS</a:t>
            </a:r>
          </a:p>
        </p:txBody>
      </p:sp>
      <p:sp>
        <p:nvSpPr>
          <p:cNvPr id="9230" name="AutoShape 38"/>
          <p:cNvSpPr>
            <a:spLocks noChangeArrowheads="1"/>
          </p:cNvSpPr>
          <p:nvPr/>
        </p:nvSpPr>
        <p:spPr bwMode="auto">
          <a:xfrm>
            <a:off x="6248400" y="3733800"/>
            <a:ext cx="762000" cy="609600"/>
          </a:xfrm>
          <a:prstGeom prst="flowChartConnector">
            <a:avLst/>
          </a:prstGeom>
          <a:solidFill>
            <a:srgbClr val="0066CC"/>
          </a:soli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2.5G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&lt;300 MS</a:t>
            </a:r>
          </a:p>
        </p:txBody>
      </p:sp>
      <p:sp>
        <p:nvSpPr>
          <p:cNvPr id="9231" name="AutoShape 39"/>
          <p:cNvSpPr>
            <a:spLocks noChangeArrowheads="1"/>
          </p:cNvSpPr>
          <p:nvPr/>
        </p:nvSpPr>
        <p:spPr bwMode="auto">
          <a:xfrm>
            <a:off x="5410200" y="3505200"/>
            <a:ext cx="762000" cy="609600"/>
          </a:xfrm>
          <a:prstGeom prst="flowChartConnector">
            <a:avLst/>
          </a:prstGeom>
          <a:solidFill>
            <a:srgbClr val="0066CC"/>
          </a:soli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2G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&lt;700 MS</a:t>
            </a:r>
          </a:p>
        </p:txBody>
      </p:sp>
      <p:sp>
        <p:nvSpPr>
          <p:cNvPr id="9232" name="Text Box 40"/>
          <p:cNvSpPr txBox="1">
            <a:spLocks noChangeArrowheads="1"/>
          </p:cNvSpPr>
          <p:nvPr/>
        </p:nvSpPr>
        <p:spPr bwMode="auto">
          <a:xfrm>
            <a:off x="6705600" y="2667000"/>
            <a:ext cx="205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/>
              <a:t>Downlink speed</a:t>
            </a:r>
          </a:p>
        </p:txBody>
      </p:sp>
      <p:sp>
        <p:nvSpPr>
          <p:cNvPr id="9233" name="Text Box 41"/>
          <p:cNvSpPr txBox="1">
            <a:spLocks noChangeArrowheads="1"/>
          </p:cNvSpPr>
          <p:nvPr/>
        </p:nvSpPr>
        <p:spPr bwMode="auto">
          <a:xfrm>
            <a:off x="6705600" y="4724400"/>
            <a:ext cx="1219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 smtClean="0"/>
              <a:t>Latency </a:t>
            </a:r>
            <a:endParaRPr lang="en-US" sz="1200" b="1" dirty="0"/>
          </a:p>
        </p:txBody>
      </p:sp>
      <p:pic>
        <p:nvPicPr>
          <p:cNvPr id="18" name="Picture 5" descr="l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7709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3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6C4FB6-4950-48D9-9645-E33D42D31519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Key Factors of LTE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5181600" cy="5943600"/>
          </a:xfrm>
          <a:noFill/>
          <a:ln cap="rnd">
            <a:solidFill>
              <a:srgbClr val="003366"/>
            </a:solidFill>
            <a:prstDash val="sysDot"/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Technically, LTE has changed in access area network to achieve that great performance.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Radical change in Modulation technique.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LTE uses OFDM in downlink and SC-FDMA in uplink.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Those are totally different than TDMA in GSM and CDMA in 3G.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OFDM is very suitable to produce high data rate without distortion.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Picture shows that 50% frequency can be saved. it, is more complex.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Scalable bandwidth.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1.25 to 20 MHz where as 3G uses 5 MHz fixed channel. So theatrically LTE has four times more BW than 3G.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MIMO- a new innovation.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Idea is to use multiple smart antennas at both transmitter and receiver end.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Multiple signals can be propagated. Obviously it will increase the data throughput.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also reduces the multi path interference problem.       </a:t>
            </a:r>
          </a:p>
        </p:txBody>
      </p:sp>
      <p:grpSp>
        <p:nvGrpSpPr>
          <p:cNvPr id="10245" name="Group 4"/>
          <p:cNvGrpSpPr>
            <a:grpSpLocks/>
          </p:cNvGrpSpPr>
          <p:nvPr/>
        </p:nvGrpSpPr>
        <p:grpSpPr bwMode="auto">
          <a:xfrm>
            <a:off x="5410200" y="838200"/>
            <a:ext cx="3581400" cy="3283489"/>
            <a:chOff x="204" y="799"/>
            <a:chExt cx="2449" cy="1406"/>
          </a:xfrm>
        </p:grpSpPr>
        <p:sp>
          <p:nvSpPr>
            <p:cNvPr id="10270" name="AutoShape 6"/>
            <p:cNvSpPr>
              <a:spLocks noChangeAspect="1" noChangeArrowheads="1"/>
            </p:cNvSpPr>
            <p:nvPr/>
          </p:nvSpPr>
          <p:spPr bwMode="auto">
            <a:xfrm>
              <a:off x="204" y="799"/>
              <a:ext cx="2449" cy="1406"/>
            </a:xfrm>
            <a:prstGeom prst="rect">
              <a:avLst/>
            </a:prstGeom>
            <a:noFill/>
            <a:ln w="9525">
              <a:solidFill>
                <a:srgbClr val="00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1"/>
              <a:endParaRPr lang="en-US"/>
            </a:p>
          </p:txBody>
        </p:sp>
        <p:sp>
          <p:nvSpPr>
            <p:cNvPr id="10271" name="Freeform 7"/>
            <p:cNvSpPr>
              <a:spLocks/>
            </p:cNvSpPr>
            <p:nvPr/>
          </p:nvSpPr>
          <p:spPr bwMode="auto">
            <a:xfrm>
              <a:off x="407" y="884"/>
              <a:ext cx="166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4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3366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8"/>
            <p:cNvSpPr>
              <a:spLocks/>
            </p:cNvSpPr>
            <p:nvPr/>
          </p:nvSpPr>
          <p:spPr bwMode="auto">
            <a:xfrm>
              <a:off x="616" y="884"/>
              <a:ext cx="166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4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FF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9"/>
            <p:cNvSpPr>
              <a:spLocks/>
            </p:cNvSpPr>
            <p:nvPr/>
          </p:nvSpPr>
          <p:spPr bwMode="auto">
            <a:xfrm>
              <a:off x="824" y="884"/>
              <a:ext cx="167" cy="394"/>
            </a:xfrm>
            <a:custGeom>
              <a:avLst/>
              <a:gdLst>
                <a:gd name="T0" fmla="*/ 0 w 373"/>
                <a:gd name="T1" fmla="*/ 1272 h 528"/>
                <a:gd name="T2" fmla="*/ 82 w 373"/>
                <a:gd name="T3" fmla="*/ 0 h 528"/>
                <a:gd name="T4" fmla="*/ 157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A3FBA5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10"/>
            <p:cNvSpPr>
              <a:spLocks/>
            </p:cNvSpPr>
            <p:nvPr/>
          </p:nvSpPr>
          <p:spPr bwMode="auto">
            <a:xfrm>
              <a:off x="1033" y="884"/>
              <a:ext cx="166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4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F3FCA2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11"/>
            <p:cNvSpPr>
              <a:spLocks/>
            </p:cNvSpPr>
            <p:nvPr/>
          </p:nvSpPr>
          <p:spPr bwMode="auto">
            <a:xfrm>
              <a:off x="1241" y="884"/>
              <a:ext cx="166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4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99CC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12"/>
            <p:cNvSpPr>
              <a:spLocks/>
            </p:cNvSpPr>
            <p:nvPr/>
          </p:nvSpPr>
          <p:spPr bwMode="auto">
            <a:xfrm>
              <a:off x="1450" y="884"/>
              <a:ext cx="166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4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009999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13"/>
            <p:cNvSpPr>
              <a:spLocks/>
            </p:cNvSpPr>
            <p:nvPr/>
          </p:nvSpPr>
          <p:spPr bwMode="auto">
            <a:xfrm>
              <a:off x="1659" y="884"/>
              <a:ext cx="166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4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333399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Freeform 14"/>
            <p:cNvSpPr>
              <a:spLocks/>
            </p:cNvSpPr>
            <p:nvPr/>
          </p:nvSpPr>
          <p:spPr bwMode="auto">
            <a:xfrm>
              <a:off x="1868" y="884"/>
              <a:ext cx="166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4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Freeform 15"/>
            <p:cNvSpPr>
              <a:spLocks/>
            </p:cNvSpPr>
            <p:nvPr/>
          </p:nvSpPr>
          <p:spPr bwMode="auto">
            <a:xfrm>
              <a:off x="2072" y="884"/>
              <a:ext cx="165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2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FF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Freeform 16"/>
            <p:cNvSpPr>
              <a:spLocks/>
            </p:cNvSpPr>
            <p:nvPr/>
          </p:nvSpPr>
          <p:spPr bwMode="auto">
            <a:xfrm>
              <a:off x="2280" y="884"/>
              <a:ext cx="166" cy="394"/>
            </a:xfrm>
            <a:custGeom>
              <a:avLst/>
              <a:gdLst>
                <a:gd name="T0" fmla="*/ 0 w 373"/>
                <a:gd name="T1" fmla="*/ 1272 h 528"/>
                <a:gd name="T2" fmla="*/ 81 w 373"/>
                <a:gd name="T3" fmla="*/ 0 h 528"/>
                <a:gd name="T4" fmla="*/ 154 w 373"/>
                <a:gd name="T5" fmla="*/ 1257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00CC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Freeform 17"/>
            <p:cNvSpPr>
              <a:spLocks/>
            </p:cNvSpPr>
            <p:nvPr/>
          </p:nvSpPr>
          <p:spPr bwMode="auto">
            <a:xfrm>
              <a:off x="410" y="1742"/>
              <a:ext cx="162" cy="393"/>
            </a:xfrm>
            <a:custGeom>
              <a:avLst/>
              <a:gdLst>
                <a:gd name="T0" fmla="*/ 0 w 373"/>
                <a:gd name="T1" fmla="*/ 1265 h 528"/>
                <a:gd name="T2" fmla="*/ 76 w 373"/>
                <a:gd name="T3" fmla="*/ 0 h 528"/>
                <a:gd name="T4" fmla="*/ 144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3366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Freeform 18"/>
            <p:cNvSpPr>
              <a:spLocks/>
            </p:cNvSpPr>
            <p:nvPr/>
          </p:nvSpPr>
          <p:spPr bwMode="auto">
            <a:xfrm>
              <a:off x="493" y="1742"/>
              <a:ext cx="163" cy="393"/>
            </a:xfrm>
            <a:custGeom>
              <a:avLst/>
              <a:gdLst>
                <a:gd name="T0" fmla="*/ 0 w 373"/>
                <a:gd name="T1" fmla="*/ 1265 h 528"/>
                <a:gd name="T2" fmla="*/ 77 w 373"/>
                <a:gd name="T3" fmla="*/ 0 h 528"/>
                <a:gd name="T4" fmla="*/ 146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FF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Text Box 19"/>
            <p:cNvSpPr txBox="1">
              <a:spLocks noChangeArrowheads="1"/>
            </p:cNvSpPr>
            <p:nvPr/>
          </p:nvSpPr>
          <p:spPr bwMode="auto">
            <a:xfrm>
              <a:off x="432" y="1644"/>
              <a:ext cx="131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Ch.1</a:t>
              </a:r>
              <a:endParaRPr lang="en-US"/>
            </a:p>
          </p:txBody>
        </p:sp>
        <p:sp>
          <p:nvSpPr>
            <p:cNvPr id="10284" name="Text Box 20"/>
            <p:cNvSpPr txBox="1">
              <a:spLocks noChangeArrowheads="1"/>
            </p:cNvSpPr>
            <p:nvPr/>
          </p:nvSpPr>
          <p:spPr bwMode="auto">
            <a:xfrm>
              <a:off x="637" y="801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85" name="Text Box 21"/>
            <p:cNvSpPr txBox="1">
              <a:spLocks noChangeArrowheads="1"/>
            </p:cNvSpPr>
            <p:nvPr/>
          </p:nvSpPr>
          <p:spPr bwMode="auto">
            <a:xfrm>
              <a:off x="847" y="801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86" name="Text Box 22"/>
            <p:cNvSpPr txBox="1">
              <a:spLocks noChangeArrowheads="1"/>
            </p:cNvSpPr>
            <p:nvPr/>
          </p:nvSpPr>
          <p:spPr bwMode="auto">
            <a:xfrm>
              <a:off x="1054" y="801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87" name="Text Box 23"/>
            <p:cNvSpPr txBox="1">
              <a:spLocks noChangeArrowheads="1"/>
            </p:cNvSpPr>
            <p:nvPr/>
          </p:nvSpPr>
          <p:spPr bwMode="auto">
            <a:xfrm>
              <a:off x="1256" y="801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Ch.5</a:t>
              </a:r>
              <a:endParaRPr lang="en-US"/>
            </a:p>
          </p:txBody>
        </p:sp>
        <p:sp>
          <p:nvSpPr>
            <p:cNvPr id="10288" name="Text Box 24"/>
            <p:cNvSpPr txBox="1">
              <a:spLocks noChangeArrowheads="1"/>
            </p:cNvSpPr>
            <p:nvPr/>
          </p:nvSpPr>
          <p:spPr bwMode="auto">
            <a:xfrm>
              <a:off x="1465" y="801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89" name="Text Box 25"/>
            <p:cNvSpPr txBox="1">
              <a:spLocks noChangeArrowheads="1"/>
            </p:cNvSpPr>
            <p:nvPr/>
          </p:nvSpPr>
          <p:spPr bwMode="auto">
            <a:xfrm>
              <a:off x="1678" y="801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90" name="Text Box 26"/>
            <p:cNvSpPr txBox="1">
              <a:spLocks noChangeArrowheads="1"/>
            </p:cNvSpPr>
            <p:nvPr/>
          </p:nvSpPr>
          <p:spPr bwMode="auto">
            <a:xfrm>
              <a:off x="1885" y="801"/>
              <a:ext cx="131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91" name="Text Box 27"/>
            <p:cNvSpPr txBox="1">
              <a:spLocks noChangeArrowheads="1"/>
            </p:cNvSpPr>
            <p:nvPr/>
          </p:nvSpPr>
          <p:spPr bwMode="auto">
            <a:xfrm>
              <a:off x="2086" y="801"/>
              <a:ext cx="131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92" name="Text Box 28"/>
            <p:cNvSpPr txBox="1">
              <a:spLocks noChangeArrowheads="1"/>
            </p:cNvSpPr>
            <p:nvPr/>
          </p:nvSpPr>
          <p:spPr bwMode="auto">
            <a:xfrm>
              <a:off x="2294" y="801"/>
              <a:ext cx="151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93" name="Line 29"/>
            <p:cNvSpPr>
              <a:spLocks noChangeShapeType="1"/>
            </p:cNvSpPr>
            <p:nvPr/>
          </p:nvSpPr>
          <p:spPr bwMode="auto">
            <a:xfrm>
              <a:off x="1325" y="1825"/>
              <a:ext cx="11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Text Box 30"/>
            <p:cNvSpPr txBox="1">
              <a:spLocks noChangeArrowheads="1"/>
            </p:cNvSpPr>
            <p:nvPr/>
          </p:nvSpPr>
          <p:spPr bwMode="auto">
            <a:xfrm>
              <a:off x="596" y="1644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 dirty="0">
                  <a:solidFill>
                    <a:srgbClr val="000000"/>
                  </a:solidFill>
                  <a:latin typeface="Times New Roman" pitchFamily="18" charset="0"/>
                </a:rPr>
                <a:t>Ch.3</a:t>
              </a:r>
              <a:endParaRPr lang="en-US" dirty="0"/>
            </a:p>
          </p:txBody>
        </p:sp>
        <p:sp>
          <p:nvSpPr>
            <p:cNvPr id="10295" name="Text Box 31"/>
            <p:cNvSpPr txBox="1">
              <a:spLocks noChangeArrowheads="1"/>
            </p:cNvSpPr>
            <p:nvPr/>
          </p:nvSpPr>
          <p:spPr bwMode="auto">
            <a:xfrm>
              <a:off x="759" y="1644"/>
              <a:ext cx="131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Ch.5</a:t>
              </a:r>
              <a:endParaRPr lang="en-US"/>
            </a:p>
          </p:txBody>
        </p:sp>
        <p:sp>
          <p:nvSpPr>
            <p:cNvPr id="10296" name="Text Box 32"/>
            <p:cNvSpPr txBox="1">
              <a:spLocks noChangeArrowheads="1"/>
            </p:cNvSpPr>
            <p:nvPr/>
          </p:nvSpPr>
          <p:spPr bwMode="auto">
            <a:xfrm>
              <a:off x="931" y="1644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Ch.7</a:t>
              </a:r>
              <a:endParaRPr lang="en-US"/>
            </a:p>
          </p:txBody>
        </p:sp>
        <p:sp>
          <p:nvSpPr>
            <p:cNvPr id="10297" name="Text Box 33"/>
            <p:cNvSpPr txBox="1">
              <a:spLocks noChangeArrowheads="1"/>
            </p:cNvSpPr>
            <p:nvPr/>
          </p:nvSpPr>
          <p:spPr bwMode="auto">
            <a:xfrm>
              <a:off x="1094" y="1644"/>
              <a:ext cx="131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Ch.9</a:t>
              </a:r>
              <a:endParaRPr lang="en-US"/>
            </a:p>
          </p:txBody>
        </p:sp>
        <p:sp>
          <p:nvSpPr>
            <p:cNvPr id="10298" name="Text Box 34"/>
            <p:cNvSpPr txBox="1">
              <a:spLocks noChangeArrowheads="1"/>
            </p:cNvSpPr>
            <p:nvPr/>
          </p:nvSpPr>
          <p:spPr bwMode="auto">
            <a:xfrm>
              <a:off x="519" y="1597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299" name="Text Box 35"/>
            <p:cNvSpPr txBox="1">
              <a:spLocks noChangeArrowheads="1"/>
            </p:cNvSpPr>
            <p:nvPr/>
          </p:nvSpPr>
          <p:spPr bwMode="auto">
            <a:xfrm>
              <a:off x="683" y="1597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</a:t>
              </a:r>
              <a:endParaRPr lang="en-US"/>
            </a:p>
          </p:txBody>
        </p:sp>
        <p:sp>
          <p:nvSpPr>
            <p:cNvPr id="10300" name="Text Box 36"/>
            <p:cNvSpPr txBox="1">
              <a:spLocks noChangeArrowheads="1"/>
            </p:cNvSpPr>
            <p:nvPr/>
          </p:nvSpPr>
          <p:spPr bwMode="auto">
            <a:xfrm>
              <a:off x="839" y="1616"/>
              <a:ext cx="131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</a:t>
              </a:r>
              <a:endParaRPr lang="en-US"/>
            </a:p>
          </p:txBody>
        </p:sp>
        <p:sp>
          <p:nvSpPr>
            <p:cNvPr id="10301" name="Text Box 37"/>
            <p:cNvSpPr txBox="1">
              <a:spLocks noChangeArrowheads="1"/>
            </p:cNvSpPr>
            <p:nvPr/>
          </p:nvSpPr>
          <p:spPr bwMode="auto">
            <a:xfrm>
              <a:off x="1018" y="1597"/>
              <a:ext cx="13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302" name="Text Box 38"/>
            <p:cNvSpPr txBox="1">
              <a:spLocks noChangeArrowheads="1"/>
            </p:cNvSpPr>
            <p:nvPr/>
          </p:nvSpPr>
          <p:spPr bwMode="auto">
            <a:xfrm>
              <a:off x="1171" y="1597"/>
              <a:ext cx="151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sp>
          <p:nvSpPr>
            <p:cNvPr id="10303" name="Text Box 39"/>
            <p:cNvSpPr txBox="1">
              <a:spLocks noChangeArrowheads="1"/>
            </p:cNvSpPr>
            <p:nvPr/>
          </p:nvSpPr>
          <p:spPr bwMode="auto">
            <a:xfrm>
              <a:off x="430" y="799"/>
              <a:ext cx="130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600">
                  <a:solidFill>
                    <a:srgbClr val="000000"/>
                  </a:solidFill>
                  <a:latin typeface="Times New Roman" pitchFamily="18" charset="0"/>
                </a:rPr>
                <a:t>Ch.</a:t>
              </a:r>
              <a:endParaRPr lang="en-US"/>
            </a:p>
          </p:txBody>
        </p:sp>
        <p:grpSp>
          <p:nvGrpSpPr>
            <p:cNvPr id="10304" name="Group 40"/>
            <p:cNvGrpSpPr>
              <a:grpSpLocks/>
            </p:cNvGrpSpPr>
            <p:nvPr/>
          </p:nvGrpSpPr>
          <p:grpSpPr bwMode="auto">
            <a:xfrm>
              <a:off x="1328" y="876"/>
              <a:ext cx="1122" cy="1302"/>
              <a:chOff x="2859" y="1583"/>
              <a:chExt cx="2197" cy="1387"/>
            </a:xfrm>
          </p:grpSpPr>
          <p:sp>
            <p:nvSpPr>
              <p:cNvPr id="10318" name="Line 41"/>
              <p:cNvSpPr>
                <a:spLocks noChangeShapeType="1"/>
              </p:cNvSpPr>
              <p:nvPr/>
            </p:nvSpPr>
            <p:spPr bwMode="auto">
              <a:xfrm>
                <a:off x="2859" y="1583"/>
                <a:ext cx="0" cy="138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Line 42"/>
              <p:cNvSpPr>
                <a:spLocks noChangeShapeType="1"/>
              </p:cNvSpPr>
              <p:nvPr/>
            </p:nvSpPr>
            <p:spPr bwMode="auto">
              <a:xfrm>
                <a:off x="5056" y="1583"/>
                <a:ext cx="0" cy="138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05" name="Text Box 43"/>
            <p:cNvSpPr txBox="1">
              <a:spLocks noChangeArrowheads="1"/>
            </p:cNvSpPr>
            <p:nvPr/>
          </p:nvSpPr>
          <p:spPr bwMode="auto">
            <a:xfrm>
              <a:off x="251" y="1266"/>
              <a:ext cx="1135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rtl="1" eaLnBrk="1" hangingPunct="1"/>
              <a:r>
                <a:rPr lang="en-GB" sz="1100" dirty="0" smtClean="0">
                  <a:solidFill>
                    <a:srgbClr val="000000"/>
                  </a:solidFill>
                  <a:latin typeface="Times New Roman" pitchFamily="18" charset="0"/>
                </a:rPr>
                <a:t>Conventional </a:t>
              </a:r>
              <a:r>
                <a:rPr lang="en-GB" sz="1100" dirty="0">
                  <a:solidFill>
                    <a:srgbClr val="000000"/>
                  </a:solidFill>
                  <a:latin typeface="Times New Roman" pitchFamily="18" charset="0"/>
                </a:rPr>
                <a:t>multicarrier techniques</a:t>
              </a:r>
              <a:endParaRPr lang="en-US" sz="1100" dirty="0"/>
            </a:p>
          </p:txBody>
        </p:sp>
        <p:sp>
          <p:nvSpPr>
            <p:cNvPr id="10306" name="Text Box 44"/>
            <p:cNvSpPr txBox="1">
              <a:spLocks noChangeArrowheads="1"/>
            </p:cNvSpPr>
            <p:nvPr/>
          </p:nvSpPr>
          <p:spPr bwMode="auto">
            <a:xfrm>
              <a:off x="342" y="2129"/>
              <a:ext cx="1132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rtl="1" eaLnBrk="1" hangingPunct="1"/>
              <a:r>
                <a:rPr lang="en-GB" sz="1000" b="1" dirty="0">
                  <a:solidFill>
                    <a:srgbClr val="000000"/>
                  </a:solidFill>
                  <a:latin typeface="Times New Roman" pitchFamily="18" charset="0"/>
                </a:rPr>
                <a:t>Orthogonal multicarrier techniques OFDM</a:t>
              </a:r>
              <a:endParaRPr lang="en-US" sz="1000" b="1" dirty="0"/>
            </a:p>
          </p:txBody>
        </p:sp>
        <p:sp>
          <p:nvSpPr>
            <p:cNvPr id="10307" name="Text Box 45"/>
            <p:cNvSpPr txBox="1">
              <a:spLocks noChangeArrowheads="1"/>
            </p:cNvSpPr>
            <p:nvPr/>
          </p:nvSpPr>
          <p:spPr bwMode="auto">
            <a:xfrm>
              <a:off x="1558" y="1888"/>
              <a:ext cx="68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1" eaLnBrk="1" hangingPunct="1"/>
              <a:r>
                <a:rPr lang="en-GB" sz="1000" b="1" dirty="0">
                  <a:solidFill>
                    <a:srgbClr val="FF0000"/>
                  </a:solidFill>
                  <a:latin typeface="Times New Roman" pitchFamily="18" charset="0"/>
                </a:rPr>
                <a:t>50% </a:t>
              </a:r>
            </a:p>
            <a:p>
              <a:pPr algn="ctr" rtl="1" eaLnBrk="1" hangingPunct="1"/>
              <a:r>
                <a:rPr lang="en-GB" sz="1000" b="1" dirty="0">
                  <a:solidFill>
                    <a:srgbClr val="FF0000"/>
                  </a:solidFill>
                  <a:latin typeface="Times New Roman" pitchFamily="18" charset="0"/>
                </a:rPr>
                <a:t>Bandwidth saving</a:t>
              </a:r>
              <a:endParaRPr lang="en-US" b="1" dirty="0"/>
            </a:p>
          </p:txBody>
        </p:sp>
        <p:sp>
          <p:nvSpPr>
            <p:cNvPr id="10308" name="Text Box 46"/>
            <p:cNvSpPr txBox="1">
              <a:spLocks noChangeArrowheads="1"/>
            </p:cNvSpPr>
            <p:nvPr/>
          </p:nvSpPr>
          <p:spPr bwMode="auto">
            <a:xfrm>
              <a:off x="2154" y="2124"/>
              <a:ext cx="274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rtl="1" eaLnBrk="1" hangingPunct="1"/>
              <a:r>
                <a:rPr lang="en-GB" sz="1000" b="1" dirty="0">
                  <a:solidFill>
                    <a:srgbClr val="000000"/>
                  </a:solidFill>
                  <a:latin typeface="Times New Roman" pitchFamily="18" charset="0"/>
                </a:rPr>
                <a:t>Freq</a:t>
              </a:r>
              <a:r>
                <a:rPr lang="en-GB" sz="800" dirty="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lang="en-US" dirty="0"/>
            </a:p>
          </p:txBody>
        </p:sp>
        <p:sp>
          <p:nvSpPr>
            <p:cNvPr id="10309" name="Text Box 47"/>
            <p:cNvSpPr txBox="1">
              <a:spLocks noChangeArrowheads="1"/>
            </p:cNvSpPr>
            <p:nvPr/>
          </p:nvSpPr>
          <p:spPr bwMode="auto">
            <a:xfrm>
              <a:off x="2154" y="1298"/>
              <a:ext cx="273" cy="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106" tIns="22554" rIns="45106" bIns="2255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rtl="1" eaLnBrk="1" hangingPunct="1"/>
              <a:r>
                <a:rPr lang="en-GB" sz="1050" dirty="0">
                  <a:solidFill>
                    <a:srgbClr val="000000"/>
                  </a:solidFill>
                  <a:latin typeface="Times New Roman" pitchFamily="18" charset="0"/>
                </a:rPr>
                <a:t>Freq.</a:t>
              </a:r>
              <a:endParaRPr lang="en-US" sz="1050" dirty="0"/>
            </a:p>
          </p:txBody>
        </p:sp>
        <p:sp>
          <p:nvSpPr>
            <p:cNvPr id="10310" name="Freeform 48"/>
            <p:cNvSpPr>
              <a:spLocks/>
            </p:cNvSpPr>
            <p:nvPr/>
          </p:nvSpPr>
          <p:spPr bwMode="auto">
            <a:xfrm>
              <a:off x="577" y="1742"/>
              <a:ext cx="162" cy="393"/>
            </a:xfrm>
            <a:custGeom>
              <a:avLst/>
              <a:gdLst>
                <a:gd name="T0" fmla="*/ 0 w 373"/>
                <a:gd name="T1" fmla="*/ 1265 h 528"/>
                <a:gd name="T2" fmla="*/ 76 w 373"/>
                <a:gd name="T3" fmla="*/ 0 h 528"/>
                <a:gd name="T4" fmla="*/ 144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A3FBA5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Freeform 49"/>
            <p:cNvSpPr>
              <a:spLocks/>
            </p:cNvSpPr>
            <p:nvPr/>
          </p:nvSpPr>
          <p:spPr bwMode="auto">
            <a:xfrm>
              <a:off x="660" y="1742"/>
              <a:ext cx="162" cy="393"/>
            </a:xfrm>
            <a:custGeom>
              <a:avLst/>
              <a:gdLst>
                <a:gd name="T0" fmla="*/ 0 w 373"/>
                <a:gd name="T1" fmla="*/ 1265 h 528"/>
                <a:gd name="T2" fmla="*/ 76 w 373"/>
                <a:gd name="T3" fmla="*/ 0 h 528"/>
                <a:gd name="T4" fmla="*/ 144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F3FCA2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Freeform 50"/>
            <p:cNvSpPr>
              <a:spLocks/>
            </p:cNvSpPr>
            <p:nvPr/>
          </p:nvSpPr>
          <p:spPr bwMode="auto">
            <a:xfrm>
              <a:off x="741" y="1742"/>
              <a:ext cx="163" cy="393"/>
            </a:xfrm>
            <a:custGeom>
              <a:avLst/>
              <a:gdLst>
                <a:gd name="T0" fmla="*/ 0 w 373"/>
                <a:gd name="T1" fmla="*/ 1265 h 528"/>
                <a:gd name="T2" fmla="*/ 77 w 373"/>
                <a:gd name="T3" fmla="*/ 0 h 528"/>
                <a:gd name="T4" fmla="*/ 146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99CC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Freeform 51"/>
            <p:cNvSpPr>
              <a:spLocks/>
            </p:cNvSpPr>
            <p:nvPr/>
          </p:nvSpPr>
          <p:spPr bwMode="auto">
            <a:xfrm>
              <a:off x="824" y="1742"/>
              <a:ext cx="163" cy="393"/>
            </a:xfrm>
            <a:custGeom>
              <a:avLst/>
              <a:gdLst>
                <a:gd name="T0" fmla="*/ 0 w 373"/>
                <a:gd name="T1" fmla="*/ 1265 h 528"/>
                <a:gd name="T2" fmla="*/ 77 w 373"/>
                <a:gd name="T3" fmla="*/ 0 h 528"/>
                <a:gd name="T4" fmla="*/ 146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009999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Freeform 52"/>
            <p:cNvSpPr>
              <a:spLocks/>
            </p:cNvSpPr>
            <p:nvPr/>
          </p:nvSpPr>
          <p:spPr bwMode="auto">
            <a:xfrm>
              <a:off x="913" y="1742"/>
              <a:ext cx="162" cy="393"/>
            </a:xfrm>
            <a:custGeom>
              <a:avLst/>
              <a:gdLst>
                <a:gd name="T0" fmla="*/ 0 w 373"/>
                <a:gd name="T1" fmla="*/ 1265 h 528"/>
                <a:gd name="T2" fmla="*/ 76 w 373"/>
                <a:gd name="T3" fmla="*/ 0 h 528"/>
                <a:gd name="T4" fmla="*/ 144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333399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Freeform 53"/>
            <p:cNvSpPr>
              <a:spLocks/>
            </p:cNvSpPr>
            <p:nvPr/>
          </p:nvSpPr>
          <p:spPr bwMode="auto">
            <a:xfrm>
              <a:off x="975" y="1752"/>
              <a:ext cx="162" cy="393"/>
            </a:xfrm>
            <a:custGeom>
              <a:avLst/>
              <a:gdLst>
                <a:gd name="T0" fmla="*/ 0 w 373"/>
                <a:gd name="T1" fmla="*/ 1265 h 528"/>
                <a:gd name="T2" fmla="*/ 76 w 373"/>
                <a:gd name="T3" fmla="*/ 0 h 528"/>
                <a:gd name="T4" fmla="*/ 144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Freeform 54"/>
            <p:cNvSpPr>
              <a:spLocks/>
            </p:cNvSpPr>
            <p:nvPr/>
          </p:nvSpPr>
          <p:spPr bwMode="auto">
            <a:xfrm>
              <a:off x="1079" y="1742"/>
              <a:ext cx="163" cy="393"/>
            </a:xfrm>
            <a:custGeom>
              <a:avLst/>
              <a:gdLst>
                <a:gd name="T0" fmla="*/ 0 w 373"/>
                <a:gd name="T1" fmla="*/ 1265 h 528"/>
                <a:gd name="T2" fmla="*/ 77 w 373"/>
                <a:gd name="T3" fmla="*/ 0 h 528"/>
                <a:gd name="T4" fmla="*/ 146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FF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Freeform 55"/>
            <p:cNvSpPr>
              <a:spLocks/>
            </p:cNvSpPr>
            <p:nvPr/>
          </p:nvSpPr>
          <p:spPr bwMode="auto">
            <a:xfrm>
              <a:off x="1163" y="1742"/>
              <a:ext cx="162" cy="393"/>
            </a:xfrm>
            <a:custGeom>
              <a:avLst/>
              <a:gdLst>
                <a:gd name="T0" fmla="*/ 0 w 373"/>
                <a:gd name="T1" fmla="*/ 1265 h 528"/>
                <a:gd name="T2" fmla="*/ 76 w 373"/>
                <a:gd name="T3" fmla="*/ 0 h 528"/>
                <a:gd name="T4" fmla="*/ 144 w 373"/>
                <a:gd name="T5" fmla="*/ 1251 h 528"/>
                <a:gd name="T6" fmla="*/ 0 60000 65536"/>
                <a:gd name="T7" fmla="*/ 0 60000 65536"/>
                <a:gd name="T8" fmla="*/ 0 60000 65536"/>
                <a:gd name="T9" fmla="*/ 0 w 373"/>
                <a:gd name="T10" fmla="*/ 0 h 528"/>
                <a:gd name="T11" fmla="*/ 373 w 373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3" h="528">
                  <a:moveTo>
                    <a:pt x="0" y="528"/>
                  </a:moveTo>
                  <a:cubicBezTo>
                    <a:pt x="33" y="440"/>
                    <a:pt x="63" y="0"/>
                    <a:pt x="197" y="0"/>
                  </a:cubicBezTo>
                  <a:cubicBezTo>
                    <a:pt x="331" y="0"/>
                    <a:pt x="336" y="413"/>
                    <a:pt x="373" y="522"/>
                  </a:cubicBezTo>
                </a:path>
              </a:pathLst>
            </a:custGeom>
            <a:solidFill>
              <a:srgbClr val="00CC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83"/>
          <p:cNvGrpSpPr>
            <a:grpSpLocks/>
          </p:cNvGrpSpPr>
          <p:nvPr/>
        </p:nvGrpSpPr>
        <p:grpSpPr bwMode="auto">
          <a:xfrm>
            <a:off x="5486400" y="4343400"/>
            <a:ext cx="3276600" cy="2286000"/>
            <a:chOff x="3456" y="2784"/>
            <a:chExt cx="2064" cy="960"/>
          </a:xfrm>
        </p:grpSpPr>
        <p:sp>
          <p:nvSpPr>
            <p:cNvPr id="10247" name="AutoShape 56"/>
            <p:cNvSpPr>
              <a:spLocks noChangeArrowheads="1"/>
            </p:cNvSpPr>
            <p:nvPr/>
          </p:nvSpPr>
          <p:spPr bwMode="auto">
            <a:xfrm>
              <a:off x="3552" y="2928"/>
              <a:ext cx="336" cy="816"/>
            </a:xfrm>
            <a:prstGeom prst="flowChartExtract">
              <a:avLst/>
            </a:prstGeom>
            <a:solidFill>
              <a:srgbClr val="3366FF"/>
            </a:solidFill>
            <a:ln w="127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Tx</a:t>
              </a:r>
            </a:p>
          </p:txBody>
        </p:sp>
        <p:grpSp>
          <p:nvGrpSpPr>
            <p:cNvPr id="10248" name="Group 60"/>
            <p:cNvGrpSpPr>
              <a:grpSpLocks/>
            </p:cNvGrpSpPr>
            <p:nvPr/>
          </p:nvGrpSpPr>
          <p:grpSpPr bwMode="auto">
            <a:xfrm>
              <a:off x="4896" y="3120"/>
              <a:ext cx="192" cy="192"/>
              <a:chOff x="4368" y="3216"/>
              <a:chExt cx="192" cy="192"/>
            </a:xfrm>
          </p:grpSpPr>
          <p:sp>
            <p:nvSpPr>
              <p:cNvPr id="10268" name="AutoShape 58"/>
              <p:cNvSpPr>
                <a:spLocks noChangeArrowheads="1"/>
              </p:cNvSpPr>
              <p:nvPr/>
            </p:nvSpPr>
            <p:spPr bwMode="auto">
              <a:xfrm>
                <a:off x="4368" y="3216"/>
                <a:ext cx="192" cy="96"/>
              </a:xfrm>
              <a:prstGeom prst="flowChartMer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4464" y="32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49" name="Group 61"/>
            <p:cNvGrpSpPr>
              <a:grpSpLocks/>
            </p:cNvGrpSpPr>
            <p:nvPr/>
          </p:nvGrpSpPr>
          <p:grpSpPr bwMode="auto">
            <a:xfrm>
              <a:off x="3744" y="2832"/>
              <a:ext cx="192" cy="192"/>
              <a:chOff x="4368" y="3216"/>
              <a:chExt cx="192" cy="192"/>
            </a:xfrm>
          </p:grpSpPr>
          <p:sp>
            <p:nvSpPr>
              <p:cNvPr id="10266" name="AutoShape 62"/>
              <p:cNvSpPr>
                <a:spLocks noChangeArrowheads="1"/>
              </p:cNvSpPr>
              <p:nvPr/>
            </p:nvSpPr>
            <p:spPr bwMode="auto">
              <a:xfrm>
                <a:off x="4368" y="3216"/>
                <a:ext cx="192" cy="96"/>
              </a:xfrm>
              <a:prstGeom prst="flowChartMer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Line 63"/>
              <p:cNvSpPr>
                <a:spLocks noChangeShapeType="1"/>
              </p:cNvSpPr>
              <p:nvPr/>
            </p:nvSpPr>
            <p:spPr bwMode="auto">
              <a:xfrm>
                <a:off x="4464" y="32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0" name="Rectangle 64"/>
            <p:cNvSpPr>
              <a:spLocks noChangeArrowheads="1"/>
            </p:cNvSpPr>
            <p:nvPr/>
          </p:nvSpPr>
          <p:spPr bwMode="auto">
            <a:xfrm>
              <a:off x="5184" y="2880"/>
              <a:ext cx="336" cy="864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  <a:p>
              <a:pPr algn="ctr"/>
              <a:endParaRPr lang="en-US">
                <a:solidFill>
                  <a:schemeClr val="bg1"/>
                </a:solidFill>
              </a:endParaRPr>
            </a:p>
            <a:p>
              <a:pPr algn="ctr"/>
              <a:endParaRPr lang="en-US">
                <a:solidFill>
                  <a:schemeClr val="bg1"/>
                </a:solidFill>
              </a:endParaRP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Rx</a:t>
              </a:r>
            </a:p>
          </p:txBody>
        </p:sp>
        <p:grpSp>
          <p:nvGrpSpPr>
            <p:cNvPr id="10251" name="Group 65"/>
            <p:cNvGrpSpPr>
              <a:grpSpLocks/>
            </p:cNvGrpSpPr>
            <p:nvPr/>
          </p:nvGrpSpPr>
          <p:grpSpPr bwMode="auto">
            <a:xfrm>
              <a:off x="4896" y="2832"/>
              <a:ext cx="192" cy="192"/>
              <a:chOff x="4368" y="3216"/>
              <a:chExt cx="192" cy="192"/>
            </a:xfrm>
          </p:grpSpPr>
          <p:sp>
            <p:nvSpPr>
              <p:cNvPr id="10264" name="AutoShape 66"/>
              <p:cNvSpPr>
                <a:spLocks noChangeArrowheads="1"/>
              </p:cNvSpPr>
              <p:nvPr/>
            </p:nvSpPr>
            <p:spPr bwMode="auto">
              <a:xfrm>
                <a:off x="4368" y="3216"/>
                <a:ext cx="192" cy="96"/>
              </a:xfrm>
              <a:prstGeom prst="flowChartMer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Line 67"/>
              <p:cNvSpPr>
                <a:spLocks noChangeShapeType="1"/>
              </p:cNvSpPr>
              <p:nvPr/>
            </p:nvSpPr>
            <p:spPr bwMode="auto">
              <a:xfrm>
                <a:off x="4464" y="32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2" name="Group 68"/>
            <p:cNvGrpSpPr>
              <a:grpSpLocks/>
            </p:cNvGrpSpPr>
            <p:nvPr/>
          </p:nvGrpSpPr>
          <p:grpSpPr bwMode="auto">
            <a:xfrm>
              <a:off x="3456" y="2928"/>
              <a:ext cx="192" cy="192"/>
              <a:chOff x="4368" y="3216"/>
              <a:chExt cx="192" cy="192"/>
            </a:xfrm>
          </p:grpSpPr>
          <p:sp>
            <p:nvSpPr>
              <p:cNvPr id="10262" name="AutoShape 69"/>
              <p:cNvSpPr>
                <a:spLocks noChangeArrowheads="1"/>
              </p:cNvSpPr>
              <p:nvPr/>
            </p:nvSpPr>
            <p:spPr bwMode="auto">
              <a:xfrm>
                <a:off x="4368" y="3216"/>
                <a:ext cx="192" cy="96"/>
              </a:xfrm>
              <a:prstGeom prst="flowChartMer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Line 70"/>
              <p:cNvSpPr>
                <a:spLocks noChangeShapeType="1"/>
              </p:cNvSpPr>
              <p:nvPr/>
            </p:nvSpPr>
            <p:spPr bwMode="auto">
              <a:xfrm>
                <a:off x="4464" y="32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3" name="Line 72"/>
            <p:cNvSpPr>
              <a:spLocks noChangeShapeType="1"/>
            </p:cNvSpPr>
            <p:nvPr/>
          </p:nvSpPr>
          <p:spPr bwMode="auto">
            <a:xfrm flipV="1">
              <a:off x="3552" y="3024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73"/>
            <p:cNvSpPr>
              <a:spLocks noChangeShapeType="1"/>
            </p:cNvSpPr>
            <p:nvPr/>
          </p:nvSpPr>
          <p:spPr bwMode="auto">
            <a:xfrm>
              <a:off x="4992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74"/>
            <p:cNvSpPr>
              <a:spLocks noChangeShapeType="1"/>
            </p:cNvSpPr>
            <p:nvPr/>
          </p:nvSpPr>
          <p:spPr bwMode="auto">
            <a:xfrm>
              <a:off x="4992" y="33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75"/>
            <p:cNvSpPr>
              <a:spLocks noChangeShapeType="1"/>
            </p:cNvSpPr>
            <p:nvPr/>
          </p:nvSpPr>
          <p:spPr bwMode="auto">
            <a:xfrm>
              <a:off x="3888" y="288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76"/>
            <p:cNvSpPr>
              <a:spLocks noChangeShapeType="1"/>
            </p:cNvSpPr>
            <p:nvPr/>
          </p:nvSpPr>
          <p:spPr bwMode="auto">
            <a:xfrm>
              <a:off x="3888" y="2880"/>
              <a:ext cx="100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77"/>
            <p:cNvSpPr>
              <a:spLocks noChangeShapeType="1"/>
            </p:cNvSpPr>
            <p:nvPr/>
          </p:nvSpPr>
          <p:spPr bwMode="auto">
            <a:xfrm flipV="1">
              <a:off x="3600" y="2928"/>
              <a:ext cx="1392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78"/>
            <p:cNvSpPr>
              <a:spLocks noChangeShapeType="1"/>
            </p:cNvSpPr>
            <p:nvPr/>
          </p:nvSpPr>
          <p:spPr bwMode="auto">
            <a:xfrm>
              <a:off x="3600" y="2976"/>
              <a:ext cx="1344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AutoShape 80"/>
            <p:cNvSpPr>
              <a:spLocks noChangeArrowheads="1"/>
            </p:cNvSpPr>
            <p:nvPr/>
          </p:nvSpPr>
          <p:spPr bwMode="auto">
            <a:xfrm>
              <a:off x="4080" y="2784"/>
              <a:ext cx="624" cy="480"/>
            </a:xfrm>
            <a:prstGeom prst="cloudCallout">
              <a:avLst>
                <a:gd name="adj1" fmla="val -21153"/>
                <a:gd name="adj2" fmla="val 11250"/>
              </a:avLst>
            </a:prstGeom>
            <a:solidFill>
              <a:srgbClr val="FFFF00">
                <a:alpha val="52156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000"/>
            </a:p>
          </p:txBody>
        </p:sp>
        <p:sp>
          <p:nvSpPr>
            <p:cNvPr id="10261" name="Text Box 82"/>
            <p:cNvSpPr txBox="1">
              <a:spLocks noChangeArrowheads="1"/>
            </p:cNvSpPr>
            <p:nvPr/>
          </p:nvSpPr>
          <p:spPr bwMode="auto">
            <a:xfrm>
              <a:off x="4080" y="3254"/>
              <a:ext cx="672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 b="1" dirty="0"/>
                <a:t>MIMO Channel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4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403B62-89C1-4A4F-B06F-0BD89D2728D2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Others key Factors of LTE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1"/>
            <a:ext cx="4953000" cy="4603750"/>
          </a:xfrm>
          <a:noFill/>
          <a:ln cap="rnd">
            <a:solidFill>
              <a:srgbClr val="003366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Basically 2G or 3G has two types of core network: Packet switch and circuit switch.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LTE reduces core into simplified one.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is done by using IPv6 into core network. So there is no circuit switch.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Integrate of 2G 3G and LTE functions into a single node (Ex: Gate way).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 standard and open protocol to provide multimedia services and applications. 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Intelligent network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Operation and maintenance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LTE is a self management system called SON.</a:t>
            </a:r>
          </a:p>
        </p:txBody>
      </p:sp>
      <p:grpSp>
        <p:nvGrpSpPr>
          <p:cNvPr id="11269" name="Group 37"/>
          <p:cNvGrpSpPr>
            <a:grpSpLocks/>
          </p:cNvGrpSpPr>
          <p:nvPr/>
        </p:nvGrpSpPr>
        <p:grpSpPr bwMode="auto">
          <a:xfrm>
            <a:off x="5181600" y="1219200"/>
            <a:ext cx="3886200" cy="4724400"/>
            <a:chOff x="3312" y="1056"/>
            <a:chExt cx="2448" cy="1728"/>
          </a:xfrm>
        </p:grpSpPr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3312" y="1056"/>
              <a:ext cx="624" cy="192"/>
            </a:xfrm>
            <a:prstGeom prst="rect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2F2F47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Access</a:t>
              </a:r>
            </a:p>
          </p:txBody>
        </p:sp>
        <p:sp>
          <p:nvSpPr>
            <p:cNvPr id="11271" name="Rectangle 9"/>
            <p:cNvSpPr>
              <a:spLocks noChangeArrowheads="1"/>
            </p:cNvSpPr>
            <p:nvPr/>
          </p:nvSpPr>
          <p:spPr bwMode="auto">
            <a:xfrm>
              <a:off x="3936" y="1056"/>
              <a:ext cx="624" cy="192"/>
            </a:xfrm>
            <a:prstGeom prst="rect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2F2F47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Packet</a:t>
              </a:r>
            </a:p>
          </p:txBody>
        </p:sp>
        <p:sp>
          <p:nvSpPr>
            <p:cNvPr id="11272" name="Rectangle 10"/>
            <p:cNvSpPr>
              <a:spLocks noChangeArrowheads="1"/>
            </p:cNvSpPr>
            <p:nvPr/>
          </p:nvSpPr>
          <p:spPr bwMode="auto">
            <a:xfrm>
              <a:off x="5136" y="1056"/>
              <a:ext cx="624" cy="192"/>
            </a:xfrm>
            <a:prstGeom prst="rect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2F2F47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Service</a:t>
              </a:r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4560" y="1056"/>
              <a:ext cx="624" cy="192"/>
            </a:xfrm>
            <a:prstGeom prst="rect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2F2F47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Circuit</a:t>
              </a:r>
            </a:p>
          </p:txBody>
        </p:sp>
        <p:sp>
          <p:nvSpPr>
            <p:cNvPr id="11274" name="Rectangle 11"/>
            <p:cNvSpPr>
              <a:spLocks noChangeArrowheads="1"/>
            </p:cNvSpPr>
            <p:nvPr/>
          </p:nvSpPr>
          <p:spPr bwMode="auto">
            <a:xfrm>
              <a:off x="3312" y="1248"/>
              <a:ext cx="624" cy="864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2"/>
            <p:cNvSpPr>
              <a:spLocks noChangeArrowheads="1"/>
            </p:cNvSpPr>
            <p:nvPr/>
          </p:nvSpPr>
          <p:spPr bwMode="auto">
            <a:xfrm>
              <a:off x="3936" y="1248"/>
              <a:ext cx="624" cy="864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3"/>
            <p:cNvSpPr>
              <a:spLocks noChangeArrowheads="1"/>
            </p:cNvSpPr>
            <p:nvPr/>
          </p:nvSpPr>
          <p:spPr bwMode="auto">
            <a:xfrm>
              <a:off x="4560" y="1248"/>
              <a:ext cx="624" cy="864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4"/>
            <p:cNvSpPr>
              <a:spLocks noChangeArrowheads="1"/>
            </p:cNvSpPr>
            <p:nvPr/>
          </p:nvSpPr>
          <p:spPr bwMode="auto">
            <a:xfrm>
              <a:off x="3312" y="2112"/>
              <a:ext cx="624" cy="528"/>
            </a:xfrm>
            <a:prstGeom prst="rect">
              <a:avLst/>
            </a:prstGeom>
            <a:gradFill rotWithShape="1">
              <a:gsLst>
                <a:gs pos="0">
                  <a:srgbClr val="92D050"/>
                </a:gs>
                <a:gs pos="100000">
                  <a:srgbClr val="446025"/>
                </a:gs>
              </a:gsLst>
              <a:lin ang="5400000" scaled="1"/>
            </a:gra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3936" y="2112"/>
              <a:ext cx="1248" cy="528"/>
            </a:xfrm>
            <a:prstGeom prst="rect">
              <a:avLst/>
            </a:prstGeom>
            <a:gradFill rotWithShape="1">
              <a:gsLst>
                <a:gs pos="0">
                  <a:srgbClr val="92D050"/>
                </a:gs>
                <a:gs pos="100000">
                  <a:srgbClr val="446025"/>
                </a:gs>
              </a:gsLst>
              <a:lin ang="5400000" scaled="1"/>
            </a:gra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6"/>
            <p:cNvSpPr>
              <a:spLocks noChangeArrowheads="1"/>
            </p:cNvSpPr>
            <p:nvPr/>
          </p:nvSpPr>
          <p:spPr bwMode="auto">
            <a:xfrm>
              <a:off x="5184" y="1248"/>
              <a:ext cx="576" cy="1392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100000">
                  <a:srgbClr val="00182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IMS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</a:rPr>
                <a:t>Internet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</a:rPr>
                <a:t>&amp;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</a:rPr>
                <a:t>Service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</a:rPr>
                <a:t>Domain</a:t>
              </a:r>
            </a:p>
          </p:txBody>
        </p:sp>
        <p:sp>
          <p:nvSpPr>
            <p:cNvPr id="11280" name="AutoShape 17"/>
            <p:cNvSpPr>
              <a:spLocks noChangeArrowheads="1"/>
            </p:cNvSpPr>
            <p:nvPr/>
          </p:nvSpPr>
          <p:spPr bwMode="auto">
            <a:xfrm>
              <a:off x="3504" y="1728"/>
              <a:ext cx="240" cy="288"/>
            </a:xfrm>
            <a:prstGeom prst="flowChartExtra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3G</a:t>
              </a:r>
            </a:p>
          </p:txBody>
        </p:sp>
        <p:sp>
          <p:nvSpPr>
            <p:cNvPr id="11281" name="AutoShape 18"/>
            <p:cNvSpPr>
              <a:spLocks noChangeArrowheads="1"/>
            </p:cNvSpPr>
            <p:nvPr/>
          </p:nvSpPr>
          <p:spPr bwMode="auto">
            <a:xfrm>
              <a:off x="3480" y="2208"/>
              <a:ext cx="288" cy="336"/>
            </a:xfrm>
            <a:prstGeom prst="flowChartExtra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LTE</a:t>
              </a:r>
            </a:p>
          </p:txBody>
        </p:sp>
        <p:sp>
          <p:nvSpPr>
            <p:cNvPr id="11282" name="AutoShape 19"/>
            <p:cNvSpPr>
              <a:spLocks noChangeArrowheads="1"/>
            </p:cNvSpPr>
            <p:nvPr/>
          </p:nvSpPr>
          <p:spPr bwMode="auto">
            <a:xfrm>
              <a:off x="3504" y="1296"/>
              <a:ext cx="240" cy="288"/>
            </a:xfrm>
            <a:prstGeom prst="flowChartExtra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2G</a:t>
              </a:r>
            </a:p>
          </p:txBody>
        </p:sp>
        <p:sp>
          <p:nvSpPr>
            <p:cNvPr id="11283" name="Oval 20"/>
            <p:cNvSpPr>
              <a:spLocks noChangeArrowheads="1"/>
            </p:cNvSpPr>
            <p:nvPr/>
          </p:nvSpPr>
          <p:spPr bwMode="auto">
            <a:xfrm>
              <a:off x="4080" y="2208"/>
              <a:ext cx="288" cy="240"/>
            </a:xfrm>
            <a:prstGeom prst="ellipse">
              <a:avLst/>
            </a:prstGeom>
            <a:solidFill>
              <a:srgbClr val="666699"/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11284" name="Oval 22"/>
            <p:cNvSpPr>
              <a:spLocks noChangeArrowheads="1"/>
            </p:cNvSpPr>
            <p:nvPr/>
          </p:nvSpPr>
          <p:spPr bwMode="auto">
            <a:xfrm>
              <a:off x="4080" y="1344"/>
              <a:ext cx="288" cy="24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181818"/>
                </a:gs>
              </a:gsLst>
              <a:lin ang="5400000" scaled="1"/>
            </a:gra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11285" name="Oval 23"/>
            <p:cNvSpPr>
              <a:spLocks noChangeArrowheads="1"/>
            </p:cNvSpPr>
            <p:nvPr/>
          </p:nvSpPr>
          <p:spPr bwMode="auto">
            <a:xfrm>
              <a:off x="4704" y="1776"/>
              <a:ext cx="288" cy="240"/>
            </a:xfrm>
            <a:prstGeom prst="ellipse">
              <a:avLst/>
            </a:prstGeom>
            <a:solidFill>
              <a:srgbClr val="008080"/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11286" name="Line 24"/>
            <p:cNvSpPr>
              <a:spLocks noChangeShapeType="1"/>
            </p:cNvSpPr>
            <p:nvPr/>
          </p:nvSpPr>
          <p:spPr bwMode="auto">
            <a:xfrm>
              <a:off x="3696" y="14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5"/>
            <p:cNvSpPr>
              <a:spLocks noChangeShapeType="1"/>
            </p:cNvSpPr>
            <p:nvPr/>
          </p:nvSpPr>
          <p:spPr bwMode="auto">
            <a:xfrm>
              <a:off x="4368" y="144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6"/>
            <p:cNvSpPr>
              <a:spLocks noChangeShapeType="1"/>
            </p:cNvSpPr>
            <p:nvPr/>
          </p:nvSpPr>
          <p:spPr bwMode="auto">
            <a:xfrm flipV="1">
              <a:off x="3696" y="1536"/>
              <a:ext cx="43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7"/>
            <p:cNvSpPr>
              <a:spLocks noChangeShapeType="1"/>
            </p:cNvSpPr>
            <p:nvPr/>
          </p:nvSpPr>
          <p:spPr bwMode="auto">
            <a:xfrm>
              <a:off x="3696" y="1440"/>
              <a:ext cx="100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8"/>
            <p:cNvSpPr>
              <a:spLocks noChangeShapeType="1"/>
            </p:cNvSpPr>
            <p:nvPr/>
          </p:nvSpPr>
          <p:spPr bwMode="auto">
            <a:xfrm>
              <a:off x="3696" y="1440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9"/>
            <p:cNvSpPr>
              <a:spLocks noChangeShapeType="1"/>
            </p:cNvSpPr>
            <p:nvPr/>
          </p:nvSpPr>
          <p:spPr bwMode="auto">
            <a:xfrm>
              <a:off x="3696" y="1872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30"/>
            <p:cNvSpPr>
              <a:spLocks noChangeShapeType="1"/>
            </p:cNvSpPr>
            <p:nvPr/>
          </p:nvSpPr>
          <p:spPr bwMode="auto">
            <a:xfrm>
              <a:off x="3696" y="1872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1"/>
            <p:cNvSpPr>
              <a:spLocks noChangeShapeType="1"/>
            </p:cNvSpPr>
            <p:nvPr/>
          </p:nvSpPr>
          <p:spPr bwMode="auto">
            <a:xfrm>
              <a:off x="4224" y="158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32"/>
            <p:cNvSpPr>
              <a:spLocks noChangeShapeType="1"/>
            </p:cNvSpPr>
            <p:nvPr/>
          </p:nvSpPr>
          <p:spPr bwMode="auto">
            <a:xfrm>
              <a:off x="3696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3"/>
            <p:cNvSpPr>
              <a:spLocks noChangeShapeType="1"/>
            </p:cNvSpPr>
            <p:nvPr/>
          </p:nvSpPr>
          <p:spPr bwMode="auto">
            <a:xfrm>
              <a:off x="4992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4"/>
            <p:cNvSpPr>
              <a:spLocks noChangeShapeType="1"/>
            </p:cNvSpPr>
            <p:nvPr/>
          </p:nvSpPr>
          <p:spPr bwMode="auto">
            <a:xfrm>
              <a:off x="4368" y="235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Rectangle 35"/>
            <p:cNvSpPr>
              <a:spLocks noChangeArrowheads="1"/>
            </p:cNvSpPr>
            <p:nvPr/>
          </p:nvSpPr>
          <p:spPr bwMode="auto">
            <a:xfrm>
              <a:off x="3936" y="2640"/>
              <a:ext cx="1824" cy="144"/>
            </a:xfrm>
            <a:prstGeom prst="rect">
              <a:avLst/>
            </a:prstGeom>
            <a:gradFill rotWithShape="1">
              <a:gsLst>
                <a:gs pos="0">
                  <a:srgbClr val="FFA829"/>
                </a:gs>
                <a:gs pos="100000">
                  <a:srgbClr val="764E13"/>
                </a:gs>
              </a:gsLst>
              <a:lin ang="5400000" scaled="1"/>
            </a:gra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Management</a:t>
              </a:r>
              <a:r>
                <a:rPr lang="en-US" sz="1600"/>
                <a:t> </a:t>
              </a:r>
            </a:p>
          </p:txBody>
        </p:sp>
        <p:sp>
          <p:nvSpPr>
            <p:cNvPr id="11298" name="Text Box 36"/>
            <p:cNvSpPr txBox="1">
              <a:spLocks noChangeArrowheads="1"/>
            </p:cNvSpPr>
            <p:nvPr/>
          </p:nvSpPr>
          <p:spPr bwMode="auto">
            <a:xfrm>
              <a:off x="4320" y="2112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 dirty="0"/>
                <a:t>LTE Gateway, controller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75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37B595-F9B5-47FE-928B-DA2D5A40AD57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Service Advantages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of LTE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562600"/>
          </a:xfrm>
          <a:noFill/>
          <a:ln w="3175" cap="rnd">
            <a:solidFill>
              <a:srgbClr val="003366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Advantages of </a:t>
            </a:r>
            <a:r>
              <a:rPr lang="en-US" sz="2000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higher data rate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low latency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Fulfill the public’s demand in future data usages.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 multimedia content like music video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clearly.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Online gaming or social networking via mobile.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Replace fixed broadband line.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Improved response time of a service.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coverage in indoor and outdoor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Advantages of simplified </a:t>
            </a:r>
            <a:r>
              <a:rPr lang="en-US" sz="2000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core network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Produce low cost-per-bit via all IP network.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 all kind of backward network standards.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Up gradation from 2G/3G is smooth and easy.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Existing operator can take data service or data with voice service.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need to replace existing site, cabinet, tower and power.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Enable multicasting, path optimization and better security.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Unbound roaming.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Advantages of </a:t>
            </a:r>
            <a:r>
              <a:rPr lang="en-US" sz="2000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automated network Management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set of tasks is automated.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Existing staffs are enough to operate.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99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22667B-76B3-4EB8-B261-232F9A933294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Cost Advantages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of LTE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4267200" cy="5029200"/>
          </a:xfrm>
          <a:noFill/>
          <a:ln w="3175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Re-investment cost is low.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Reuse of current assets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Ex: no need to replace existing towers.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Fewer network components.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Reuse of existing allocated frequency.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Simplified migration and installation.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More Revenue than present.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Due to the high data rate, rich multimedia content can be served.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Ex: VoIP, Video conference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New popular services to user.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End to end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services.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Network sharing.</a:t>
            </a:r>
          </a:p>
        </p:txBody>
      </p:sp>
      <p:sp>
        <p:nvSpPr>
          <p:cNvPr id="1331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143000"/>
            <a:ext cx="4267200" cy="4983163"/>
          </a:xfrm>
          <a:noFill/>
          <a:ln w="3175" cap="rnd">
            <a:solidFill>
              <a:srgbClr val="003366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Reduce Operational and Capital Expenditure by using SON.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Lowering human power during new hardware installation. It is just plug-n-play.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Reduce huge workload via network optimization like auto neighbor list, auto interference reduction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Automatically save energy by powering off the equipment, if there is no service.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Auto fault detection and correction also reduce additional staff cost.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For end users.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More data in low cost.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 need additional broadband line.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Open new business arena.</a:t>
            </a:r>
          </a:p>
        </p:txBody>
      </p:sp>
    </p:spTree>
    <p:extLst>
      <p:ext uri="{BB962C8B-B14F-4D97-AF65-F5344CB8AC3E}">
        <p14:creationId xmlns:p14="http://schemas.microsoft.com/office/powerpoint/2010/main" val="629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2A297A-8AB9-4015-B4D8-93404AECEA75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Disadvantages of LTE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90600"/>
            <a:ext cx="4343400" cy="5562600"/>
          </a:xfrm>
          <a:noFill/>
          <a:ln w="3175" cap="rnd">
            <a:solidFill>
              <a:srgbClr val="003366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Technical</a:t>
            </a:r>
            <a:r>
              <a:rPr lang="en-US" sz="1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Issues</a:t>
            </a:r>
            <a:r>
              <a:rPr lang="en-US" sz="1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en-US" sz="18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Evolving of LTE standards is so rapid that Vendors may not support constantly.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Some Verizon users experience low data rate due to the LTE network problem.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Additional spectrum may not available in many region.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LTE imposes IP based backhaul.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Some operators may not ensure the future demand if they not replace legacy network (EX: copper cable network).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process more data in device, more power is needed.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Users already suffer poor battery life.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also reduces the device long life.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Few manufacturer produces LTE supported devices.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User has less option to buy phone.</a:t>
            </a:r>
          </a:p>
          <a:p>
            <a:pPr lvl="2"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343400" cy="5562600"/>
          </a:xfrm>
          <a:noFill/>
          <a:ln w="3175" cap="rnd">
            <a:solidFill>
              <a:srgbClr val="003366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en-US" sz="1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Issues</a:t>
            </a:r>
            <a:r>
              <a:rPr lang="en-US" sz="1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en-US" sz="18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operator offers flat rate for user, it may not be profitable.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 the other hand, user may not interest to use high data traffic if no flat rate.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some areas, operators have to invest huge money for new frequencies.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Some operators have to invest new backhaul.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LTE recommends to reduce cell size. So, investment cost will increase.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LTE supported devices’ price is still high</a:t>
            </a:r>
            <a:r>
              <a:rPr lang="en-US" sz="1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57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6FF41A-A20B-4794-9A03-55A4930D0FAD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LTE Market at a Glance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15400" cy="5562600"/>
          </a:xfrm>
          <a:noFill/>
          <a:ln w="3175" cap="rnd">
            <a:solidFill>
              <a:srgbClr val="003366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LTE market is very promising. 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Already 20 LTE networks in 14 countries are commercially running.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154 operators in 60 countries are under process.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54 operators in 20 countries are doing feasibility.  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Telecom giant like DoCoMo, KDDI, Verizon, AT&amp;T, Vodafone, China telecom, Telstra, T-Mobile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have already deployed LTE.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Ericsson is leading vendor in LTE equipment market. Beside this,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Alcalet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-Lucent, Nokia-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siemens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also accepted LTE.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infonetics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report, there is a chance of infrastructure  market about 20,000 Billion Yen.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LTE subscribers will be 290 million by 2015 out of 700 million. </a:t>
            </a:r>
            <a:endParaRPr lang="en-US" sz="2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FUTURE OF LTE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LTE-Advanced (LTE-A)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LTE-A shall have same or better performance than LTE</a:t>
            </a:r>
          </a:p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Peak 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data rate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(peak spectrum efficiency)</a:t>
            </a:r>
          </a:p>
          <a:p>
            <a:pPr marL="457200" lvl="1" indent="0" eaLnBrk="1" hangingPunct="1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Downlink: 1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Gbps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Uplink: 500 Mbps</a:t>
            </a:r>
          </a:p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Peak 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spectrum efficiency</a:t>
            </a:r>
          </a:p>
          <a:p>
            <a:pPr marL="457200" lvl="1" indent="0" eaLnBrk="1" hangingPunct="1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Downlink: 30 bps/Hz, Uplink: 15 bps/Hz</a:t>
            </a:r>
          </a:p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lang="en-US" sz="2600" u="sng" dirty="0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as LTE for mobility, coverage, synchronization, spectrum flexibility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995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990600" y="228600"/>
            <a:ext cx="533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APPLICATIONS</a:t>
            </a:r>
            <a:endParaRPr kumimoji="0" lang="en-US" sz="36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95400"/>
            <a:ext cx="8839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obile web access(3G, 4G)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Cloud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computing 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Gaming services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igh-definition mobile TV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ideo conferencing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3D television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IP telephony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mobile broadband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smartphones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tablets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Android,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mobile video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1101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4C2D9E-6C32-49F3-AC99-E2A1D689F378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17411" name="AutoShape 9"/>
          <p:cNvSpPr>
            <a:spLocks noChangeArrowheads="1"/>
          </p:cNvSpPr>
          <p:nvPr/>
        </p:nvSpPr>
        <p:spPr bwMode="auto">
          <a:xfrm>
            <a:off x="7162800" y="1371600"/>
            <a:ext cx="1905000" cy="2895600"/>
          </a:xfrm>
          <a:prstGeom prst="wedgeRoundRectCallout">
            <a:avLst>
              <a:gd name="adj1" fmla="val 13633"/>
              <a:gd name="adj2" fmla="val 78013"/>
              <a:gd name="adj3" fmla="val 16667"/>
            </a:avLst>
          </a:prstGeom>
          <a:gradFill rotWithShape="1">
            <a:gsLst>
              <a:gs pos="0">
                <a:srgbClr val="4F81BD"/>
              </a:gs>
              <a:gs pos="100000">
                <a:srgbClr val="253C57"/>
              </a:gs>
            </a:gsLst>
            <a:path path="rect">
              <a:fillToRect l="50000" t="50000" r="50000" b="50000"/>
            </a:path>
          </a:gradFill>
          <a:ln w="28575">
            <a:pattFill prst="pct75">
              <a:fgClr>
                <a:srgbClr val="CC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6781800" cy="4648200"/>
          </a:xfrm>
          <a:noFill/>
          <a:ln w="3175" cap="rnd">
            <a:solidFill>
              <a:srgbClr val="003366"/>
            </a:solidFill>
            <a:prstDash val="sysDot"/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my observation, the patter of mobile devices have been changed radically.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popularity of iPhone,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Xperia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Galaxy tab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has shown the new demand in future.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Basically in next generation standard users want cost effective high data rate.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 behalf of operator, they want a simple and open architecture to deploy and operate.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the above point of view and discussion, LTE has fulfilled those and already taken a well position.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Service scope of LTE is not only mobile but also the others consumer electronics (Ex: Camera. Notebook etc.).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Due to it’s early and quick popularity,  LTE will be the universal accepted standard very soon.</a:t>
            </a:r>
          </a:p>
        </p:txBody>
      </p:sp>
      <p:pic>
        <p:nvPicPr>
          <p:cNvPr id="17414" name="Picture 4" descr="c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752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5" descr="l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922" y="5105400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6" descr="mobile_ph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505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7" descr="camer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90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8" descr="notebook_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667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5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LTE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is the latest standard in the mobile network technology tree that previously realized the GSM/EDGE and UMTS/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HSxPA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network technologies that now account for over 85% of all mobile subscribers.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LTE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will ensure 3GPP’s competitive edge over other cellular technologies.</a:t>
            </a:r>
          </a:p>
          <a:p>
            <a:endParaRPr lang="en-US" sz="30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l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334000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9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525963"/>
          </a:xfrm>
        </p:spPr>
        <p:txBody>
          <a:bodyPr/>
          <a:lstStyle/>
          <a:p>
            <a:pPr marL="0" indent="0"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Thank you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6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Terminology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What is LTE?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Goals of LTE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Key Factors of LTE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Other Key Factors of LTE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Service Advantages of LTE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Cost Advantages of LTE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Disadvantages of LTE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LTE market at a Glance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LTE Competitor &amp; Future 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l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607" y="5638800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8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Terms &amp;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8674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3GPP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200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Generation Partnership Project. </a:t>
            </a:r>
          </a:p>
          <a:p>
            <a:pPr lvl="1">
              <a:lnSpc>
                <a:spcPct val="80000"/>
              </a:lnSpc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A group of standard bodies produce technical specification for telecom industry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GSM 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Global system for mobile communication.</a:t>
            </a:r>
          </a:p>
          <a:p>
            <a:pPr lvl="1">
              <a:lnSpc>
                <a:spcPct val="80000"/>
              </a:lnSpc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It is widely used mobile protocol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CDMA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Code division multiple access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GPRS   :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Packet Radio Service. 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SC-FDMA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: Single Carrier-Frequency division multiple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access.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TDMA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Time division multiple access.</a:t>
            </a: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OFDM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Orthogonal frequency division multiplexing.</a:t>
            </a: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MIMO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Multiple in multiple out.</a:t>
            </a: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IMS  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IP multimedia subsystem.</a:t>
            </a: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SON 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Self organizing networking.</a:t>
            </a: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VoIP 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Voice over IP.</a:t>
            </a: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BW   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Band width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AMPS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 : Advanced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Mobile Phone System </a:t>
            </a:r>
            <a:endParaRPr lang="en-US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TACS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 :Telephone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Access Customer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Satisfaction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:Enhanced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Data-rates for Global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Evolution</a:t>
            </a:r>
          </a:p>
          <a:p>
            <a:pPr fontAlgn="t"/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HSDPA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 High-Speed Downlink Packet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Access</a:t>
            </a:r>
            <a:endParaRPr lang="en-US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NMT  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:Network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Tool</a:t>
            </a:r>
          </a:p>
          <a:p>
            <a:pPr fontAlgn="t"/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PSDN    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:Public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Switched Telephone Network. 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4500" b="1" dirty="0" smtClean="0">
                <a:latin typeface="Times New Roman" pitchFamily="18" charset="0"/>
                <a:cs typeface="Times New Roman" pitchFamily="18" charset="0"/>
              </a:rPr>
              <a:t>UMTS</a:t>
            </a:r>
            <a:r>
              <a:rPr lang="fr-FR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500" dirty="0" smtClean="0">
                <a:latin typeface="Times New Roman" pitchFamily="18" charset="0"/>
                <a:cs typeface="Times New Roman" pitchFamily="18" charset="0"/>
              </a:rPr>
              <a:t>  :Universal </a:t>
            </a:r>
            <a:r>
              <a:rPr lang="fr-FR" sz="4500" dirty="0">
                <a:latin typeface="Times New Roman" pitchFamily="18" charset="0"/>
                <a:cs typeface="Times New Roman" pitchFamily="18" charset="0"/>
              </a:rPr>
              <a:t>Mobile </a:t>
            </a:r>
            <a:r>
              <a:rPr lang="fr-FR" sz="4500" dirty="0" err="1" smtClean="0">
                <a:latin typeface="Times New Roman" pitchFamily="18" charset="0"/>
                <a:cs typeface="Times New Roman" pitchFamily="18" charset="0"/>
              </a:rPr>
              <a:t>Telecommunications</a:t>
            </a:r>
            <a:r>
              <a:rPr lang="fr-FR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500" dirty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fr-FR" sz="2400" dirty="0"/>
              <a:t>.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5" descr="l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7" y="83127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9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Conti…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143000"/>
            <a:ext cx="8866909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Modulation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A process of varying carrier signal.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Latency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Delay of packet data experienced in a system.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IPv6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Next generation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rotocol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version 6.</a:t>
            </a:r>
          </a:p>
          <a:p>
            <a:pPr>
              <a:lnSpc>
                <a:spcPct val="80000"/>
              </a:lnSpc>
            </a:pP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QoS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Quality of Service is a better service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methodology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data traffic.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Backhaul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 A link/system between core network and distributed point.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Multicasting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Send a packet to multiple sites.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Spectrum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A range of frequencies is needed to transfer desired signal.</a:t>
            </a:r>
          </a:p>
          <a:p>
            <a:endParaRPr lang="en-US" dirty="0"/>
          </a:p>
        </p:txBody>
      </p:sp>
      <p:pic>
        <p:nvPicPr>
          <p:cNvPr id="4" name="Picture 5" descr="l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7" y="0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2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86823E-D6AC-4FB6-A171-530F21AAC284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762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Telecom standards are moving from one generation to another generation time to time. Updated generation is always presenting advanced capabilities and better services.     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57200" y="2667000"/>
            <a:ext cx="2133600" cy="2989263"/>
          </a:xfrm>
          <a:prstGeom prst="rect">
            <a:avLst/>
          </a:prstGeom>
          <a:gradFill rotWithShape="1">
            <a:gsLst>
              <a:gs pos="0">
                <a:srgbClr val="253C57"/>
              </a:gs>
              <a:gs pos="100000">
                <a:srgbClr val="4F81BD"/>
              </a:gs>
            </a:gsLst>
            <a:lin ang="0" scaled="1"/>
          </a:gra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Analog Mobile System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Small Size of Users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Voice only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Expensive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Big size of devices.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Standards: 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AMPS, TACS, NMT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74" name="Rounded Rectangle 5"/>
          <p:cNvSpPr>
            <a:spLocks noChangeArrowheads="1"/>
          </p:cNvSpPr>
          <p:nvPr/>
        </p:nvSpPr>
        <p:spPr bwMode="auto">
          <a:xfrm>
            <a:off x="457200" y="2286000"/>
            <a:ext cx="2133600" cy="293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53C57"/>
              </a:gs>
              <a:gs pos="100000">
                <a:srgbClr val="4F81BD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>
                <a:solidFill>
                  <a:srgbClr val="FFFFFF"/>
                </a:solidFill>
                <a:latin typeface="Calibri" pitchFamily="34" charset="0"/>
              </a:rPr>
              <a:t>1G</a:t>
            </a:r>
          </a:p>
        </p:txBody>
      </p:sp>
      <p:sp>
        <p:nvSpPr>
          <p:cNvPr id="7175" name="Text Box 16"/>
          <p:cNvSpPr txBox="1">
            <a:spLocks noChangeArrowheads="1"/>
          </p:cNvSpPr>
          <p:nvPr/>
        </p:nvSpPr>
        <p:spPr bwMode="auto">
          <a:xfrm>
            <a:off x="5181600" y="2667000"/>
            <a:ext cx="2133600" cy="2989263"/>
          </a:xfrm>
          <a:prstGeom prst="rect">
            <a:avLst/>
          </a:prstGeom>
          <a:gradFill rotWithShape="1">
            <a:gsLst>
              <a:gs pos="0">
                <a:srgbClr val="446025"/>
              </a:gs>
              <a:gs pos="100000">
                <a:srgbClr val="92D050"/>
              </a:gs>
            </a:gsLst>
            <a:lin ang="0" scaled="1"/>
          </a:gra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Voice, data and multimedia  content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Faster data rate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Video telephony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Standards: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WCDMA, HSDPA (GSM based)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CDMA2000 (CDMA Based)</a:t>
            </a:r>
          </a:p>
          <a:p>
            <a:pPr eaLnBrk="1" hangingPunct="1">
              <a:spcBef>
                <a:spcPct val="5000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76" name="Rounded Rectangle 5"/>
          <p:cNvSpPr>
            <a:spLocks noChangeArrowheads="1"/>
          </p:cNvSpPr>
          <p:nvPr/>
        </p:nvSpPr>
        <p:spPr bwMode="auto">
          <a:xfrm>
            <a:off x="5181600" y="2286000"/>
            <a:ext cx="2133600" cy="293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46025"/>
              </a:gs>
              <a:gs pos="100000">
                <a:srgbClr val="92D050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rgbClr val="FFFFFF"/>
                </a:solidFill>
                <a:latin typeface="Calibri" pitchFamily="34" charset="0"/>
              </a:rPr>
              <a:t>3G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2819400" y="2667000"/>
            <a:ext cx="2133600" cy="2989263"/>
          </a:xfrm>
          <a:prstGeom prst="rect">
            <a:avLst/>
          </a:prstGeom>
          <a:gradFill rotWithShape="1">
            <a:gsLst>
              <a:gs pos="0">
                <a:srgbClr val="764E13"/>
              </a:gs>
              <a:gs pos="100000">
                <a:srgbClr val="FFA829"/>
              </a:gs>
            </a:gsLst>
            <a:lin ang="0" scaled="1"/>
          </a:gra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Digital system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Big Size of Users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Voice and Data only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Enable Internet access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Moderate Data rate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Standards: 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GSM (TDMA based), CDMA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Data network : GPRS, EDGE, IS95-B</a:t>
            </a:r>
          </a:p>
        </p:txBody>
      </p:sp>
      <p:sp>
        <p:nvSpPr>
          <p:cNvPr id="7178" name="Rounded Rectangle 5"/>
          <p:cNvSpPr>
            <a:spLocks noChangeArrowheads="1"/>
          </p:cNvSpPr>
          <p:nvPr/>
        </p:nvSpPr>
        <p:spPr bwMode="auto">
          <a:xfrm>
            <a:off x="2819400" y="2286000"/>
            <a:ext cx="2133600" cy="293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4E13"/>
              </a:gs>
              <a:gs pos="100000">
                <a:srgbClr val="FFA829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rgbClr val="FFFFFF"/>
                </a:solidFill>
                <a:latin typeface="Calibri" pitchFamily="34" charset="0"/>
              </a:rPr>
              <a:t>2G -&gt; 2.5G</a:t>
            </a:r>
          </a:p>
        </p:txBody>
      </p:sp>
      <p:sp>
        <p:nvSpPr>
          <p:cNvPr id="7179" name="AutoShape 20"/>
          <p:cNvSpPr>
            <a:spLocks noChangeArrowheads="1"/>
          </p:cNvSpPr>
          <p:nvPr/>
        </p:nvSpPr>
        <p:spPr bwMode="auto">
          <a:xfrm>
            <a:off x="7391400" y="35814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CC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21"/>
          <p:cNvSpPr>
            <a:spLocks noChangeArrowheads="1"/>
          </p:cNvSpPr>
          <p:nvPr/>
        </p:nvSpPr>
        <p:spPr bwMode="auto">
          <a:xfrm>
            <a:off x="8001000" y="3352800"/>
            <a:ext cx="838200" cy="838200"/>
          </a:xfrm>
          <a:prstGeom prst="ellipse">
            <a:avLst/>
          </a:prstGeom>
          <a:gradFill rotWithShape="1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5400000" scaled="1"/>
          </a:gradFill>
          <a:ln w="1905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4G</a:t>
            </a:r>
          </a:p>
        </p:txBody>
      </p:sp>
      <p:pic>
        <p:nvPicPr>
          <p:cNvPr id="13" name="Picture 5" descr="l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7" y="24390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9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is LTE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assumed to be the successor of 2G and 3G.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also known as mobile broadband. Because: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optimized to all IP wireless network. Packet switch will be used, no circuit switch. 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It’s target to transfer data is 100+ Mbps for uplink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   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50+ Mbps for downlink.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improves the existing services of current telecom.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also enables new multimedia services to end users.  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First proposal was given by NTT DoCoMo in 2004.Now it is tested and implemented successfully.</a:t>
            </a:r>
          </a:p>
          <a:p>
            <a:endParaRPr lang="en-US" sz="2600" dirty="0"/>
          </a:p>
        </p:txBody>
      </p:sp>
      <p:pic>
        <p:nvPicPr>
          <p:cNvPr id="5" name="Picture 5" descr="l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7" y="0"/>
            <a:ext cx="1008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1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Conti…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LTE uses Orthogonal Frequency Division Multiple Access (</a:t>
            </a:r>
            <a:r>
              <a:rPr lang="en-US" sz="2600" dirty="0">
                <a:latin typeface="Times New Roman" pitchFamily="18" charset="0"/>
                <a:cs typeface="Times New Roman" pitchFamily="18" charset="0"/>
                <a:hlinkClick r:id="rId2"/>
              </a:rPr>
              <a:t>OFDMA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 on the downlink, which is well suited to achieve high peak data rates in high spectrum bandwidth.</a:t>
            </a:r>
          </a:p>
          <a:p>
            <a:endParaRPr lang="en-US" dirty="0"/>
          </a:p>
        </p:txBody>
      </p:sp>
      <p:pic>
        <p:nvPicPr>
          <p:cNvPr id="4" name="Picture 3" descr="C:\Users\Vikas\Desktop\3GPP%20Family%20Technology%20Evolution-%208_2_2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581400"/>
            <a:ext cx="7696200" cy="2105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35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3G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4G</a:t>
            </a:r>
            <a:endParaRPr lang="en-US" sz="4000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47800"/>
            <a:ext cx="8458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1758</Words>
  <Application>Microsoft Office PowerPoint</Application>
  <PresentationFormat>On-screen Show (4:3)</PresentationFormat>
  <Paragraphs>313</Paragraphs>
  <Slides>20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LTE- Long Term Evolution</vt:lpstr>
      <vt:lpstr>Introduction</vt:lpstr>
      <vt:lpstr>Agenda</vt:lpstr>
      <vt:lpstr>Terms &amp; Definition</vt:lpstr>
      <vt:lpstr>Conti…</vt:lpstr>
      <vt:lpstr>Background</vt:lpstr>
      <vt:lpstr>What is LTE</vt:lpstr>
      <vt:lpstr>Conti…</vt:lpstr>
      <vt:lpstr>3G Vs 4G</vt:lpstr>
      <vt:lpstr>LTE Goals Than Others</vt:lpstr>
      <vt:lpstr>Key Factors of LTE</vt:lpstr>
      <vt:lpstr>Others key Factors of LTE</vt:lpstr>
      <vt:lpstr>Service Advantages of LTE</vt:lpstr>
      <vt:lpstr>Cost Advantages of LTE</vt:lpstr>
      <vt:lpstr>Disadvantages of LTE</vt:lpstr>
      <vt:lpstr>LTE Market at a Glance</vt:lpstr>
      <vt:lpstr> FUTURE OF LTE   LTE-Advanced (LTE-A)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90</cp:revision>
  <dcterms:created xsi:type="dcterms:W3CDTF">2014-08-26T13:54:22Z</dcterms:created>
  <dcterms:modified xsi:type="dcterms:W3CDTF">2014-09-04T05:26:57Z</dcterms:modified>
</cp:coreProperties>
</file>