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sldIdLst>
    <p:sldId id="256" r:id="rId2"/>
    <p:sldId id="257" r:id="rId3"/>
    <p:sldId id="27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6" r:id="rId51"/>
    <p:sldId id="307" r:id="rId52"/>
    <p:sldId id="308" r:id="rId53"/>
    <p:sldId id="309" r:id="rId54"/>
    <p:sldId id="310" r:id="rId55"/>
    <p:sldId id="311" r:id="rId56"/>
    <p:sldId id="312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8F3C12-7DD4-44E3-BB54-0E5B2965EFEB}" type="datetimeFigureOut">
              <a:rPr lang="en-US" smtClean="0"/>
              <a:t>14-Sep-14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E35BFE-3382-44E1-89C7-FE9D5F11C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75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Assignment on</a:t>
            </a:r>
            <a:r>
              <a:rPr lang="en-US" baseline="0" dirty="0" smtClean="0"/>
              <a:t> IS41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35BFE-3382-44E1-89C7-FE9D5F11C45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161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6921-8B84-4317-A3B7-A643EFB83DC3}" type="datetimeFigureOut">
              <a:rPr lang="en-US" smtClean="0"/>
              <a:t>14-Sep-14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3EEA-7DB4-4214-9A14-3DED20BEA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940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6921-8B84-4317-A3B7-A643EFB83DC3}" type="datetimeFigureOut">
              <a:rPr lang="en-US" smtClean="0"/>
              <a:t>14-Sep-14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3EEA-7DB4-4214-9A14-3DED20BEA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902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6921-8B84-4317-A3B7-A643EFB83DC3}" type="datetimeFigureOut">
              <a:rPr lang="en-US" smtClean="0"/>
              <a:t>14-Sep-14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3EEA-7DB4-4214-9A14-3DED20BEA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400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6921-8B84-4317-A3B7-A643EFB83DC3}" type="datetimeFigureOut">
              <a:rPr lang="en-US" smtClean="0"/>
              <a:t>14-Sep-14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3EEA-7DB4-4214-9A14-3DED20BEA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98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6921-8B84-4317-A3B7-A643EFB83DC3}" type="datetimeFigureOut">
              <a:rPr lang="en-US" smtClean="0"/>
              <a:t>14-Sep-14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3EEA-7DB4-4214-9A14-3DED20BEA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488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6921-8B84-4317-A3B7-A643EFB83DC3}" type="datetimeFigureOut">
              <a:rPr lang="en-US" smtClean="0"/>
              <a:t>14-Sep-14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3EEA-7DB4-4214-9A14-3DED20BEA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3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6921-8B84-4317-A3B7-A643EFB83DC3}" type="datetimeFigureOut">
              <a:rPr lang="en-US" smtClean="0"/>
              <a:t>14-Sep-14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3EEA-7DB4-4214-9A14-3DED20BEA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821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6921-8B84-4317-A3B7-A643EFB83DC3}" type="datetimeFigureOut">
              <a:rPr lang="en-US" smtClean="0"/>
              <a:t>14-Sep-14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3EEA-7DB4-4214-9A14-3DED20BEA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187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6921-8B84-4317-A3B7-A643EFB83DC3}" type="datetimeFigureOut">
              <a:rPr lang="en-US" smtClean="0"/>
              <a:t>14-Sep-14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3EEA-7DB4-4214-9A14-3DED20BEA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21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6921-8B84-4317-A3B7-A643EFB83DC3}" type="datetimeFigureOut">
              <a:rPr lang="en-US" smtClean="0"/>
              <a:t>14-Sep-14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3EEA-7DB4-4214-9A14-3DED20BEA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533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6921-8B84-4317-A3B7-A643EFB83DC3}" type="datetimeFigureOut">
              <a:rPr lang="en-US" smtClean="0"/>
              <a:t>14-Sep-14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3EEA-7DB4-4214-9A14-3DED20BEA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36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16921-8B84-4317-A3B7-A643EFB83DC3}" type="datetimeFigureOut">
              <a:rPr lang="en-US" smtClean="0"/>
              <a:t>14-Sep-14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33EEA-7DB4-4214-9A14-3DED20BEA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726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MODULE II  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Wireless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082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Operation of AMPS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1020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en-US" dirty="0"/>
              <a:t>Three identification numbers are included in the AMPS system to </a:t>
            </a:r>
            <a:r>
              <a:rPr lang="en-US" dirty="0" smtClean="0"/>
              <a:t>perform various functions</a:t>
            </a:r>
          </a:p>
          <a:p>
            <a:pPr marL="0" indent="0" algn="just">
              <a:buNone/>
            </a:pPr>
            <a:r>
              <a:rPr lang="en-US" b="1" dirty="0"/>
              <a:t>1. Electronic serial number (ESN)</a:t>
            </a:r>
            <a:r>
              <a:rPr lang="en-US" dirty="0"/>
              <a:t>: </a:t>
            </a:r>
            <a:endParaRPr lang="en-US" dirty="0" smtClean="0"/>
          </a:p>
          <a:p>
            <a:pPr lvl="1" algn="just"/>
            <a:r>
              <a:rPr lang="en-US" dirty="0" smtClean="0"/>
              <a:t>A </a:t>
            </a:r>
            <a:r>
              <a:rPr lang="en-US" dirty="0">
                <a:solidFill>
                  <a:srgbClr val="FF0000"/>
                </a:solidFill>
              </a:rPr>
              <a:t>32-bit binary number </a:t>
            </a:r>
            <a:r>
              <a:rPr lang="en-US" dirty="0"/>
              <a:t>uniquely identifies </a:t>
            </a:r>
            <a:r>
              <a:rPr lang="en-US" dirty="0" smtClean="0"/>
              <a:t>a cellular </a:t>
            </a:r>
            <a:r>
              <a:rPr lang="en-US" dirty="0"/>
              <a:t>unit or </a:t>
            </a:r>
            <a:r>
              <a:rPr lang="en-US" dirty="0" smtClean="0"/>
              <a:t>a MS </a:t>
            </a:r>
            <a:r>
              <a:rPr lang="en-US" dirty="0"/>
              <a:t>and is established by the manufacturer at the factory. </a:t>
            </a:r>
            <a:endParaRPr lang="en-US" dirty="0" smtClean="0"/>
          </a:p>
          <a:p>
            <a:pPr lvl="1" algn="just"/>
            <a:r>
              <a:rPr lang="en-US" dirty="0" smtClean="0"/>
              <a:t>Since it </a:t>
            </a:r>
            <a:r>
              <a:rPr lang="en-US" dirty="0"/>
              <a:t>is unique, any MS can be precisely identified by this number. </a:t>
            </a:r>
            <a:endParaRPr lang="en-US" dirty="0" smtClean="0"/>
          </a:p>
          <a:p>
            <a:pPr lvl="1" algn="just"/>
            <a:r>
              <a:rPr lang="en-US" dirty="0" smtClean="0"/>
              <a:t>For security reasons</a:t>
            </a:r>
            <a:r>
              <a:rPr lang="en-US" dirty="0"/>
              <a:t>, this number should not be alterable and should be present in all </a:t>
            </a:r>
            <a:r>
              <a:rPr lang="en-US" dirty="0" err="1"/>
              <a:t>MSs.</a:t>
            </a:r>
            <a:endParaRPr lang="en-US" dirty="0"/>
          </a:p>
          <a:p>
            <a:pPr marL="0" indent="0" algn="just">
              <a:buNone/>
            </a:pPr>
            <a:r>
              <a:rPr lang="en-US" b="1" dirty="0"/>
              <a:t>2. System identification number (SID)</a:t>
            </a:r>
            <a:r>
              <a:rPr lang="en-US" dirty="0"/>
              <a:t>: </a:t>
            </a:r>
            <a:endParaRPr lang="en-US" dirty="0" smtClean="0"/>
          </a:p>
          <a:p>
            <a:pPr lvl="1" algn="just"/>
            <a:r>
              <a:rPr lang="en-US" dirty="0" smtClean="0"/>
              <a:t>A </a:t>
            </a:r>
            <a:r>
              <a:rPr lang="en-US" dirty="0"/>
              <a:t>unique </a:t>
            </a:r>
            <a:r>
              <a:rPr lang="en-US" dirty="0">
                <a:solidFill>
                  <a:srgbClr val="FF0000"/>
                </a:solidFill>
              </a:rPr>
              <a:t>15-bit binary number </a:t>
            </a:r>
            <a:r>
              <a:rPr lang="en-US" dirty="0" smtClean="0"/>
              <a:t>assigned to </a:t>
            </a:r>
            <a:r>
              <a:rPr lang="en-US" dirty="0"/>
              <a:t>a cellular system. </a:t>
            </a:r>
            <a:endParaRPr lang="en-US" dirty="0" smtClean="0"/>
          </a:p>
          <a:p>
            <a:pPr lvl="1" algn="just"/>
            <a:r>
              <a:rPr lang="en-US" dirty="0" smtClean="0"/>
              <a:t>The </a:t>
            </a:r>
            <a:r>
              <a:rPr lang="en-US" dirty="0"/>
              <a:t>Federal Communications Commission (FCC) </a:t>
            </a:r>
            <a:r>
              <a:rPr lang="en-US" dirty="0" smtClean="0"/>
              <a:t>assigns one </a:t>
            </a:r>
            <a:r>
              <a:rPr lang="en-US" dirty="0"/>
              <a:t>SID to every cellular system, which is used by all MSs registered in </a:t>
            </a:r>
            <a:r>
              <a:rPr lang="en-US" dirty="0" smtClean="0"/>
              <a:t>the service </a:t>
            </a:r>
            <a:r>
              <a:rPr lang="en-US" dirty="0"/>
              <a:t>region. </a:t>
            </a:r>
            <a:endParaRPr lang="en-US" dirty="0" smtClean="0"/>
          </a:p>
          <a:p>
            <a:pPr lvl="1" algn="just"/>
            <a:r>
              <a:rPr lang="en-US" dirty="0" smtClean="0"/>
              <a:t>A </a:t>
            </a:r>
            <a:r>
              <a:rPr lang="en-US" dirty="0"/>
              <a:t>MS should first transmit this number before any call </a:t>
            </a:r>
            <a:r>
              <a:rPr lang="en-US" dirty="0" smtClean="0"/>
              <a:t>can be </a:t>
            </a:r>
            <a:r>
              <a:rPr lang="en-US" dirty="0"/>
              <a:t>handled. </a:t>
            </a:r>
            <a:endParaRPr lang="en-US" dirty="0" smtClean="0"/>
          </a:p>
          <a:p>
            <a:pPr lvl="1" algn="just"/>
            <a:r>
              <a:rPr lang="en-US" dirty="0" smtClean="0"/>
              <a:t>The </a:t>
            </a:r>
            <a:r>
              <a:rPr lang="en-US" dirty="0"/>
              <a:t>SID serves as a check and can be used in determining if </a:t>
            </a:r>
            <a:r>
              <a:rPr lang="en-US" dirty="0" smtClean="0"/>
              <a:t>a particular </a:t>
            </a:r>
            <a:r>
              <a:rPr lang="en-US" dirty="0"/>
              <a:t>MS is registered in the same system or if it is just roaming.</a:t>
            </a:r>
          </a:p>
          <a:p>
            <a:pPr marL="0" indent="0" algn="just">
              <a:buNone/>
            </a:pPr>
            <a:r>
              <a:rPr lang="en-US" b="1" dirty="0"/>
              <a:t>3. Mobile identification number (MIN)</a:t>
            </a:r>
            <a:r>
              <a:rPr lang="en-US" dirty="0"/>
              <a:t>: </a:t>
            </a:r>
            <a:endParaRPr lang="en-US" dirty="0" smtClean="0"/>
          </a:p>
          <a:p>
            <a:pPr lvl="1" algn="just"/>
            <a:r>
              <a:rPr lang="en-US" dirty="0" smtClean="0"/>
              <a:t>A </a:t>
            </a:r>
            <a:r>
              <a:rPr lang="en-US" dirty="0"/>
              <a:t>digital representation of the </a:t>
            </a:r>
            <a:r>
              <a:rPr lang="en-US" dirty="0" smtClean="0"/>
              <a:t>MS’s 10-digit </a:t>
            </a:r>
            <a:r>
              <a:rPr lang="en-US" dirty="0"/>
              <a:t>directory telephone number.</a:t>
            </a:r>
          </a:p>
        </p:txBody>
      </p:sp>
    </p:spTree>
    <p:extLst>
      <p:ext uri="{BB962C8B-B14F-4D97-AF65-F5344CB8AC3E}">
        <p14:creationId xmlns:p14="http://schemas.microsoft.com/office/powerpoint/2010/main" val="4177637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a MS know when it receives a call?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The location of a particular MS is not predictable. </a:t>
            </a:r>
          </a:p>
          <a:p>
            <a:pPr algn="just"/>
            <a:r>
              <a:rPr lang="en-US" dirty="0" smtClean="0"/>
              <a:t>The answer lies in the messages passed on the control channels. </a:t>
            </a:r>
          </a:p>
          <a:p>
            <a:pPr algn="just"/>
            <a:r>
              <a:rPr lang="en-US" dirty="0" smtClean="0"/>
              <a:t>Whenever the MS is not in service, it tunes to the strongest channel to find out useful control information. </a:t>
            </a:r>
          </a:p>
          <a:p>
            <a:pPr algn="just"/>
            <a:r>
              <a:rPr lang="en-US" dirty="0" smtClean="0"/>
              <a:t>The same happens at the BS as well.</a:t>
            </a:r>
          </a:p>
          <a:p>
            <a:pPr algn="just"/>
            <a:r>
              <a:rPr lang="en-US" dirty="0" smtClean="0"/>
              <a:t>There are two important control channels: </a:t>
            </a:r>
          </a:p>
          <a:p>
            <a:pPr lvl="1" algn="just"/>
            <a:r>
              <a:rPr lang="en-US" dirty="0" smtClean="0"/>
              <a:t>forward control channel (FOCC) from the BS to the MS, and </a:t>
            </a:r>
          </a:p>
          <a:p>
            <a:pPr lvl="1" algn="just"/>
            <a:r>
              <a:rPr lang="en-US" dirty="0" smtClean="0"/>
              <a:t>reverse control channel (RECC) from MS to BS, both operating at 10 kbps</a:t>
            </a:r>
          </a:p>
          <a:p>
            <a:pPr algn="just"/>
            <a:r>
              <a:rPr lang="en-US" dirty="0" smtClean="0"/>
              <a:t>Various channels used by the AMPS are as follows: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643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and reverse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538" y="2281238"/>
            <a:ext cx="5114925" cy="3586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0462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orward control channel (FOCC)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FOCC is used primarily by the </a:t>
            </a:r>
            <a:r>
              <a:rPr lang="en-US" dirty="0" smtClean="0">
                <a:solidFill>
                  <a:srgbClr val="FF0000"/>
                </a:solidFill>
              </a:rPr>
              <a:t>BS to page and locate the MSs using the control information </a:t>
            </a:r>
            <a:r>
              <a:rPr lang="en-US" dirty="0" smtClean="0"/>
              <a:t>in three-way time division multiplexing mode. </a:t>
            </a:r>
          </a:p>
          <a:p>
            <a:pPr algn="just"/>
            <a:r>
              <a:rPr lang="en-US" dirty="0" smtClean="0"/>
              <a:t>The busy/idle status shows if the RECC is busy, and stream A and stream B allow all the MSs to listen to the BS.</a:t>
            </a:r>
          </a:p>
          <a:p>
            <a:pPr lvl="1" algn="just"/>
            <a:r>
              <a:rPr lang="en-US" dirty="0" smtClean="0"/>
              <a:t>Stream A is for MSs having least significant bit (LSB) of MIN as zero</a:t>
            </a:r>
          </a:p>
          <a:p>
            <a:pPr lvl="1" algn="just"/>
            <a:r>
              <a:rPr lang="en-US" dirty="0" smtClean="0"/>
              <a:t>Stream B is for those MSs with LSB of MIN as one. </a:t>
            </a:r>
          </a:p>
          <a:p>
            <a:pPr algn="just"/>
            <a:r>
              <a:rPr lang="en-US" dirty="0" smtClean="0"/>
              <a:t>As a part of control information, BS also allocates voice channels to </a:t>
            </a:r>
            <a:r>
              <a:rPr lang="en-US" dirty="0" err="1" smtClean="0"/>
              <a:t>MSs.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150775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control channel (FOCC)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Each data frame consists of several components, </a:t>
            </a:r>
          </a:p>
          <a:p>
            <a:pPr lvl="1" algn="just"/>
            <a:r>
              <a:rPr lang="en-US" dirty="0" smtClean="0"/>
              <a:t>starting with a dotting sequence (alternating 1s and 0s), </a:t>
            </a:r>
          </a:p>
          <a:p>
            <a:pPr lvl="1" algn="just"/>
            <a:r>
              <a:rPr lang="en-US" dirty="0" smtClean="0"/>
              <a:t>continues with a word-sync pattern,</a:t>
            </a:r>
          </a:p>
          <a:p>
            <a:pPr lvl="1" algn="just"/>
            <a:r>
              <a:rPr lang="en-US" dirty="0" smtClean="0"/>
              <a:t>followed by five repeats of word-A and word-B data. </a:t>
            </a:r>
          </a:p>
          <a:p>
            <a:pPr algn="just"/>
            <a:r>
              <a:rPr lang="en-US" dirty="0" smtClean="0"/>
              <a:t>The BS forms each word by encoding 28 content bits into a (40,28) BCH code.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3274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709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FOCC frame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The first busy/idle bits are inserted at the beginning of the dotting sequence. </a:t>
            </a:r>
          </a:p>
          <a:p>
            <a:pPr algn="just"/>
            <a:r>
              <a:rPr lang="en-US" sz="2400" dirty="0" smtClean="0"/>
              <a:t>The second is inserted at the beginning of the word sync, and</a:t>
            </a:r>
          </a:p>
          <a:p>
            <a:pPr algn="just"/>
            <a:r>
              <a:rPr lang="en-US" sz="2400" dirty="0" smtClean="0"/>
              <a:t>The third is inserted at the end of the word sync. </a:t>
            </a:r>
          </a:p>
          <a:p>
            <a:pPr algn="just"/>
            <a:r>
              <a:rPr lang="en-US" sz="2400" dirty="0" smtClean="0"/>
              <a:t>After the third busy/idle bit, a busy/idle bit is inserted every 10 bits through the five repeats of word-A and word-B data. </a:t>
            </a:r>
          </a:p>
          <a:p>
            <a:pPr algn="just"/>
            <a:r>
              <a:rPr lang="en-US" sz="2400" dirty="0" smtClean="0"/>
              <a:t>The busy/idle bits indicate the control channel availability with the BS. </a:t>
            </a:r>
          </a:p>
          <a:p>
            <a:pPr algn="just"/>
            <a:r>
              <a:rPr lang="en-US" sz="2400" dirty="0" smtClean="0"/>
              <a:t>An idle-to-busy transition coordinates messages sent on the control channel.</a:t>
            </a:r>
          </a:p>
          <a:p>
            <a:pPr algn="just"/>
            <a:endParaRPr lang="en-US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975514"/>
            <a:ext cx="6191250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00777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Reverse control channel (RECC)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Control for the reverse direction is little involved as this information comes from one or more MSs using the RECC channel. </a:t>
            </a:r>
          </a:p>
          <a:p>
            <a:pPr algn="just"/>
            <a:r>
              <a:rPr lang="en-US" dirty="0" smtClean="0"/>
              <a:t>This could also be in response to the page sent by the BS. </a:t>
            </a:r>
          </a:p>
          <a:p>
            <a:pPr algn="just"/>
            <a:r>
              <a:rPr lang="en-US" dirty="0" smtClean="0"/>
              <a:t>There could be several MSs responding to queries. </a:t>
            </a:r>
          </a:p>
          <a:p>
            <a:pPr algn="just"/>
            <a:r>
              <a:rPr lang="en-US" dirty="0" smtClean="0"/>
              <a:t>A simple mechanism to indicate whether RECC is busy or idle is to model it after the slotted ALOHA packet radio channel.</a:t>
            </a:r>
          </a:p>
        </p:txBody>
      </p:sp>
    </p:spTree>
    <p:extLst>
      <p:ext uri="{BB962C8B-B14F-4D97-AF65-F5344CB8AC3E}">
        <p14:creationId xmlns:p14="http://schemas.microsoft.com/office/powerpoint/2010/main" val="22217745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of RECC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Begins with the RECC seizure precursor of 30 bits of dotting, 11 bits of word sync, and the 7-bit coded digital color code (DCC).</a:t>
            </a:r>
          </a:p>
          <a:p>
            <a:pPr algn="just"/>
            <a:r>
              <a:rPr lang="en-US" dirty="0" smtClean="0"/>
              <a:t>DCC is primarily used to detect if any co-channel interference is occurring in the specified region.</a:t>
            </a:r>
          </a:p>
          <a:p>
            <a:pPr algn="just"/>
            <a:r>
              <a:rPr lang="en-US" dirty="0" smtClean="0"/>
              <a:t>For a single-word transmission following the seizure precursor, a single RECC message word repeats itself five times.</a:t>
            </a:r>
          </a:p>
          <a:p>
            <a:pPr algn="just"/>
            <a:r>
              <a:rPr lang="en-US" dirty="0" smtClean="0"/>
              <a:t>The seizure precursor fields are used for synchronization and identification. </a:t>
            </a:r>
          </a:p>
          <a:p>
            <a:pPr algn="just"/>
            <a:r>
              <a:rPr lang="en-US" dirty="0" smtClean="0"/>
              <a:t>For a multiple-word transmission following the seizure precursor, the first RECC message word repeats itself five times;</a:t>
            </a:r>
          </a:p>
          <a:p>
            <a:pPr algn="just"/>
            <a:r>
              <a:rPr lang="en-US" dirty="0" smtClean="0"/>
              <a:t>then the second RECC message word is repeated five times.</a:t>
            </a:r>
          </a:p>
          <a:p>
            <a:pPr algn="just"/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461164"/>
            <a:ext cx="5210175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51267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voice channel (FVC)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FVC is used for one-to-one communication from the BS to each individual MS.</a:t>
            </a:r>
          </a:p>
          <a:p>
            <a:pPr algn="just"/>
            <a:r>
              <a:rPr lang="en-US" dirty="0" smtClean="0"/>
              <a:t>A limited number of messages can be sent on this channel. </a:t>
            </a:r>
          </a:p>
          <a:p>
            <a:pPr algn="just"/>
            <a:r>
              <a:rPr lang="en-US" dirty="0" smtClean="0"/>
              <a:t>A 101-bit dotting pattern represents the beginning of the frame. </a:t>
            </a:r>
          </a:p>
          <a:p>
            <a:pPr algn="just"/>
            <a:r>
              <a:rPr lang="en-US" dirty="0" smtClean="0"/>
              <a:t>The forward channel supports two different tones</a:t>
            </a:r>
          </a:p>
          <a:p>
            <a:pPr lvl="1" algn="just"/>
            <a:r>
              <a:rPr lang="en-US" dirty="0" smtClean="0"/>
              <a:t>continuous supervisory audio, in which the BS transmits beacon signals to check for the live MSs in the service area, and </a:t>
            </a:r>
          </a:p>
          <a:p>
            <a:pPr lvl="1" algn="just"/>
            <a:r>
              <a:rPr lang="en-US" dirty="0" smtClean="0"/>
              <a:t>discontinuous data stream, which is used by the BS to send orders or new voice channel assignments to the MS.</a:t>
            </a:r>
          </a:p>
        </p:txBody>
      </p:sp>
    </p:spTree>
    <p:extLst>
      <p:ext uri="{BB962C8B-B14F-4D97-AF65-F5344CB8AC3E}">
        <p14:creationId xmlns:p14="http://schemas.microsoft.com/office/powerpoint/2010/main" val="31998414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Reverse voice channel (RVC)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Reverse voice channel is used for one-to-one communication from the MS to the BS during calls in progress </a:t>
            </a:r>
          </a:p>
          <a:p>
            <a:pPr algn="just"/>
            <a:r>
              <a:rPr lang="en-US" dirty="0"/>
              <a:t>A</a:t>
            </a:r>
            <a:r>
              <a:rPr lang="en-US" dirty="0" smtClean="0"/>
              <a:t>ssigned by the BS to a MS for its exclusive use.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464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b="1" dirty="0" smtClean="0"/>
              <a:t>AMPS (Advanced Mobile Phone System)</a:t>
            </a:r>
          </a:p>
          <a:p>
            <a:pPr lvl="1" algn="just"/>
            <a:r>
              <a:rPr lang="en-US" dirty="0" smtClean="0"/>
              <a:t>Characteristics </a:t>
            </a:r>
          </a:p>
          <a:p>
            <a:pPr lvl="1" algn="just"/>
            <a:r>
              <a:rPr lang="en-US" dirty="0" smtClean="0"/>
              <a:t>Operation</a:t>
            </a:r>
          </a:p>
          <a:p>
            <a:pPr lvl="1" algn="just"/>
            <a:r>
              <a:rPr lang="en-US" dirty="0" smtClean="0"/>
              <a:t>General </a:t>
            </a:r>
            <a:r>
              <a:rPr lang="en-US" dirty="0"/>
              <a:t>Working of AMPS Phone System </a:t>
            </a:r>
            <a:endParaRPr lang="en-US" dirty="0" smtClean="0"/>
          </a:p>
          <a:p>
            <a:pPr algn="just"/>
            <a:r>
              <a:rPr lang="en-US" b="1" dirty="0" smtClean="0"/>
              <a:t>Global </a:t>
            </a:r>
            <a:r>
              <a:rPr lang="en-US" b="1" dirty="0"/>
              <a:t>System for Mobile Communication </a:t>
            </a:r>
            <a:endParaRPr lang="en-US" b="1" dirty="0" smtClean="0"/>
          </a:p>
          <a:p>
            <a:pPr lvl="1" algn="just"/>
            <a:r>
              <a:rPr lang="en-US" dirty="0" smtClean="0"/>
              <a:t>Frequency </a:t>
            </a:r>
            <a:r>
              <a:rPr lang="en-US" dirty="0"/>
              <a:t>Bands and </a:t>
            </a:r>
            <a:r>
              <a:rPr lang="en-US" dirty="0" smtClean="0"/>
              <a:t>Channels</a:t>
            </a:r>
          </a:p>
          <a:p>
            <a:pPr lvl="1" algn="just"/>
            <a:r>
              <a:rPr lang="en-US" dirty="0" smtClean="0"/>
              <a:t>Frames </a:t>
            </a:r>
          </a:p>
          <a:p>
            <a:pPr lvl="1" algn="just"/>
            <a:r>
              <a:rPr lang="en-US" dirty="0" smtClean="0"/>
              <a:t>Identity </a:t>
            </a:r>
            <a:r>
              <a:rPr lang="en-US" dirty="0"/>
              <a:t>Numbers </a:t>
            </a:r>
            <a:endParaRPr lang="en-US" dirty="0" smtClean="0"/>
          </a:p>
          <a:p>
            <a:pPr lvl="1" algn="just"/>
            <a:r>
              <a:rPr lang="en-US" dirty="0" smtClean="0"/>
              <a:t>Layers</a:t>
            </a:r>
            <a:r>
              <a:rPr lang="en-US" dirty="0"/>
              <a:t>, Planes and Interfaces of GSM </a:t>
            </a:r>
            <a:endParaRPr lang="en-US" dirty="0" smtClean="0"/>
          </a:p>
          <a:p>
            <a:pPr algn="just"/>
            <a:r>
              <a:rPr lang="en-US" b="1" dirty="0" smtClean="0"/>
              <a:t>International </a:t>
            </a:r>
            <a:r>
              <a:rPr lang="en-US" b="1" dirty="0"/>
              <a:t>Mobile Telecommunications (</a:t>
            </a:r>
            <a:r>
              <a:rPr lang="en-US" b="1" dirty="0" smtClean="0"/>
              <a:t>IMT-2000)</a:t>
            </a:r>
          </a:p>
          <a:p>
            <a:pPr lvl="1" algn="just"/>
            <a:r>
              <a:rPr lang="en-US" dirty="0" smtClean="0"/>
              <a:t>Spectrum </a:t>
            </a:r>
            <a:r>
              <a:rPr lang="en-US" dirty="0"/>
              <a:t>Allocation </a:t>
            </a:r>
            <a:endParaRPr lang="en-US" dirty="0" smtClean="0"/>
          </a:p>
          <a:p>
            <a:pPr lvl="1" algn="just"/>
            <a:r>
              <a:rPr lang="en-US" dirty="0" smtClean="0"/>
              <a:t>Services </a:t>
            </a:r>
            <a:r>
              <a:rPr lang="en-US" dirty="0"/>
              <a:t>provided by 3G Cellular </a:t>
            </a:r>
            <a:r>
              <a:rPr lang="en-US" dirty="0" smtClean="0"/>
              <a:t>Systems</a:t>
            </a:r>
          </a:p>
          <a:p>
            <a:pPr lvl="1" algn="just"/>
            <a:r>
              <a:rPr lang="en-US" dirty="0" smtClean="0"/>
              <a:t>Harmonized </a:t>
            </a:r>
            <a:r>
              <a:rPr lang="en-US" dirty="0"/>
              <a:t>3G Systems </a:t>
            </a:r>
            <a:endParaRPr lang="en-US" dirty="0" smtClean="0"/>
          </a:p>
          <a:p>
            <a:pPr lvl="1" algn="just"/>
            <a:r>
              <a:rPr lang="en-US" dirty="0" smtClean="0"/>
              <a:t>Universal </a:t>
            </a:r>
            <a:r>
              <a:rPr lang="en-US" dirty="0"/>
              <a:t>Mobile Telecommunications Systems (</a:t>
            </a:r>
            <a:r>
              <a:rPr lang="en-US" dirty="0" smtClean="0"/>
              <a:t>UMTS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756296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General Working of AMPS Phone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When a BS powers up, it has to know its surroundings before providing any service to the </a:t>
            </a:r>
            <a:r>
              <a:rPr lang="en-US" dirty="0" err="1" smtClean="0"/>
              <a:t>MSs.</a:t>
            </a:r>
            <a:r>
              <a:rPr lang="en-US" dirty="0" smtClean="0"/>
              <a:t> </a:t>
            </a:r>
          </a:p>
          <a:p>
            <a:pPr algn="just"/>
            <a:r>
              <a:rPr lang="en-US" dirty="0" smtClean="0"/>
              <a:t>Thus, it scans all the control channels and tunes itself to the strongest channel.</a:t>
            </a:r>
          </a:p>
          <a:p>
            <a:pPr algn="just"/>
            <a:r>
              <a:rPr lang="en-US" dirty="0" smtClean="0"/>
              <a:t>Then it sends its system parameters to all the MSs present in its service area. </a:t>
            </a:r>
          </a:p>
          <a:p>
            <a:pPr algn="just"/>
            <a:r>
              <a:rPr lang="en-US" dirty="0" smtClean="0"/>
              <a:t>Each MS updates its SID and establishes its paging channels only if its SID matches the one transmitted by the BS. </a:t>
            </a:r>
          </a:p>
          <a:p>
            <a:pPr algn="just"/>
            <a:r>
              <a:rPr lang="en-US" dirty="0" smtClean="0"/>
              <a:t>Then the MS goes into the idle state, responding only to the beacon and page signals.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0501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General Working of AMPS Phone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n-US" dirty="0"/>
              <a:t>If a call is placed to a MS, the BS locates the MS through the </a:t>
            </a:r>
            <a:r>
              <a:rPr lang="en-US" b="1" dirty="0"/>
              <a:t>IS-41</a:t>
            </a:r>
            <a:r>
              <a:rPr lang="en-US" dirty="0"/>
              <a:t> </a:t>
            </a:r>
            <a:r>
              <a:rPr lang="en-US" dirty="0" smtClean="0"/>
              <a:t>message exchanges .</a:t>
            </a:r>
          </a:p>
          <a:p>
            <a:pPr algn="just"/>
            <a:r>
              <a:rPr lang="en-US" dirty="0" smtClean="0"/>
              <a:t>Then </a:t>
            </a:r>
            <a:r>
              <a:rPr lang="en-US" dirty="0"/>
              <a:t>the BS pages the MS with an order.</a:t>
            </a:r>
          </a:p>
          <a:p>
            <a:pPr algn="just"/>
            <a:r>
              <a:rPr lang="en-US" dirty="0"/>
              <a:t>If the MS is active, it responds to the page with its MIN, ESN, and so on. </a:t>
            </a:r>
            <a:endParaRPr lang="en-US" dirty="0" smtClean="0"/>
          </a:p>
          <a:p>
            <a:pPr algn="just"/>
            <a:r>
              <a:rPr lang="en-US" dirty="0" smtClean="0"/>
              <a:t>The BS then </a:t>
            </a:r>
            <a:r>
              <a:rPr lang="en-US" dirty="0"/>
              <a:t>sends the control information necessary for the call, for which the MS has </a:t>
            </a:r>
            <a:r>
              <a:rPr lang="en-US" dirty="0" smtClean="0"/>
              <a:t>to confirm </a:t>
            </a:r>
            <a:r>
              <a:rPr lang="en-US" dirty="0"/>
              <a:t>with a supervisory audio tone (SAT), indicating completion of a call. </a:t>
            </a:r>
            <a:endParaRPr lang="en-US" dirty="0" smtClean="0"/>
          </a:p>
          <a:p>
            <a:pPr algn="just"/>
            <a:r>
              <a:rPr lang="en-US" dirty="0" smtClean="0"/>
              <a:t>If a call </a:t>
            </a:r>
            <a:r>
              <a:rPr lang="en-US" dirty="0"/>
              <a:t>is to be placed from a MS, the MS first sends the origination message to </a:t>
            </a:r>
            <a:r>
              <a:rPr lang="en-US" dirty="0" smtClean="0"/>
              <a:t>the BS </a:t>
            </a:r>
            <a:r>
              <a:rPr lang="en-US" dirty="0"/>
              <a:t>on the control channel.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BS passes this to the IS-41 and sends the </a:t>
            </a:r>
            <a:r>
              <a:rPr lang="en-US" dirty="0" smtClean="0"/>
              <a:t>necessary control </a:t>
            </a:r>
            <a:r>
              <a:rPr lang="en-US" dirty="0"/>
              <a:t>signals and orders to the MS. </a:t>
            </a:r>
            <a:endParaRPr lang="en-US" dirty="0" smtClean="0"/>
          </a:p>
          <a:p>
            <a:pPr algn="just"/>
            <a:r>
              <a:rPr lang="en-US" dirty="0" smtClean="0"/>
              <a:t>Thereafter</a:t>
            </a:r>
            <a:r>
              <a:rPr lang="en-US" dirty="0"/>
              <a:t>, both MS and BS shift to </a:t>
            </a:r>
            <a:r>
              <a:rPr lang="en-US" dirty="0" smtClean="0"/>
              <a:t>the voice </a:t>
            </a:r>
            <a:r>
              <a:rPr lang="en-US" dirty="0"/>
              <a:t>channels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A </a:t>
            </a:r>
            <a:r>
              <a:rPr lang="en-US" dirty="0"/>
              <a:t>FVC and RVC control message exchange follows to confirm </a:t>
            </a:r>
            <a:r>
              <a:rPr lang="en-US" dirty="0" smtClean="0"/>
              <a:t>the channel </a:t>
            </a:r>
            <a:r>
              <a:rPr lang="en-US" dirty="0"/>
              <a:t>allocation. </a:t>
            </a:r>
            <a:endParaRPr lang="en-US" dirty="0" smtClean="0"/>
          </a:p>
          <a:p>
            <a:pPr algn="just"/>
            <a:r>
              <a:rPr lang="en-US" dirty="0" smtClean="0"/>
              <a:t>Then </a:t>
            </a:r>
            <a:r>
              <a:rPr lang="en-US" dirty="0"/>
              <a:t>the actual conversation starts.</a:t>
            </a:r>
          </a:p>
        </p:txBody>
      </p:sp>
    </p:spTree>
    <p:extLst>
      <p:ext uri="{BB962C8B-B14F-4D97-AF65-F5344CB8AC3E}">
        <p14:creationId xmlns:p14="http://schemas.microsoft.com/office/powerpoint/2010/main" val="40425247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Global System for Mobile Communication 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229600" cy="4525963"/>
          </a:xfrm>
        </p:spPr>
        <p:txBody>
          <a:bodyPr/>
          <a:lstStyle/>
          <a:p>
            <a:pPr lvl="1" algn="just"/>
            <a:r>
              <a:rPr lang="en-US" dirty="0" smtClean="0"/>
              <a:t>Frequency </a:t>
            </a:r>
            <a:r>
              <a:rPr lang="en-US" dirty="0"/>
              <a:t>Bands and Channels</a:t>
            </a:r>
          </a:p>
          <a:p>
            <a:pPr lvl="1" algn="just"/>
            <a:r>
              <a:rPr lang="en-US" dirty="0"/>
              <a:t>Frames </a:t>
            </a:r>
          </a:p>
          <a:p>
            <a:pPr lvl="1" algn="just"/>
            <a:r>
              <a:rPr lang="en-US" dirty="0"/>
              <a:t>Identity Numbers </a:t>
            </a:r>
          </a:p>
          <a:p>
            <a:pPr lvl="1" algn="just"/>
            <a:r>
              <a:rPr lang="en-US" dirty="0"/>
              <a:t>Layers, Planes and Interfaces of GSM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4695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/>
              <a:t>Global System for Mobile Communication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GSM (Global System for Mobile communications or </a:t>
            </a:r>
            <a:r>
              <a:rPr lang="en-US" dirty="0" err="1"/>
              <a:t>Groupe</a:t>
            </a:r>
            <a:r>
              <a:rPr lang="en-US" dirty="0"/>
              <a:t> </a:t>
            </a:r>
            <a:r>
              <a:rPr lang="en-US" dirty="0" err="1" smtClean="0"/>
              <a:t>Speciale</a:t>
            </a:r>
            <a:r>
              <a:rPr lang="en-US" dirty="0" smtClean="0"/>
              <a:t> Mobile) communications</a:t>
            </a:r>
            <a:r>
              <a:rPr lang="en-US" dirty="0"/>
              <a:t>, initiated by the European Commission, </a:t>
            </a:r>
            <a:endParaRPr lang="en-US" dirty="0" smtClean="0"/>
          </a:p>
          <a:p>
            <a:pPr algn="just"/>
            <a:r>
              <a:rPr lang="en-US" dirty="0" smtClean="0"/>
              <a:t>It is </a:t>
            </a:r>
            <a:r>
              <a:rPr lang="en-US" dirty="0"/>
              <a:t>the </a:t>
            </a:r>
            <a:r>
              <a:rPr lang="en-US" dirty="0" smtClean="0"/>
              <a:t>second-generation mobile </a:t>
            </a:r>
            <a:r>
              <a:rPr lang="en-US" dirty="0"/>
              <a:t>cellular system </a:t>
            </a:r>
            <a:endParaRPr lang="en-US" dirty="0" smtClean="0"/>
          </a:p>
          <a:p>
            <a:pPr algn="just"/>
            <a:r>
              <a:rPr lang="en-US" dirty="0" smtClean="0"/>
              <a:t>It is aimed </a:t>
            </a:r>
            <a:r>
              <a:rPr lang="en-US" dirty="0"/>
              <a:t>at developing a Europe-wide digital cellular system.</a:t>
            </a:r>
          </a:p>
          <a:p>
            <a:pPr algn="just"/>
            <a:r>
              <a:rPr lang="en-US" dirty="0"/>
              <a:t>GSM was created in 1982 </a:t>
            </a:r>
            <a:r>
              <a:rPr lang="en-US" dirty="0" smtClean="0"/>
              <a:t>operating </a:t>
            </a:r>
            <a:r>
              <a:rPr lang="en-US" dirty="0"/>
              <a:t>at 900 </a:t>
            </a:r>
            <a:r>
              <a:rPr lang="en-US" dirty="0" err="1"/>
              <a:t>MHz.</a:t>
            </a:r>
            <a:r>
              <a:rPr lang="en-US" dirty="0"/>
              <a:t>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main objective of GSM is to remove any </a:t>
            </a:r>
            <a:r>
              <a:rPr lang="en-US" dirty="0" smtClean="0"/>
              <a:t>incompatibility among </a:t>
            </a:r>
            <a:r>
              <a:rPr lang="en-US" dirty="0"/>
              <a:t>the systems by allowing the roaming phenomenon for any </a:t>
            </a:r>
            <a:r>
              <a:rPr lang="en-US" dirty="0" smtClean="0"/>
              <a:t>cell phone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It </a:t>
            </a:r>
            <a:r>
              <a:rPr lang="en-US" dirty="0"/>
              <a:t>also supports speech transmissions between MSs, emergency calls, </a:t>
            </a:r>
            <a:r>
              <a:rPr lang="en-US" dirty="0" smtClean="0"/>
              <a:t>and digital </a:t>
            </a:r>
            <a:r>
              <a:rPr lang="en-US" dirty="0"/>
              <a:t>data transmissions.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9665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GSM infrastructure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4000"/>
            <a:ext cx="79248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40974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Base station controller (BSC)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</a:t>
            </a:r>
            <a:r>
              <a:rPr lang="en-US" dirty="0"/>
              <a:t>main function of the BSC is to look over </a:t>
            </a:r>
            <a:r>
              <a:rPr lang="en-US" dirty="0" smtClean="0"/>
              <a:t>a certain </a:t>
            </a:r>
            <a:r>
              <a:rPr lang="en-US" dirty="0"/>
              <a:t>number of BTSs to ensure proper operation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It </a:t>
            </a:r>
            <a:r>
              <a:rPr lang="en-US" dirty="0"/>
              <a:t>takes care of </a:t>
            </a:r>
            <a:r>
              <a:rPr lang="en-US" dirty="0" smtClean="0"/>
              <a:t>handoff from </a:t>
            </a:r>
            <a:r>
              <a:rPr lang="en-US" dirty="0"/>
              <a:t>one BTS to the </a:t>
            </a:r>
            <a:r>
              <a:rPr lang="en-US" dirty="0" smtClean="0"/>
              <a:t>other </a:t>
            </a:r>
          </a:p>
          <a:p>
            <a:pPr algn="just"/>
            <a:r>
              <a:rPr lang="en-US" dirty="0"/>
              <a:t>M</a:t>
            </a:r>
            <a:r>
              <a:rPr lang="en-US" dirty="0" smtClean="0"/>
              <a:t>aintains </a:t>
            </a:r>
            <a:r>
              <a:rPr lang="en-US" dirty="0"/>
              <a:t>appropriate power levels of the </a:t>
            </a:r>
            <a:r>
              <a:rPr lang="en-US" dirty="0" smtClean="0"/>
              <a:t>signal</a:t>
            </a:r>
          </a:p>
          <a:p>
            <a:pPr algn="just"/>
            <a:r>
              <a:rPr lang="en-US" dirty="0" smtClean="0"/>
              <a:t>administers </a:t>
            </a:r>
            <a:r>
              <a:rPr lang="en-US" dirty="0"/>
              <a:t>frequency among </a:t>
            </a:r>
            <a:r>
              <a:rPr lang="en-US" dirty="0" err="1"/>
              <a:t>BTSs.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1316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Mobile switching center (MSC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Performs </a:t>
            </a:r>
            <a:r>
              <a:rPr lang="en-US" dirty="0"/>
              <a:t>the </a:t>
            </a:r>
            <a:r>
              <a:rPr lang="en-US" dirty="0" smtClean="0"/>
              <a:t>switching functions </a:t>
            </a:r>
            <a:r>
              <a:rPr lang="en-US" dirty="0"/>
              <a:t>of the system by controlling calls to and from other telephone </a:t>
            </a:r>
            <a:r>
              <a:rPr lang="en-US" dirty="0" smtClean="0"/>
              <a:t>and data </a:t>
            </a:r>
            <a:r>
              <a:rPr lang="en-US" dirty="0"/>
              <a:t>systems. </a:t>
            </a:r>
            <a:endParaRPr lang="en-US" dirty="0" smtClean="0"/>
          </a:p>
          <a:p>
            <a:pPr algn="just"/>
            <a:r>
              <a:rPr lang="en-US" dirty="0" smtClean="0"/>
              <a:t>It </a:t>
            </a:r>
            <a:r>
              <a:rPr lang="en-US" dirty="0"/>
              <a:t>also does functions such as network interfacing and </a:t>
            </a:r>
            <a:r>
              <a:rPr lang="en-US" dirty="0" smtClean="0"/>
              <a:t>common channel </a:t>
            </a:r>
            <a:r>
              <a:rPr lang="en-US" dirty="0"/>
              <a:t>signaling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If </a:t>
            </a:r>
            <a:r>
              <a:rPr lang="en-US" dirty="0"/>
              <a:t>the MSC has an interface to the PSTN, then it is called </a:t>
            </a:r>
            <a:r>
              <a:rPr lang="en-US" dirty="0" smtClean="0"/>
              <a:t>a gateway </a:t>
            </a:r>
            <a:r>
              <a:rPr lang="en-US" dirty="0"/>
              <a:t>MSC. </a:t>
            </a:r>
            <a:endParaRPr lang="en-US" dirty="0" smtClean="0"/>
          </a:p>
          <a:p>
            <a:pPr algn="just"/>
            <a:r>
              <a:rPr lang="en-US" dirty="0" smtClean="0"/>
              <a:t>GSM </a:t>
            </a:r>
            <a:r>
              <a:rPr lang="en-US" dirty="0"/>
              <a:t>uses two important databases called HLR and VLR, </a:t>
            </a:r>
            <a:r>
              <a:rPr lang="en-US" dirty="0" smtClean="0"/>
              <a:t>to keep </a:t>
            </a:r>
            <a:r>
              <a:rPr lang="en-US" dirty="0"/>
              <a:t>track of the current location of a 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7796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Authentication center (AUC)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Provides </a:t>
            </a:r>
            <a:r>
              <a:rPr lang="en-US" dirty="0"/>
              <a:t>authentication and </a:t>
            </a:r>
            <a:r>
              <a:rPr lang="en-US" dirty="0" smtClean="0"/>
              <a:t>encryption parameters </a:t>
            </a:r>
            <a:r>
              <a:rPr lang="en-US" dirty="0"/>
              <a:t>that verify the user’s identity and </a:t>
            </a:r>
            <a:endParaRPr lang="en-US" dirty="0" smtClean="0"/>
          </a:p>
          <a:p>
            <a:pPr algn="just"/>
            <a:r>
              <a:rPr lang="en-US" dirty="0"/>
              <a:t>E</a:t>
            </a:r>
            <a:r>
              <a:rPr lang="en-US" dirty="0" smtClean="0"/>
              <a:t>nsure </a:t>
            </a:r>
            <a:r>
              <a:rPr lang="en-US" dirty="0"/>
              <a:t>the confidentiality </a:t>
            </a:r>
            <a:r>
              <a:rPr lang="en-US" dirty="0" smtClean="0"/>
              <a:t>of each </a:t>
            </a:r>
            <a:r>
              <a:rPr lang="en-US" dirty="0"/>
              <a:t>call. </a:t>
            </a:r>
            <a:endParaRPr lang="en-US" dirty="0" smtClean="0"/>
          </a:p>
          <a:p>
            <a:pPr algn="just"/>
            <a:r>
              <a:rPr lang="en-US" dirty="0" smtClean="0"/>
              <a:t> It protects </a:t>
            </a:r>
            <a:r>
              <a:rPr lang="en-US" dirty="0"/>
              <a:t>network operators from different types of </a:t>
            </a:r>
            <a:r>
              <a:rPr lang="en-US" dirty="0" smtClean="0"/>
              <a:t>frauds and </a:t>
            </a:r>
            <a:r>
              <a:rPr lang="en-US" dirty="0"/>
              <a:t>spoofing found in today’s cellular world.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1343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Equipment identity register (EIR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It is </a:t>
            </a:r>
            <a:r>
              <a:rPr lang="en-US" dirty="0"/>
              <a:t>a database that contains </a:t>
            </a:r>
            <a:r>
              <a:rPr lang="en-US" dirty="0" smtClean="0"/>
              <a:t>information about </a:t>
            </a:r>
            <a:r>
              <a:rPr lang="en-US" dirty="0"/>
              <a:t>the identity of mobile equipment that prevents calls from being </a:t>
            </a:r>
            <a:r>
              <a:rPr lang="en-US" dirty="0" smtClean="0"/>
              <a:t>stolen and</a:t>
            </a:r>
          </a:p>
          <a:p>
            <a:pPr algn="just"/>
            <a:r>
              <a:rPr lang="en-US" dirty="0" smtClean="0"/>
              <a:t>Prevents </a:t>
            </a:r>
            <a:r>
              <a:rPr lang="en-US" dirty="0"/>
              <a:t>unauthorized or defective </a:t>
            </a:r>
            <a:r>
              <a:rPr lang="en-US" dirty="0" err="1"/>
              <a:t>MSs.</a:t>
            </a:r>
            <a:r>
              <a:rPr lang="en-US" dirty="0"/>
              <a:t> </a:t>
            </a:r>
            <a:endParaRPr lang="en-US" dirty="0" smtClean="0"/>
          </a:p>
          <a:p>
            <a:pPr algn="just"/>
            <a:r>
              <a:rPr lang="en-US" dirty="0" smtClean="0"/>
              <a:t>Both </a:t>
            </a:r>
            <a:r>
              <a:rPr lang="en-US" dirty="0"/>
              <a:t>AUC and EIR can be </a:t>
            </a:r>
            <a:r>
              <a:rPr lang="en-US" dirty="0" smtClean="0"/>
              <a:t>implemented as </a:t>
            </a:r>
            <a:r>
              <a:rPr lang="en-US" dirty="0"/>
              <a:t>individual stand-alone nodes or as a combined AUC/EIR node.</a:t>
            </a:r>
          </a:p>
        </p:txBody>
      </p:sp>
    </p:spTree>
    <p:extLst>
      <p:ext uri="{BB962C8B-B14F-4D97-AF65-F5344CB8AC3E}">
        <p14:creationId xmlns:p14="http://schemas.microsoft.com/office/powerpoint/2010/main" val="5331229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Frequency Bands and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GSM has been allocated an operational frequency from 890MHz to 960 </a:t>
            </a:r>
            <a:r>
              <a:rPr lang="en-US" dirty="0" err="1"/>
              <a:t>MHz.</a:t>
            </a:r>
            <a:r>
              <a:rPr lang="en-US" dirty="0"/>
              <a:t> </a:t>
            </a:r>
            <a:endParaRPr lang="en-US" dirty="0" smtClean="0"/>
          </a:p>
          <a:p>
            <a:pPr algn="just"/>
            <a:r>
              <a:rPr lang="en-US" dirty="0" smtClean="0"/>
              <a:t>MSs </a:t>
            </a:r>
            <a:r>
              <a:rPr lang="en-US" dirty="0"/>
              <a:t>employ 890MHz to 915MHz </a:t>
            </a:r>
            <a:endParaRPr lang="en-US" dirty="0" smtClean="0"/>
          </a:p>
          <a:p>
            <a:pPr algn="just"/>
            <a:r>
              <a:rPr lang="en-US" dirty="0" smtClean="0"/>
              <a:t>BS </a:t>
            </a:r>
            <a:r>
              <a:rPr lang="en-US" dirty="0"/>
              <a:t>operates in 935MHz to 960 </a:t>
            </a:r>
            <a:r>
              <a:rPr lang="en-US" dirty="0" err="1" smtClean="0"/>
              <a:t>MHz.</a:t>
            </a:r>
            <a:endParaRPr lang="en-US" dirty="0"/>
          </a:p>
          <a:p>
            <a:pPr algn="just"/>
            <a:r>
              <a:rPr lang="en-US" dirty="0"/>
              <a:t>GSM follows FDMA and allows up to 124 MSs to be serviced at the same </a:t>
            </a:r>
            <a:r>
              <a:rPr lang="en-US" dirty="0" smtClean="0"/>
              <a:t>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162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AMPS </a:t>
            </a:r>
            <a:br>
              <a:rPr lang="en-US" b="1" dirty="0" smtClean="0"/>
            </a:br>
            <a:r>
              <a:rPr lang="en-US" b="1" dirty="0" smtClean="0"/>
              <a:t>(Advanced Mobile Phone System)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14600"/>
            <a:ext cx="8229600" cy="4525963"/>
          </a:xfrm>
        </p:spPr>
        <p:txBody>
          <a:bodyPr/>
          <a:lstStyle/>
          <a:p>
            <a:pPr lvl="1" algn="just"/>
            <a:r>
              <a:rPr lang="en-US" dirty="0" smtClean="0"/>
              <a:t>Characteristics </a:t>
            </a:r>
          </a:p>
          <a:p>
            <a:pPr lvl="1" algn="just"/>
            <a:r>
              <a:rPr lang="en-US" dirty="0" smtClean="0"/>
              <a:t>Operation</a:t>
            </a:r>
          </a:p>
          <a:p>
            <a:pPr lvl="1" algn="just"/>
            <a:r>
              <a:rPr lang="en-US" dirty="0" smtClean="0"/>
              <a:t>General Working of AMPS Phone System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6327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Frequency band used </a:t>
            </a:r>
            <a:r>
              <a:rPr lang="en-US" dirty="0" smtClean="0"/>
              <a:t>by GSM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895475"/>
            <a:ext cx="8153400" cy="3743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762000" y="1249099"/>
            <a:ext cx="7315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The </a:t>
            </a:r>
            <a:r>
              <a:rPr lang="en-US" b="1" dirty="0"/>
              <a:t>frequency band of 25MHz is divided into 124 frequency division multiplexing (FDM) channels, each of 200 kHz </a:t>
            </a:r>
          </a:p>
        </p:txBody>
      </p:sp>
      <p:sp>
        <p:nvSpPr>
          <p:cNvPr id="5" name="Rectangle 4"/>
          <p:cNvSpPr/>
          <p:nvPr/>
        </p:nvSpPr>
        <p:spPr>
          <a:xfrm>
            <a:off x="602171" y="5638801"/>
            <a:ext cx="80158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 guard frame of 8.25 bits is used in between any two frames transmitted either by the BS </a:t>
            </a:r>
            <a:r>
              <a:rPr lang="en-US" dirty="0" smtClean="0"/>
              <a:t>or the </a:t>
            </a:r>
            <a:r>
              <a:rPr lang="en-US" dirty="0"/>
              <a:t>MS.</a:t>
            </a:r>
          </a:p>
        </p:txBody>
      </p:sp>
    </p:spTree>
    <p:extLst>
      <p:ext uri="{BB962C8B-B14F-4D97-AF65-F5344CB8AC3E}">
        <p14:creationId xmlns:p14="http://schemas.microsoft.com/office/powerpoint/2010/main" val="10842050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Channels in GSM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46" y="1295400"/>
            <a:ext cx="8472054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38952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Channels in GSM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>
                <a:solidFill>
                  <a:srgbClr val="FF0000"/>
                </a:solidFill>
              </a:rPr>
              <a:t>Three control channels </a:t>
            </a:r>
            <a:r>
              <a:rPr lang="en-US" dirty="0"/>
              <a:t>are used </a:t>
            </a:r>
            <a:r>
              <a:rPr lang="en-US" dirty="0" smtClean="0"/>
              <a:t>for broadcasting </a:t>
            </a:r>
            <a:r>
              <a:rPr lang="en-US" dirty="0"/>
              <a:t>some information to all MSs:</a:t>
            </a:r>
          </a:p>
          <a:p>
            <a:pPr algn="just"/>
            <a:r>
              <a:rPr lang="en-US" b="1" dirty="0" smtClean="0"/>
              <a:t>Broadcast </a:t>
            </a:r>
            <a:r>
              <a:rPr lang="en-US" b="1" dirty="0"/>
              <a:t>control channel (BCCH)</a:t>
            </a:r>
            <a:r>
              <a:rPr lang="en-US" dirty="0"/>
              <a:t>: Used for transmitting system parameters</a:t>
            </a:r>
            <a:r>
              <a:rPr lang="en-US" dirty="0" smtClean="0"/>
              <a:t>, (</a:t>
            </a:r>
            <a:r>
              <a:rPr lang="en-US" dirty="0"/>
              <a:t>e.g., the frequency of operation in the cell, operator identifiers) to all the </a:t>
            </a:r>
            <a:r>
              <a:rPr lang="en-US" dirty="0" err="1"/>
              <a:t>MSs.</a:t>
            </a:r>
            <a:endParaRPr lang="en-US" dirty="0"/>
          </a:p>
          <a:p>
            <a:pPr algn="just"/>
            <a:r>
              <a:rPr lang="en-US" b="1" dirty="0" smtClean="0"/>
              <a:t>Frequency </a:t>
            </a:r>
            <a:r>
              <a:rPr lang="en-US" b="1" dirty="0"/>
              <a:t>correction channel (FCCH)</a:t>
            </a:r>
            <a:r>
              <a:rPr lang="en-US" dirty="0"/>
              <a:t>: Used for transmission of </a:t>
            </a:r>
            <a:r>
              <a:rPr lang="en-US" dirty="0" smtClean="0"/>
              <a:t>frequency references </a:t>
            </a:r>
            <a:r>
              <a:rPr lang="en-US" dirty="0"/>
              <a:t>and frequency correction burst of 148 bits length.</a:t>
            </a:r>
          </a:p>
          <a:p>
            <a:pPr algn="just"/>
            <a:r>
              <a:rPr lang="en-US" b="1" dirty="0" smtClean="0"/>
              <a:t>Synchronization </a:t>
            </a:r>
            <a:r>
              <a:rPr lang="en-US" b="1" dirty="0"/>
              <a:t>channel (SCH)</a:t>
            </a:r>
            <a:r>
              <a:rPr lang="en-US" dirty="0"/>
              <a:t>: Used to provide the synchronization </a:t>
            </a:r>
            <a:r>
              <a:rPr lang="en-US" dirty="0" smtClean="0"/>
              <a:t>training sequences </a:t>
            </a:r>
            <a:r>
              <a:rPr lang="en-US" dirty="0"/>
              <a:t>burst of 64 bits length to the </a:t>
            </a:r>
            <a:r>
              <a:rPr lang="en-US" dirty="0" err="1"/>
              <a:t>MSs.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0811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Channels in GSM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>
                <a:solidFill>
                  <a:srgbClr val="FF0000"/>
                </a:solidFill>
              </a:rPr>
              <a:t>Three common control channels </a:t>
            </a:r>
            <a:r>
              <a:rPr lang="en-US" dirty="0"/>
              <a:t>are used for establishing links between the MS </a:t>
            </a:r>
            <a:r>
              <a:rPr lang="en-US" dirty="0" smtClean="0"/>
              <a:t>and the </a:t>
            </a:r>
            <a:r>
              <a:rPr lang="en-US" dirty="0"/>
              <a:t>BS, as well as for any ongoing call management:</a:t>
            </a:r>
          </a:p>
          <a:p>
            <a:pPr algn="just"/>
            <a:r>
              <a:rPr lang="en-US" b="1" dirty="0" smtClean="0"/>
              <a:t>Random-access </a:t>
            </a:r>
            <a:r>
              <a:rPr lang="en-US" b="1" dirty="0"/>
              <a:t>channel (RACH): </a:t>
            </a:r>
            <a:r>
              <a:rPr lang="en-US" dirty="0"/>
              <a:t>Used by the MS to transmit </a:t>
            </a:r>
            <a:r>
              <a:rPr lang="en-US" dirty="0" smtClean="0"/>
              <a:t>information regarding </a:t>
            </a:r>
            <a:r>
              <a:rPr lang="en-US" dirty="0"/>
              <a:t>the requested dedicated channel from GSM.</a:t>
            </a:r>
          </a:p>
          <a:p>
            <a:pPr algn="just"/>
            <a:r>
              <a:rPr lang="en-US" b="1" dirty="0" smtClean="0"/>
              <a:t>Paging </a:t>
            </a:r>
            <a:r>
              <a:rPr lang="en-US" b="1" dirty="0"/>
              <a:t>channel: </a:t>
            </a:r>
            <a:r>
              <a:rPr lang="en-US" dirty="0"/>
              <a:t>Used by the BS to communicate with individual MS in the cell.</a:t>
            </a:r>
          </a:p>
          <a:p>
            <a:pPr algn="just"/>
            <a:r>
              <a:rPr lang="en-US" b="1" dirty="0" smtClean="0"/>
              <a:t>Access-grant </a:t>
            </a:r>
            <a:r>
              <a:rPr lang="en-US" b="1" dirty="0"/>
              <a:t>channel: </a:t>
            </a:r>
            <a:r>
              <a:rPr lang="en-US" dirty="0"/>
              <a:t>Used by the BS to send information about timing </a:t>
            </a:r>
            <a:r>
              <a:rPr lang="en-US" dirty="0" smtClean="0"/>
              <a:t>and synchronization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24147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Channels in GSM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Two dedicated control channels </a:t>
            </a:r>
            <a:r>
              <a:rPr lang="en-US" dirty="0"/>
              <a:t>are used along with traffic channels to serve for </a:t>
            </a:r>
            <a:r>
              <a:rPr lang="en-US" dirty="0" smtClean="0"/>
              <a:t>any control </a:t>
            </a:r>
            <a:r>
              <a:rPr lang="en-US" dirty="0"/>
              <a:t>information transmission during actual communication:</a:t>
            </a:r>
          </a:p>
          <a:p>
            <a:r>
              <a:rPr lang="en-US" b="1" dirty="0" smtClean="0"/>
              <a:t>Slow </a:t>
            </a:r>
            <a:r>
              <a:rPr lang="en-US" b="1" dirty="0"/>
              <a:t>associated control channel (SACCH)</a:t>
            </a:r>
            <a:r>
              <a:rPr lang="en-US" dirty="0"/>
              <a:t>: Allocated along with a user </a:t>
            </a:r>
            <a:r>
              <a:rPr lang="en-US" dirty="0" smtClean="0"/>
              <a:t>channel, for </a:t>
            </a:r>
            <a:r>
              <a:rPr lang="en-US" dirty="0"/>
              <a:t>transmission of control information during the actual transmission.</a:t>
            </a:r>
          </a:p>
          <a:p>
            <a:r>
              <a:rPr lang="en-US" b="1" dirty="0" smtClean="0"/>
              <a:t>Stand-alone </a:t>
            </a:r>
            <a:r>
              <a:rPr lang="en-US" b="1" dirty="0"/>
              <a:t>dedicated control channel (SDCCH)</a:t>
            </a:r>
            <a:r>
              <a:rPr lang="en-US" dirty="0"/>
              <a:t>: Allocated with </a:t>
            </a:r>
            <a:r>
              <a:rPr lang="en-US" dirty="0" smtClean="0"/>
              <a:t>SACCH; used </a:t>
            </a:r>
            <a:r>
              <a:rPr lang="en-US" dirty="0"/>
              <a:t>for transfer of signaling information between the BS and the MS.</a:t>
            </a:r>
          </a:p>
          <a:p>
            <a:r>
              <a:rPr lang="en-US" b="1" dirty="0" smtClean="0"/>
              <a:t>Fast </a:t>
            </a:r>
            <a:r>
              <a:rPr lang="en-US" b="1" dirty="0"/>
              <a:t>associated control channel (FACCH)</a:t>
            </a:r>
            <a:r>
              <a:rPr lang="en-US" dirty="0"/>
              <a:t>: FACCH is not a dedicated </a:t>
            </a:r>
            <a:r>
              <a:rPr lang="en-US" dirty="0" smtClean="0"/>
              <a:t>channel but </a:t>
            </a:r>
            <a:r>
              <a:rPr lang="en-US" dirty="0"/>
              <a:t>carries the same information as SDCCH. </a:t>
            </a:r>
            <a:endParaRPr lang="en-US" dirty="0" smtClean="0"/>
          </a:p>
          <a:p>
            <a:pPr lvl="1"/>
            <a:r>
              <a:rPr lang="en-US" dirty="0" smtClean="0"/>
              <a:t>However</a:t>
            </a:r>
            <a:r>
              <a:rPr lang="en-US" dirty="0"/>
              <a:t>, FACCH is a part </a:t>
            </a:r>
            <a:r>
              <a:rPr lang="en-US" dirty="0" smtClean="0"/>
              <a:t>of the </a:t>
            </a:r>
            <a:r>
              <a:rPr lang="en-US" dirty="0"/>
              <a:t>traffic channel, while SDCCH is a part of the control channel. </a:t>
            </a:r>
            <a:endParaRPr lang="en-US" dirty="0" smtClean="0"/>
          </a:p>
          <a:p>
            <a:pPr lvl="1"/>
            <a:r>
              <a:rPr lang="en-US" dirty="0" smtClean="0"/>
              <a:t>To facilitate FACCH </a:t>
            </a:r>
            <a:r>
              <a:rPr lang="en-US" dirty="0"/>
              <a:t>to steal certain bursts from the traffic channel, there are 2 bits, </a:t>
            </a:r>
            <a:r>
              <a:rPr lang="en-US" dirty="0" smtClean="0"/>
              <a:t>called the </a:t>
            </a:r>
            <a:r>
              <a:rPr lang="en-US" dirty="0"/>
              <a:t>flag bits in the message.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8339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Frames in GSM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The GSM system uses the TDMA scheme </a:t>
            </a:r>
            <a:r>
              <a:rPr lang="en-US" dirty="0" smtClean="0"/>
              <a:t>with </a:t>
            </a:r>
            <a:r>
              <a:rPr lang="en-US" dirty="0"/>
              <a:t>a 4.615 </a:t>
            </a:r>
            <a:r>
              <a:rPr lang="en-US" dirty="0" err="1" smtClean="0"/>
              <a:t>ms</a:t>
            </a:r>
            <a:r>
              <a:rPr lang="en-US" dirty="0" smtClean="0"/>
              <a:t>– long </a:t>
            </a:r>
            <a:r>
              <a:rPr lang="en-US" dirty="0"/>
              <a:t>frame, divided into eight time slots each of 0.557 </a:t>
            </a:r>
            <a:r>
              <a:rPr lang="en-US" dirty="0" err="1"/>
              <a:t>ms.</a:t>
            </a:r>
            <a:r>
              <a:rPr lang="en-US" dirty="0"/>
              <a:t> </a:t>
            </a:r>
            <a:endParaRPr lang="en-US" dirty="0" smtClean="0"/>
          </a:p>
          <a:p>
            <a:pPr algn="just"/>
            <a:r>
              <a:rPr lang="en-US" dirty="0" smtClean="0"/>
              <a:t>Each </a:t>
            </a:r>
            <a:r>
              <a:rPr lang="en-US" dirty="0"/>
              <a:t>frame </a:t>
            </a:r>
            <a:r>
              <a:rPr lang="en-US" dirty="0" smtClean="0"/>
              <a:t>measured in </a:t>
            </a:r>
            <a:r>
              <a:rPr lang="en-US" dirty="0"/>
              <a:t>terms of time is 156.25 bits long, of which 8.25 period bits are guard bits </a:t>
            </a:r>
            <a:r>
              <a:rPr lang="en-US" dirty="0" smtClean="0"/>
              <a:t>for protection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148 bits are used to transmit the information. </a:t>
            </a:r>
            <a:endParaRPr lang="en-US" dirty="0" smtClean="0"/>
          </a:p>
          <a:p>
            <a:pPr algn="just"/>
            <a:r>
              <a:rPr lang="en-US" dirty="0" smtClean="0"/>
              <a:t>Delimited </a:t>
            </a:r>
            <a:r>
              <a:rPr lang="en-US" dirty="0"/>
              <a:t>by tail </a:t>
            </a:r>
            <a:r>
              <a:rPr lang="en-US" dirty="0" smtClean="0"/>
              <a:t>bits (consisting </a:t>
            </a:r>
            <a:r>
              <a:rPr lang="en-US" dirty="0"/>
              <a:t>of 0s), the frame contains 26 training bits sandwiched between two </a:t>
            </a:r>
            <a:r>
              <a:rPr lang="en-US" dirty="0" smtClean="0"/>
              <a:t>bursts of </a:t>
            </a:r>
            <a:r>
              <a:rPr lang="en-US" dirty="0"/>
              <a:t>data bits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These </a:t>
            </a:r>
            <a:r>
              <a:rPr lang="en-US" dirty="0"/>
              <a:t>training bits allow the receiver to synchronize itself. </a:t>
            </a:r>
            <a:endParaRPr lang="en-US" dirty="0" smtClean="0"/>
          </a:p>
          <a:p>
            <a:pPr algn="just"/>
            <a:r>
              <a:rPr lang="en-US" dirty="0" smtClean="0"/>
              <a:t>Many such frames </a:t>
            </a:r>
            <a:r>
              <a:rPr lang="en-US" dirty="0"/>
              <a:t>are combined to constitute </a:t>
            </a:r>
            <a:r>
              <a:rPr lang="en-US" dirty="0" err="1"/>
              <a:t>multiframe</a:t>
            </a:r>
            <a:r>
              <a:rPr lang="en-US" dirty="0"/>
              <a:t>, </a:t>
            </a:r>
            <a:r>
              <a:rPr lang="en-US" dirty="0" err="1"/>
              <a:t>superframe</a:t>
            </a:r>
            <a:r>
              <a:rPr lang="en-US" dirty="0"/>
              <a:t>, and </a:t>
            </a:r>
            <a:r>
              <a:rPr lang="en-US" dirty="0" err="1"/>
              <a:t>hyperframes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9238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Frames in GSM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76400"/>
            <a:ext cx="86868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091015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Identity Numbers Used by a GSM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International mobile subscriber identity (IMSI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Subscriber identity module (SIM</a:t>
            </a:r>
            <a:r>
              <a:rPr lang="en-US" dirty="0" smtClean="0"/>
              <a:t>)</a:t>
            </a:r>
          </a:p>
          <a:p>
            <a:r>
              <a:rPr lang="en-US" dirty="0"/>
              <a:t>Mobile system ISDN (MSISDN</a:t>
            </a:r>
            <a:r>
              <a:rPr lang="en-US" dirty="0" smtClean="0"/>
              <a:t>)</a:t>
            </a:r>
          </a:p>
          <a:p>
            <a:r>
              <a:rPr lang="en-US" dirty="0"/>
              <a:t>Location area identity (LAI</a:t>
            </a:r>
            <a:r>
              <a:rPr lang="en-US" dirty="0" smtClean="0"/>
              <a:t>)</a:t>
            </a:r>
          </a:p>
          <a:p>
            <a:r>
              <a:rPr lang="en-US" dirty="0"/>
              <a:t>International MS equipment identity (IMSEI</a:t>
            </a:r>
            <a:r>
              <a:rPr lang="en-US" dirty="0" smtClean="0"/>
              <a:t>)</a:t>
            </a:r>
          </a:p>
          <a:p>
            <a:r>
              <a:rPr lang="en-US" dirty="0"/>
              <a:t>MS roaming number (MSRN</a:t>
            </a:r>
            <a:r>
              <a:rPr lang="en-US" dirty="0" smtClean="0"/>
              <a:t>)</a:t>
            </a:r>
          </a:p>
          <a:p>
            <a:r>
              <a:rPr lang="en-US" dirty="0"/>
              <a:t>Temporary mobile subscriber identity (TMSI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0714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International mobile subscriber identity (IMSI)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2954"/>
            <a:ext cx="8229600" cy="3819381"/>
          </a:xfrm>
        </p:spPr>
        <p:txBody>
          <a:bodyPr>
            <a:noAutofit/>
          </a:bodyPr>
          <a:lstStyle/>
          <a:p>
            <a:pPr algn="just"/>
            <a:r>
              <a:rPr lang="en-US" sz="2400" dirty="0"/>
              <a:t>When a cell phone attempts </a:t>
            </a:r>
            <a:r>
              <a:rPr lang="en-US" sz="2400" dirty="0" smtClean="0"/>
              <a:t>a call</a:t>
            </a:r>
            <a:r>
              <a:rPr lang="en-US" sz="2400" dirty="0"/>
              <a:t>, it needs to contact a BS. </a:t>
            </a:r>
            <a:endParaRPr lang="en-US" sz="2400" dirty="0" smtClean="0"/>
          </a:p>
          <a:p>
            <a:pPr algn="just"/>
            <a:r>
              <a:rPr lang="en-US" sz="2400" dirty="0" smtClean="0"/>
              <a:t>The </a:t>
            </a:r>
            <a:r>
              <a:rPr lang="en-US" sz="2400" dirty="0"/>
              <a:t>BS can offer its service only if it identifies </a:t>
            </a:r>
            <a:r>
              <a:rPr lang="en-US" sz="2400" dirty="0" smtClean="0"/>
              <a:t>the cell </a:t>
            </a:r>
            <a:r>
              <a:rPr lang="en-US" sz="2400" dirty="0"/>
              <a:t>phone (MS) as a valid subscriber. </a:t>
            </a:r>
            <a:endParaRPr lang="en-US" sz="2400" dirty="0" smtClean="0"/>
          </a:p>
          <a:p>
            <a:pPr algn="just"/>
            <a:r>
              <a:rPr lang="en-US" sz="2400" dirty="0" smtClean="0"/>
              <a:t>For </a:t>
            </a:r>
            <a:r>
              <a:rPr lang="en-US" sz="2400" dirty="0"/>
              <a:t>this, the MS needs to store certain </a:t>
            </a:r>
            <a:r>
              <a:rPr lang="en-US" sz="2400" dirty="0" smtClean="0"/>
              <a:t>values uniquely </a:t>
            </a:r>
            <a:r>
              <a:rPr lang="en-US" sz="2400" dirty="0"/>
              <a:t>defined for the MS, like the country of subscription, network </a:t>
            </a:r>
            <a:r>
              <a:rPr lang="en-US" sz="2400" dirty="0" err="1" smtClean="0"/>
              <a:t>type,and</a:t>
            </a:r>
            <a:r>
              <a:rPr lang="en-US" sz="2400" dirty="0" smtClean="0"/>
              <a:t> </a:t>
            </a:r>
            <a:r>
              <a:rPr lang="en-US" sz="2400" dirty="0"/>
              <a:t>subscriber ID, and so on. </a:t>
            </a:r>
            <a:endParaRPr lang="en-US" sz="2400" dirty="0" smtClean="0"/>
          </a:p>
          <a:p>
            <a:pPr algn="just"/>
            <a:r>
              <a:rPr lang="en-US" sz="2400" dirty="0" smtClean="0"/>
              <a:t>These </a:t>
            </a:r>
            <a:r>
              <a:rPr lang="en-US" sz="2400" dirty="0"/>
              <a:t>values are called the international </a:t>
            </a:r>
            <a:r>
              <a:rPr lang="en-US" sz="2400" dirty="0" smtClean="0"/>
              <a:t>mobile subscriber </a:t>
            </a:r>
            <a:r>
              <a:rPr lang="en-US" sz="2400" dirty="0"/>
              <a:t>identity (IMSI). </a:t>
            </a:r>
            <a:endParaRPr lang="en-US" sz="2400" dirty="0" smtClean="0"/>
          </a:p>
          <a:p>
            <a:pPr algn="just"/>
            <a:r>
              <a:rPr lang="en-US" sz="2400" dirty="0" smtClean="0"/>
              <a:t>This number is usually 15 digits or less.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019675"/>
            <a:ext cx="6534150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34678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International mobile subscriber identity (IMSI)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The first three digits specify the </a:t>
            </a:r>
            <a:r>
              <a:rPr lang="en-US" dirty="0" smtClean="0"/>
              <a:t>country code</a:t>
            </a:r>
            <a:r>
              <a:rPr lang="en-US" dirty="0"/>
              <a:t>,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next two specify the network provider code, </a:t>
            </a:r>
            <a:endParaRPr lang="en-US" dirty="0" smtClean="0"/>
          </a:p>
          <a:p>
            <a:pPr algn="just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rest specify </a:t>
            </a:r>
            <a:r>
              <a:rPr lang="en-US" dirty="0" smtClean="0"/>
              <a:t>the mobile </a:t>
            </a:r>
            <a:r>
              <a:rPr lang="en-US" dirty="0"/>
              <a:t>subscriber identification code (the customer ID number). </a:t>
            </a:r>
            <a:endParaRPr lang="en-US" dirty="0" smtClean="0"/>
          </a:p>
          <a:p>
            <a:pPr algn="just"/>
            <a:r>
              <a:rPr lang="en-US" dirty="0" smtClean="0"/>
              <a:t>Another use of </a:t>
            </a:r>
            <a:r>
              <a:rPr lang="en-US" dirty="0"/>
              <a:t>IMSI </a:t>
            </a:r>
            <a:r>
              <a:rPr lang="en-US" dirty="0" smtClean="0"/>
              <a:t>is </a:t>
            </a:r>
            <a:r>
              <a:rPr lang="en-US" dirty="0"/>
              <a:t>to find the information about </a:t>
            </a:r>
            <a:r>
              <a:rPr lang="en-US" dirty="0" smtClean="0"/>
              <a:t>the subscriber’s </a:t>
            </a:r>
            <a:r>
              <a:rPr lang="en-US" dirty="0"/>
              <a:t>home public land mobile network (PLMN</a:t>
            </a:r>
            <a:r>
              <a:rPr lang="en-US" dirty="0" smtClean="0"/>
              <a:t>).</a:t>
            </a:r>
          </a:p>
          <a:p>
            <a:pPr algn="just"/>
            <a:r>
              <a:rPr lang="en-US" dirty="0" smtClean="0"/>
              <a:t>All </a:t>
            </a:r>
            <a:r>
              <a:rPr lang="en-US" dirty="0"/>
              <a:t>such </a:t>
            </a:r>
            <a:r>
              <a:rPr lang="en-US" dirty="0" smtClean="0"/>
              <a:t>information is </a:t>
            </a:r>
            <a:r>
              <a:rPr lang="en-US" dirty="0"/>
              <a:t>placed on a subscriber identity module (SIM), also known as a SIM card.</a:t>
            </a:r>
          </a:p>
        </p:txBody>
      </p:sp>
    </p:spTree>
    <p:extLst>
      <p:ext uri="{BB962C8B-B14F-4D97-AF65-F5344CB8AC3E}">
        <p14:creationId xmlns:p14="http://schemas.microsoft.com/office/powerpoint/2010/main" val="1113341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AMPS (Advanced Mobile Phone System)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The </a:t>
            </a:r>
            <a:r>
              <a:rPr lang="en-US" dirty="0"/>
              <a:t>first representative of wireless </a:t>
            </a:r>
            <a:r>
              <a:rPr lang="en-US" dirty="0" smtClean="0"/>
              <a:t>systems.</a:t>
            </a:r>
          </a:p>
          <a:p>
            <a:pPr algn="just"/>
            <a:r>
              <a:rPr lang="en-US" dirty="0" smtClean="0"/>
              <a:t>AMPS </a:t>
            </a:r>
            <a:r>
              <a:rPr lang="en-US" dirty="0"/>
              <a:t>is the first cellular phone technology </a:t>
            </a:r>
            <a:r>
              <a:rPr lang="en-US" dirty="0" smtClean="0"/>
              <a:t>created by </a:t>
            </a:r>
            <a:r>
              <a:rPr lang="en-US" dirty="0"/>
              <a:t>AT&amp;T Bell </a:t>
            </a:r>
            <a:r>
              <a:rPr lang="en-US" dirty="0" smtClean="0"/>
              <a:t>Labs.</a:t>
            </a:r>
          </a:p>
          <a:p>
            <a:pPr algn="just"/>
            <a:r>
              <a:rPr lang="en-US" dirty="0" smtClean="0"/>
              <a:t>The </a:t>
            </a:r>
            <a:r>
              <a:rPr lang="en-US" dirty="0"/>
              <a:t>idea </a:t>
            </a:r>
            <a:r>
              <a:rPr lang="en-US" dirty="0" smtClean="0"/>
              <a:t>was to divide </a:t>
            </a:r>
            <a:r>
              <a:rPr lang="en-US" dirty="0"/>
              <a:t>the entire service area into </a:t>
            </a:r>
            <a:r>
              <a:rPr lang="en-US" dirty="0" smtClean="0"/>
              <a:t>logical divisions </a:t>
            </a:r>
            <a:r>
              <a:rPr lang="en-US" dirty="0"/>
              <a:t>called cells. </a:t>
            </a:r>
            <a:endParaRPr lang="en-US" dirty="0" smtClean="0"/>
          </a:p>
          <a:p>
            <a:pPr algn="just"/>
            <a:r>
              <a:rPr lang="en-US" dirty="0" smtClean="0"/>
              <a:t>Each </a:t>
            </a:r>
            <a:r>
              <a:rPr lang="en-US" dirty="0"/>
              <a:t>cell is allocated one specific band in the </a:t>
            </a:r>
            <a:r>
              <a:rPr lang="en-US" dirty="0" smtClean="0"/>
              <a:t>frequency spectrum</a:t>
            </a:r>
            <a:r>
              <a:rPr lang="en-US" dirty="0"/>
              <a:t>.</a:t>
            </a:r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18520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Subscriber identity module (SIM)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Every </a:t>
            </a:r>
            <a:r>
              <a:rPr lang="en-US" dirty="0"/>
              <a:t>time the MS has to communicate </a:t>
            </a:r>
            <a:r>
              <a:rPr lang="en-US" dirty="0" smtClean="0"/>
              <a:t>with a </a:t>
            </a:r>
            <a:r>
              <a:rPr lang="en-US" dirty="0"/>
              <a:t>BS, it must correctly identify itself. </a:t>
            </a:r>
            <a:endParaRPr lang="en-US" dirty="0" smtClean="0"/>
          </a:p>
          <a:p>
            <a:pPr algn="just"/>
            <a:r>
              <a:rPr lang="en-US" dirty="0" smtClean="0"/>
              <a:t>A </a:t>
            </a:r>
            <a:r>
              <a:rPr lang="en-US" dirty="0"/>
              <a:t>MS does this by storing the phone </a:t>
            </a:r>
            <a:r>
              <a:rPr lang="en-US" dirty="0" smtClean="0"/>
              <a:t>number (or </a:t>
            </a:r>
            <a:r>
              <a:rPr lang="en-US" dirty="0"/>
              <a:t>the number used to contact the MS), personal identification number </a:t>
            </a:r>
            <a:r>
              <a:rPr lang="en-US" dirty="0" smtClean="0"/>
              <a:t>for the </a:t>
            </a:r>
            <a:r>
              <a:rPr lang="en-US" dirty="0"/>
              <a:t>station, authentication parameters, and so on in the SIM card. </a:t>
            </a:r>
            <a:endParaRPr lang="en-US" dirty="0" smtClean="0"/>
          </a:p>
          <a:p>
            <a:pPr algn="just"/>
            <a:r>
              <a:rPr lang="en-US" dirty="0" smtClean="0"/>
              <a:t>Smart SIM cards </a:t>
            </a:r>
            <a:r>
              <a:rPr lang="en-US" dirty="0"/>
              <a:t>also have a flash memory that can be used to store small messages sent </a:t>
            </a:r>
            <a:r>
              <a:rPr lang="en-US" dirty="0" smtClean="0"/>
              <a:t>to the </a:t>
            </a:r>
            <a:r>
              <a:rPr lang="en-US" dirty="0"/>
              <a:t>unit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The </a:t>
            </a:r>
            <a:r>
              <a:rPr lang="en-US" dirty="0"/>
              <a:t>main advantage of SIM is that it supports roaming with or </a:t>
            </a:r>
            <a:r>
              <a:rPr lang="en-US" dirty="0" smtClean="0"/>
              <a:t>without a </a:t>
            </a:r>
            <a:r>
              <a:rPr lang="en-US" dirty="0"/>
              <a:t>cell phone, also called SIM roaming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All </a:t>
            </a:r>
            <a:r>
              <a:rPr lang="en-US" dirty="0"/>
              <a:t>a person needs to do is carry </a:t>
            </a:r>
            <a:r>
              <a:rPr lang="en-US" dirty="0" smtClean="0"/>
              <a:t>the card</a:t>
            </a:r>
            <a:r>
              <a:rPr lang="en-US" dirty="0"/>
              <a:t>, and he or she can insert it into any phone to make it work as his or </a:t>
            </a:r>
            <a:r>
              <a:rPr lang="en-US" dirty="0" smtClean="0"/>
              <a:t>her customized </a:t>
            </a:r>
            <a:r>
              <a:rPr lang="en-US" dirty="0"/>
              <a:t>MS. </a:t>
            </a:r>
            <a:endParaRPr lang="en-US" dirty="0" smtClean="0"/>
          </a:p>
          <a:p>
            <a:pPr algn="just"/>
            <a:r>
              <a:rPr lang="en-US" dirty="0" smtClean="0"/>
              <a:t>In </a:t>
            </a:r>
            <a:r>
              <a:rPr lang="en-US" dirty="0"/>
              <a:t>other words, the SIM card is the heart of a GSM phone, </a:t>
            </a:r>
            <a:r>
              <a:rPr lang="en-US" dirty="0" smtClean="0"/>
              <a:t>and the </a:t>
            </a:r>
            <a:r>
              <a:rPr lang="en-US" dirty="0"/>
              <a:t>MS is unusable without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4376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Mobile system ISDN (MSISDN)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90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MSISDN </a:t>
            </a:r>
            <a:r>
              <a:rPr lang="en-US" dirty="0"/>
              <a:t>is the number that identifies </a:t>
            </a:r>
            <a:r>
              <a:rPr lang="en-US" dirty="0" smtClean="0"/>
              <a:t>a particular </a:t>
            </a:r>
            <a:r>
              <a:rPr lang="en-US" dirty="0"/>
              <a:t>MS’s </a:t>
            </a:r>
            <a:r>
              <a:rPr lang="en-US" dirty="0" smtClean="0"/>
              <a:t>subscriber</a:t>
            </a:r>
          </a:p>
          <a:p>
            <a:r>
              <a:rPr lang="en-US" dirty="0" smtClean="0"/>
              <a:t>Unlike other </a:t>
            </a:r>
            <a:r>
              <a:rPr lang="en-US" dirty="0"/>
              <a:t>standards, GSM actually does not identify a particular cell phone, </a:t>
            </a:r>
            <a:r>
              <a:rPr lang="en-US" dirty="0" smtClean="0"/>
              <a:t>but a </a:t>
            </a:r>
            <a:r>
              <a:rPr lang="en-US" dirty="0"/>
              <a:t>particular HLR.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the responsibility of the HLR to contact the cell phone.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038600"/>
            <a:ext cx="641985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94146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Location area identity (LAI</a:t>
            </a:r>
            <a:r>
              <a:rPr lang="en-US" b="1" dirty="0" smtClean="0"/>
              <a:t>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The GSM service </a:t>
            </a:r>
            <a:r>
              <a:rPr lang="en-US" dirty="0"/>
              <a:t>area </a:t>
            </a:r>
            <a:r>
              <a:rPr lang="en-US" dirty="0" smtClean="0"/>
              <a:t>is usually </a:t>
            </a:r>
            <a:r>
              <a:rPr lang="en-US" dirty="0"/>
              <a:t>divided into a hierarchical structure that facilitates the system to </a:t>
            </a:r>
            <a:r>
              <a:rPr lang="en-US" dirty="0" smtClean="0"/>
              <a:t>access any </a:t>
            </a:r>
            <a:r>
              <a:rPr lang="en-US" dirty="0"/>
              <a:t>MS quickly, irrespective of whether it is in home agent territory or roaming.</a:t>
            </a:r>
          </a:p>
          <a:p>
            <a:pPr algn="just"/>
            <a:r>
              <a:rPr lang="en-US" dirty="0"/>
              <a:t>Each PLMN is divided into many MSCs. </a:t>
            </a:r>
            <a:endParaRPr lang="en-US" dirty="0" smtClean="0"/>
          </a:p>
          <a:p>
            <a:pPr algn="just"/>
            <a:r>
              <a:rPr lang="en-US" dirty="0" smtClean="0"/>
              <a:t>Each </a:t>
            </a:r>
            <a:r>
              <a:rPr lang="en-US" dirty="0"/>
              <a:t>MSC typically contains </a:t>
            </a:r>
            <a:r>
              <a:rPr lang="en-US" dirty="0" smtClean="0"/>
              <a:t>a VLR </a:t>
            </a:r>
            <a:r>
              <a:rPr lang="en-US" dirty="0"/>
              <a:t>to tell the system if a particular cell phone is roaming, </a:t>
            </a:r>
            <a:endParaRPr lang="en-US" dirty="0" smtClean="0"/>
          </a:p>
          <a:p>
            <a:pPr algn="just"/>
            <a:r>
              <a:rPr lang="en-US" dirty="0" smtClean="0"/>
              <a:t>If </a:t>
            </a:r>
            <a:r>
              <a:rPr lang="en-US" dirty="0"/>
              <a:t>it is </a:t>
            </a:r>
            <a:r>
              <a:rPr lang="en-US" dirty="0" smtClean="0"/>
              <a:t>roaming, the </a:t>
            </a:r>
            <a:r>
              <a:rPr lang="en-US" dirty="0"/>
              <a:t>VLR of the MSC, in which the cell phone is, reflects that fact. </a:t>
            </a:r>
            <a:endParaRPr lang="en-US" dirty="0" smtClean="0"/>
          </a:p>
          <a:p>
            <a:pPr algn="just"/>
            <a:r>
              <a:rPr lang="en-US" dirty="0" smtClean="0"/>
              <a:t>Each </a:t>
            </a:r>
            <a:r>
              <a:rPr lang="en-US" dirty="0"/>
              <a:t>MSC </a:t>
            </a:r>
            <a:r>
              <a:rPr lang="en-US" dirty="0" smtClean="0"/>
              <a:t>is divided </a:t>
            </a:r>
            <a:r>
              <a:rPr lang="en-US" dirty="0"/>
              <a:t>into many location areas (LAs). </a:t>
            </a:r>
            <a:endParaRPr lang="en-US" dirty="0" smtClean="0"/>
          </a:p>
          <a:p>
            <a:pPr algn="just"/>
            <a:r>
              <a:rPr lang="en-US" dirty="0" smtClean="0"/>
              <a:t>A </a:t>
            </a:r>
            <a:r>
              <a:rPr lang="en-US" dirty="0"/>
              <a:t>LA is a cell or a group of cells </a:t>
            </a:r>
            <a:r>
              <a:rPr lang="en-US" dirty="0" smtClean="0"/>
              <a:t>and is </a:t>
            </a:r>
            <a:r>
              <a:rPr lang="en-US" dirty="0"/>
              <a:t>useful when the MS is roaming in a different cell but the same LA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Since any </a:t>
            </a:r>
            <a:r>
              <a:rPr lang="en-US" dirty="0"/>
              <a:t>LA has to be identified as the part of the hierarchical structure, </a:t>
            </a:r>
            <a:r>
              <a:rPr lang="en-US" dirty="0" smtClean="0"/>
              <a:t>the identifier </a:t>
            </a:r>
            <a:r>
              <a:rPr lang="en-US" dirty="0"/>
              <a:t>should contain the country code, the mobile network code, and </a:t>
            </a:r>
            <a:r>
              <a:rPr lang="en-US" dirty="0" smtClean="0"/>
              <a:t>the LA </a:t>
            </a:r>
            <a:r>
              <a:rPr lang="en-US" dirty="0"/>
              <a:t>code.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4809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GSM </a:t>
            </a:r>
            <a:r>
              <a:rPr lang="en-US" dirty="0" smtClean="0"/>
              <a:t>layout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21" t="3333" r="3140"/>
          <a:stretch/>
        </p:blipFill>
        <p:spPr bwMode="auto">
          <a:xfrm>
            <a:off x="2286000" y="1981200"/>
            <a:ext cx="4308763" cy="3416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442739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International MS equipment identity (IMSEI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19400"/>
          </a:xfrm>
        </p:spPr>
        <p:txBody>
          <a:bodyPr>
            <a:noAutofit/>
          </a:bodyPr>
          <a:lstStyle/>
          <a:p>
            <a:pPr algn="just"/>
            <a:r>
              <a:rPr lang="en-US" sz="1800" dirty="0" smtClean="0"/>
              <a:t>Each </a:t>
            </a:r>
            <a:r>
              <a:rPr lang="en-US" sz="1800" dirty="0"/>
              <a:t>manufactured GSM </a:t>
            </a:r>
            <a:r>
              <a:rPr lang="en-US" sz="1800" dirty="0" smtClean="0"/>
              <a:t>unit is </a:t>
            </a:r>
            <a:r>
              <a:rPr lang="en-US" sz="1800" dirty="0"/>
              <a:t>assigned a 15-bit long identification number to contain manufacturing information,</a:t>
            </a:r>
          </a:p>
          <a:p>
            <a:pPr algn="just"/>
            <a:r>
              <a:rPr lang="en-US" sz="1800" dirty="0" smtClean="0"/>
              <a:t>Conceptually</a:t>
            </a:r>
            <a:r>
              <a:rPr lang="en-US" sz="1800" dirty="0"/>
              <a:t>, when the unit passes </a:t>
            </a:r>
            <a:r>
              <a:rPr lang="en-US" sz="1800" dirty="0" smtClean="0"/>
              <a:t>the interoperability </a:t>
            </a:r>
            <a:r>
              <a:rPr lang="en-US" sz="1800" dirty="0"/>
              <a:t>tests, it is assigned a type approval code (TAC). </a:t>
            </a:r>
            <a:endParaRPr lang="en-US" sz="1800" dirty="0" smtClean="0"/>
          </a:p>
          <a:p>
            <a:pPr algn="just"/>
            <a:r>
              <a:rPr lang="en-US" sz="1800" dirty="0" smtClean="0"/>
              <a:t>Since a single </a:t>
            </a:r>
            <a:r>
              <a:rPr lang="en-US" sz="1800" dirty="0"/>
              <a:t>unit may not be manufactured at the same place, a field in </a:t>
            </a:r>
            <a:r>
              <a:rPr lang="en-US" sz="1800" dirty="0" smtClean="0"/>
              <a:t>IMSEI, called </a:t>
            </a:r>
            <a:r>
              <a:rPr lang="en-US" sz="1800" dirty="0"/>
              <a:t>the final assembly code (FAC), identifies the final assembly place </a:t>
            </a:r>
            <a:r>
              <a:rPr lang="en-US" sz="1800" dirty="0" smtClean="0"/>
              <a:t>of the </a:t>
            </a:r>
            <a:r>
              <a:rPr lang="en-US" sz="1800" dirty="0"/>
              <a:t>unit. </a:t>
            </a:r>
            <a:endParaRPr lang="en-US" sz="1800" dirty="0" smtClean="0"/>
          </a:p>
          <a:p>
            <a:pPr algn="just"/>
            <a:r>
              <a:rPr lang="en-US" sz="1800" dirty="0" smtClean="0"/>
              <a:t>To </a:t>
            </a:r>
            <a:r>
              <a:rPr lang="en-US" sz="1800" dirty="0"/>
              <a:t>identify uniquely a unit manufactured, a serial number (SNR) </a:t>
            </a:r>
            <a:r>
              <a:rPr lang="en-US" sz="1800" dirty="0" smtClean="0"/>
              <a:t>is assigned</a:t>
            </a:r>
            <a:r>
              <a:rPr lang="en-US" sz="1800" dirty="0"/>
              <a:t>. </a:t>
            </a:r>
            <a:endParaRPr lang="en-US" sz="1800" dirty="0" smtClean="0"/>
          </a:p>
          <a:p>
            <a:pPr algn="just"/>
            <a:r>
              <a:rPr lang="en-US" sz="1800" dirty="0" smtClean="0"/>
              <a:t>A </a:t>
            </a:r>
            <a:r>
              <a:rPr lang="en-US" sz="1800" dirty="0"/>
              <a:t>spare digit is available to allow further assignment depending </a:t>
            </a:r>
            <a:r>
              <a:rPr lang="en-US" sz="1800" dirty="0" smtClean="0"/>
              <a:t>on requirements</a:t>
            </a:r>
            <a:r>
              <a:rPr lang="en-US" sz="1800" dirty="0"/>
              <a:t>.</a:t>
            </a:r>
            <a:endParaRPr lang="en-US" sz="1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343400"/>
            <a:ext cx="6219825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652412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MS roaming number (MSRN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38400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/>
              <a:t>When </a:t>
            </a:r>
            <a:r>
              <a:rPr lang="en-US" sz="2400" dirty="0"/>
              <a:t>a MS roams into another MSC, </a:t>
            </a:r>
            <a:r>
              <a:rPr lang="en-US" sz="2400" dirty="0" smtClean="0"/>
              <a:t>that unit </a:t>
            </a:r>
            <a:r>
              <a:rPr lang="en-US" sz="2400" dirty="0"/>
              <a:t>has to be identified based on the numbering scheme format used in </a:t>
            </a:r>
            <a:r>
              <a:rPr lang="en-US" sz="2400" dirty="0" smtClean="0"/>
              <a:t>that MSC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/>
            <a:r>
              <a:rPr lang="en-US" sz="2400" dirty="0" smtClean="0"/>
              <a:t>Hence</a:t>
            </a:r>
            <a:r>
              <a:rPr lang="en-US" sz="2400" dirty="0"/>
              <a:t>, the MS is given a temporary roaming number called the </a:t>
            </a:r>
            <a:r>
              <a:rPr lang="en-US" sz="2400" dirty="0" smtClean="0"/>
              <a:t>MS roaming </a:t>
            </a:r>
            <a:r>
              <a:rPr lang="en-US" sz="2400" dirty="0"/>
              <a:t>number (</a:t>
            </a:r>
            <a:r>
              <a:rPr lang="en-US" sz="2400" dirty="0" smtClean="0"/>
              <a:t>MSRN).</a:t>
            </a:r>
          </a:p>
          <a:p>
            <a:pPr algn="just"/>
            <a:r>
              <a:rPr lang="en-US" sz="2400" dirty="0" smtClean="0"/>
              <a:t>This MSRN is </a:t>
            </a:r>
            <a:r>
              <a:rPr lang="en-US" sz="2400" dirty="0"/>
              <a:t>stored by the HLR, and any calls coming to that MS are rerouted to the </a:t>
            </a:r>
            <a:r>
              <a:rPr lang="en-US" sz="2400" dirty="0" smtClean="0"/>
              <a:t>cell where </a:t>
            </a:r>
            <a:r>
              <a:rPr lang="en-US" sz="2400" dirty="0"/>
              <a:t>the MS is currently located.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495800"/>
            <a:ext cx="6200775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435055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Temporary mobile subscriber identity (TMSI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As </a:t>
            </a:r>
            <a:r>
              <a:rPr lang="en-US" dirty="0"/>
              <a:t>all transmission is </a:t>
            </a:r>
            <a:r>
              <a:rPr lang="en-US" dirty="0" smtClean="0"/>
              <a:t>sent through </a:t>
            </a:r>
            <a:r>
              <a:rPr lang="en-US" dirty="0"/>
              <a:t>the air interface, there is a constant threat to the security of </a:t>
            </a:r>
            <a:r>
              <a:rPr lang="en-US" dirty="0" smtClean="0"/>
              <a:t>information sent.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A temporary identity is usually sent in place of IMSEI.</a:t>
            </a:r>
          </a:p>
        </p:txBody>
      </p:sp>
    </p:spTree>
    <p:extLst>
      <p:ext uri="{BB962C8B-B14F-4D97-AF65-F5344CB8AC3E}">
        <p14:creationId xmlns:p14="http://schemas.microsoft.com/office/powerpoint/2010/main" val="76717390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Interfaces, Planes, and Layers of GSM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In a cellular network, possible interfaces are air interface U</a:t>
            </a:r>
            <a:r>
              <a:rPr lang="en-US" baseline="-25000" dirty="0"/>
              <a:t>m</a:t>
            </a:r>
            <a:r>
              <a:rPr lang="en-US" dirty="0"/>
              <a:t> between MS and BTS;</a:t>
            </a:r>
          </a:p>
          <a:p>
            <a:pPr algn="just"/>
            <a:r>
              <a:rPr lang="en-US" dirty="0"/>
              <a:t>interface </a:t>
            </a:r>
            <a:r>
              <a:rPr lang="en-US" dirty="0" err="1"/>
              <a:t>A</a:t>
            </a:r>
            <a:r>
              <a:rPr lang="en-US" baseline="-25000" dirty="0" err="1"/>
              <a:t>bis</a:t>
            </a:r>
            <a:r>
              <a:rPr lang="en-US" dirty="0"/>
              <a:t> between BSC and BTS; interface A between BSC and MSC; and</a:t>
            </a:r>
          </a:p>
          <a:p>
            <a:pPr algn="just"/>
            <a:r>
              <a:rPr lang="en-US" dirty="0"/>
              <a:t>MAP (mobile application part), which defines operation between the MSC and </a:t>
            </a:r>
            <a:r>
              <a:rPr lang="en-US" dirty="0" smtClean="0"/>
              <a:t>the telephone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5614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Interfaces of GSM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738" y="1676400"/>
            <a:ext cx="3438525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955849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GSM </a:t>
            </a:r>
            <a:r>
              <a:rPr lang="en-US" dirty="0"/>
              <a:t>system can be divided into five planes, as shown </a:t>
            </a:r>
            <a:r>
              <a:rPr lang="en-US" dirty="0" smtClean="0"/>
              <a:t>here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011" y="2819400"/>
            <a:ext cx="4810125" cy="378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6261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n-US" dirty="0"/>
              <a:t>To explore a reuse pattern, the </a:t>
            </a:r>
            <a:r>
              <a:rPr lang="en-US" dirty="0">
                <a:solidFill>
                  <a:srgbClr val="FF0000"/>
                </a:solidFill>
              </a:rPr>
              <a:t>frequency spectrum is divided among </a:t>
            </a:r>
            <a:r>
              <a:rPr lang="en-US" dirty="0" smtClean="0">
                <a:solidFill>
                  <a:srgbClr val="FF0000"/>
                </a:solidFill>
              </a:rPr>
              <a:t>seven Cells</a:t>
            </a:r>
            <a:r>
              <a:rPr lang="en-US" dirty="0" smtClean="0"/>
              <a:t> improving </a:t>
            </a:r>
            <a:r>
              <a:rPr lang="en-US" dirty="0"/>
              <a:t>the voice quality as each user is given a larger bandwidth. </a:t>
            </a:r>
            <a:endParaRPr lang="en-US" dirty="0" smtClean="0"/>
          </a:p>
          <a:p>
            <a:pPr algn="just"/>
            <a:r>
              <a:rPr lang="en-US" dirty="0" smtClean="0"/>
              <a:t>Typically, AMPS </a:t>
            </a:r>
            <a:r>
              <a:rPr lang="en-US" dirty="0"/>
              <a:t>uses a </a:t>
            </a:r>
            <a:r>
              <a:rPr lang="en-US" dirty="0">
                <a:solidFill>
                  <a:srgbClr val="FF0000"/>
                </a:solidFill>
              </a:rPr>
              <a:t>cell radius of 1 to 16 miles</a:t>
            </a:r>
            <a:r>
              <a:rPr lang="en-US" dirty="0"/>
              <a:t>, depending on various factors such </a:t>
            </a:r>
            <a:r>
              <a:rPr lang="en-US" dirty="0" smtClean="0"/>
              <a:t>as density </a:t>
            </a:r>
            <a:r>
              <a:rPr lang="en-US" dirty="0"/>
              <a:t>of users and traffic intensity. </a:t>
            </a:r>
            <a:endParaRPr lang="en-US" dirty="0" smtClean="0"/>
          </a:p>
          <a:p>
            <a:pPr algn="just"/>
            <a:r>
              <a:rPr lang="en-US" dirty="0" smtClean="0"/>
              <a:t>However</a:t>
            </a:r>
            <a:r>
              <a:rPr lang="en-US" dirty="0"/>
              <a:t>, there is a </a:t>
            </a:r>
            <a:r>
              <a:rPr lang="en-US" dirty="0">
                <a:solidFill>
                  <a:srgbClr val="FF0000"/>
                </a:solidFill>
              </a:rPr>
              <a:t>tradeoff between the </a:t>
            </a:r>
            <a:r>
              <a:rPr lang="en-US" dirty="0" smtClean="0">
                <a:solidFill>
                  <a:srgbClr val="FF0000"/>
                </a:solidFill>
              </a:rPr>
              <a:t>cell area </a:t>
            </a:r>
            <a:r>
              <a:rPr lang="en-US" dirty="0">
                <a:solidFill>
                  <a:srgbClr val="FF0000"/>
                </a:solidFill>
              </a:rPr>
              <a:t>and the quality of service. </a:t>
            </a:r>
            <a:endParaRPr lang="en-US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Larger </a:t>
            </a:r>
            <a:r>
              <a:rPr lang="en-US" dirty="0">
                <a:solidFill>
                  <a:srgbClr val="FF0000"/>
                </a:solidFill>
              </a:rPr>
              <a:t>cells </a:t>
            </a:r>
            <a:r>
              <a:rPr lang="en-US" dirty="0"/>
              <a:t>tend to have </a:t>
            </a:r>
            <a:r>
              <a:rPr lang="en-US" dirty="0">
                <a:solidFill>
                  <a:srgbClr val="FF0000"/>
                </a:solidFill>
              </a:rPr>
              <a:t>more thermal noise </a:t>
            </a:r>
            <a:r>
              <a:rPr lang="en-US" dirty="0" smtClean="0">
                <a:solidFill>
                  <a:srgbClr val="FF0000"/>
                </a:solidFill>
              </a:rPr>
              <a:t>and less </a:t>
            </a:r>
            <a:r>
              <a:rPr lang="en-US" dirty="0">
                <a:solidFill>
                  <a:srgbClr val="FF0000"/>
                </a:solidFill>
              </a:rPr>
              <a:t>interference</a:t>
            </a:r>
            <a:r>
              <a:rPr lang="en-US" dirty="0"/>
              <a:t>, while </a:t>
            </a:r>
            <a:r>
              <a:rPr lang="en-US" dirty="0">
                <a:solidFill>
                  <a:srgbClr val="FF0000"/>
                </a:solidFill>
              </a:rPr>
              <a:t>smaller cells </a:t>
            </a:r>
            <a:r>
              <a:rPr lang="en-US" dirty="0"/>
              <a:t>have </a:t>
            </a:r>
            <a:r>
              <a:rPr lang="en-US" dirty="0">
                <a:solidFill>
                  <a:srgbClr val="FF0000"/>
                </a:solidFill>
              </a:rPr>
              <a:t>more interference and less thermal noise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One important aspect of AMPS is that </a:t>
            </a:r>
            <a:r>
              <a:rPr lang="en-US" dirty="0">
                <a:solidFill>
                  <a:srgbClr val="FF0000"/>
                </a:solidFill>
              </a:rPr>
              <a:t>it allows both cell sectoring and splitting. </a:t>
            </a:r>
            <a:endParaRPr lang="en-US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It is also </a:t>
            </a:r>
            <a:r>
              <a:rPr lang="en-US" dirty="0"/>
              <a:t>sufficient to have a </a:t>
            </a:r>
            <a:r>
              <a:rPr lang="en-US" dirty="0">
                <a:solidFill>
                  <a:srgbClr val="FF0000"/>
                </a:solidFill>
              </a:rPr>
              <a:t>low-power MS </a:t>
            </a:r>
            <a:r>
              <a:rPr lang="en-US" dirty="0"/>
              <a:t>(about 4 watts or less) and a </a:t>
            </a:r>
            <a:r>
              <a:rPr lang="en-US" dirty="0" smtClean="0">
                <a:solidFill>
                  <a:srgbClr val="FF0000"/>
                </a:solidFill>
              </a:rPr>
              <a:t>medium-power BS </a:t>
            </a:r>
            <a:r>
              <a:rPr lang="en-US" dirty="0"/>
              <a:t>(about 100 watts). </a:t>
            </a:r>
            <a:endParaRPr lang="en-US" dirty="0" smtClean="0"/>
          </a:p>
          <a:p>
            <a:pPr algn="just"/>
            <a:r>
              <a:rPr lang="en-US" dirty="0" smtClean="0"/>
              <a:t>AMPS </a:t>
            </a:r>
            <a:r>
              <a:rPr lang="en-US" dirty="0"/>
              <a:t>is capable </a:t>
            </a:r>
            <a:r>
              <a:rPr lang="en-US" dirty="0">
                <a:solidFill>
                  <a:srgbClr val="FF0000"/>
                </a:solidFill>
              </a:rPr>
              <a:t>of supporting about 100</a:t>
            </a:r>
            <a:r>
              <a:rPr lang="en-US" i="1" dirty="0">
                <a:solidFill>
                  <a:srgbClr val="FF0000"/>
                </a:solidFill>
              </a:rPr>
              <a:t>,</a:t>
            </a:r>
            <a:r>
              <a:rPr lang="en-US" dirty="0">
                <a:solidFill>
                  <a:srgbClr val="FF0000"/>
                </a:solidFill>
              </a:rPr>
              <a:t>000 customers </a:t>
            </a:r>
            <a:r>
              <a:rPr lang="en-US" dirty="0" smtClean="0">
                <a:solidFill>
                  <a:srgbClr val="FF0000"/>
                </a:solidFill>
              </a:rPr>
              <a:t>per city</a:t>
            </a:r>
            <a:r>
              <a:rPr lang="en-US" dirty="0"/>
              <a:t>, and the system is aimed to reduce </a:t>
            </a:r>
            <a:r>
              <a:rPr lang="en-US" dirty="0">
                <a:solidFill>
                  <a:srgbClr val="FF0000"/>
                </a:solidFill>
              </a:rPr>
              <a:t>blocking probability to about 2%</a:t>
            </a:r>
            <a:r>
              <a:rPr lang="en-US" dirty="0"/>
              <a:t> </a:t>
            </a:r>
            <a:r>
              <a:rPr lang="en-US" dirty="0" smtClean="0"/>
              <a:t>during busy </a:t>
            </a:r>
            <a:r>
              <a:rPr lang="en-US" dirty="0"/>
              <a:t>hours.</a:t>
            </a:r>
          </a:p>
        </p:txBody>
      </p:sp>
    </p:spTree>
    <p:extLst>
      <p:ext uri="{BB962C8B-B14F-4D97-AF65-F5344CB8AC3E}">
        <p14:creationId xmlns:p14="http://schemas.microsoft.com/office/powerpoint/2010/main" val="20528502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just"/>
            <a:r>
              <a:rPr lang="en-US" sz="6000" b="1" dirty="0" smtClean="0"/>
              <a:t>The </a:t>
            </a:r>
            <a:r>
              <a:rPr lang="en-US" sz="6000" b="1" dirty="0"/>
              <a:t>physical </a:t>
            </a:r>
            <a:r>
              <a:rPr lang="en-US" sz="6000" b="1" dirty="0" smtClean="0"/>
              <a:t>plane</a:t>
            </a:r>
          </a:p>
          <a:p>
            <a:pPr lvl="1" algn="just"/>
            <a:r>
              <a:rPr lang="en-US" sz="4000" dirty="0" smtClean="0"/>
              <a:t>It provides </a:t>
            </a:r>
            <a:r>
              <a:rPr lang="en-US" sz="4000" dirty="0"/>
              <a:t>the means to carry user </a:t>
            </a:r>
            <a:r>
              <a:rPr lang="en-US" sz="4000" dirty="0" smtClean="0"/>
              <a:t>information (speech </a:t>
            </a:r>
            <a:r>
              <a:rPr lang="en-US" sz="4000" dirty="0"/>
              <a:t>or data) on all segments along the communication path and to carry </a:t>
            </a:r>
            <a:r>
              <a:rPr lang="en-US" sz="4000" dirty="0" smtClean="0"/>
              <a:t>signaling messages </a:t>
            </a:r>
            <a:r>
              <a:rPr lang="en-US" sz="4000" dirty="0"/>
              <a:t>between entities </a:t>
            </a:r>
            <a:r>
              <a:rPr lang="en-US" sz="4000" dirty="0" smtClean="0"/>
              <a:t>.</a:t>
            </a:r>
          </a:p>
          <a:p>
            <a:pPr algn="just"/>
            <a:r>
              <a:rPr lang="en-US" sz="6000" b="1" dirty="0" smtClean="0"/>
              <a:t>Radio </a:t>
            </a:r>
            <a:r>
              <a:rPr lang="en-US" sz="6000" b="1" dirty="0"/>
              <a:t>resource management (RR) </a:t>
            </a:r>
            <a:endParaRPr lang="en-US" sz="6000" b="1" dirty="0" smtClean="0"/>
          </a:p>
          <a:p>
            <a:pPr lvl="1" algn="just"/>
            <a:r>
              <a:rPr lang="en-US" sz="4000" dirty="0" smtClean="0"/>
              <a:t>It establishes and </a:t>
            </a:r>
            <a:r>
              <a:rPr lang="en-US" sz="4000" dirty="0"/>
              <a:t>releases stable connections between MSs and a MSC and maintains </a:t>
            </a:r>
            <a:r>
              <a:rPr lang="en-US" sz="4000" dirty="0" smtClean="0"/>
              <a:t>them despite </a:t>
            </a:r>
            <a:r>
              <a:rPr lang="en-US" sz="4000" dirty="0"/>
              <a:t>user movements</a:t>
            </a:r>
            <a:r>
              <a:rPr lang="en-US" sz="4000" dirty="0" smtClean="0"/>
              <a:t>.</a:t>
            </a:r>
          </a:p>
          <a:p>
            <a:pPr lvl="1" algn="just"/>
            <a:r>
              <a:rPr lang="en-US" sz="4000" dirty="0" smtClean="0"/>
              <a:t>They are </a:t>
            </a:r>
            <a:r>
              <a:rPr lang="en-US" sz="4000" dirty="0"/>
              <a:t>mainly performed by the MS </a:t>
            </a:r>
            <a:r>
              <a:rPr lang="en-US" sz="4000" dirty="0" smtClean="0"/>
              <a:t>and the </a:t>
            </a:r>
            <a:r>
              <a:rPr lang="en-US" sz="4000" dirty="0"/>
              <a:t>BSC. </a:t>
            </a:r>
            <a:endParaRPr lang="en-US" sz="4000" dirty="0" smtClean="0"/>
          </a:p>
          <a:p>
            <a:pPr algn="just"/>
            <a:r>
              <a:rPr lang="en-US" sz="6000" b="1" dirty="0" smtClean="0"/>
              <a:t>Mobility </a:t>
            </a:r>
            <a:r>
              <a:rPr lang="en-US" sz="6000" b="1" dirty="0"/>
              <a:t>management (MM) </a:t>
            </a:r>
            <a:endParaRPr lang="en-US" sz="6000" b="1" dirty="0" smtClean="0"/>
          </a:p>
          <a:p>
            <a:pPr lvl="1" algn="just"/>
            <a:r>
              <a:rPr lang="en-US" sz="4000" dirty="0" smtClean="0"/>
              <a:t>Functions </a:t>
            </a:r>
            <a:r>
              <a:rPr lang="en-US" sz="4000" dirty="0"/>
              <a:t>are handled by the MS (or SIM</a:t>
            </a:r>
            <a:r>
              <a:rPr lang="en-US" sz="4000" dirty="0" smtClean="0"/>
              <a:t>), the </a:t>
            </a:r>
            <a:r>
              <a:rPr lang="en-US" sz="4000" dirty="0"/>
              <a:t>HLR/AUC, and the MSC/VLR. </a:t>
            </a:r>
            <a:endParaRPr lang="en-US" sz="4000" dirty="0" smtClean="0"/>
          </a:p>
          <a:p>
            <a:pPr lvl="1" algn="just"/>
            <a:r>
              <a:rPr lang="en-US" sz="4000" dirty="0" smtClean="0"/>
              <a:t>These </a:t>
            </a:r>
            <a:r>
              <a:rPr lang="en-US" sz="4000" dirty="0"/>
              <a:t>also include management of </a:t>
            </a:r>
            <a:r>
              <a:rPr lang="en-US" sz="4000" dirty="0" smtClean="0"/>
              <a:t>security functions</a:t>
            </a:r>
            <a:r>
              <a:rPr lang="en-US" sz="4000" dirty="0"/>
              <a:t>. </a:t>
            </a:r>
            <a:endParaRPr lang="en-US" sz="4000" dirty="0" smtClean="0"/>
          </a:p>
          <a:p>
            <a:pPr algn="just"/>
            <a:r>
              <a:rPr lang="en-US" sz="6000" b="1" dirty="0" smtClean="0"/>
              <a:t>Communication </a:t>
            </a:r>
            <a:r>
              <a:rPr lang="en-US" sz="6000" b="1" dirty="0"/>
              <a:t>management (CM) </a:t>
            </a:r>
            <a:endParaRPr lang="en-US" sz="6000" b="1" dirty="0" smtClean="0"/>
          </a:p>
          <a:p>
            <a:pPr lvl="1" algn="just"/>
            <a:r>
              <a:rPr lang="en-US" sz="4000" dirty="0" smtClean="0"/>
              <a:t>It is </a:t>
            </a:r>
            <a:r>
              <a:rPr lang="en-US" sz="4000" dirty="0"/>
              <a:t>used to set up calls between </a:t>
            </a:r>
            <a:r>
              <a:rPr lang="en-US" sz="4000" dirty="0" smtClean="0"/>
              <a:t>users and </a:t>
            </a:r>
            <a:r>
              <a:rPr lang="en-US" sz="4000" dirty="0"/>
              <a:t>maintain and release resources. </a:t>
            </a:r>
            <a:endParaRPr lang="en-US" sz="4000" dirty="0" smtClean="0"/>
          </a:p>
          <a:p>
            <a:pPr lvl="1" algn="just"/>
            <a:r>
              <a:rPr lang="en-US" sz="4000" dirty="0" smtClean="0"/>
              <a:t>It includes supplementary </a:t>
            </a:r>
            <a:r>
              <a:rPr lang="en-US" sz="4000" dirty="0"/>
              <a:t>services management and short message management. </a:t>
            </a:r>
            <a:endParaRPr lang="en-US" sz="4000" dirty="0" smtClean="0"/>
          </a:p>
          <a:p>
            <a:pPr algn="just"/>
            <a:r>
              <a:rPr lang="en-US" sz="6000" b="1" dirty="0" smtClean="0"/>
              <a:t>Operation, administration</a:t>
            </a:r>
            <a:r>
              <a:rPr lang="en-US" sz="6000" b="1" dirty="0"/>
              <a:t>, and maintenance (OAM) </a:t>
            </a:r>
            <a:endParaRPr lang="en-US" sz="6000" b="1" dirty="0" smtClean="0"/>
          </a:p>
          <a:p>
            <a:pPr lvl="1" algn="just"/>
            <a:r>
              <a:rPr lang="en-US" sz="4000" dirty="0" smtClean="0"/>
              <a:t>It enables </a:t>
            </a:r>
            <a:r>
              <a:rPr lang="en-US" sz="4000" dirty="0"/>
              <a:t>the operator to monitor </a:t>
            </a:r>
            <a:r>
              <a:rPr lang="en-US" sz="4000" dirty="0" smtClean="0"/>
              <a:t>and control </a:t>
            </a:r>
            <a:r>
              <a:rPr lang="en-US" sz="4000" dirty="0"/>
              <a:t>the system at any time.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77888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For a MS to operate in a MSC, it must be registered by accessing the BSS, </a:t>
            </a:r>
            <a:endParaRPr lang="en-US" dirty="0" smtClean="0"/>
          </a:p>
          <a:p>
            <a:pPr lvl="1" algn="just"/>
            <a:r>
              <a:rPr lang="en-US" dirty="0" smtClean="0"/>
              <a:t>which allocates </a:t>
            </a:r>
            <a:r>
              <a:rPr lang="en-US" dirty="0"/>
              <a:t>the channels, </a:t>
            </a:r>
            <a:endParaRPr lang="en-US" dirty="0" smtClean="0"/>
          </a:p>
          <a:p>
            <a:pPr lvl="2" algn="just"/>
            <a:r>
              <a:rPr lang="en-US" dirty="0" smtClean="0"/>
              <a:t>after </a:t>
            </a:r>
            <a:r>
              <a:rPr lang="en-US" dirty="0"/>
              <a:t>authenticating the MS by </a:t>
            </a:r>
            <a:endParaRPr lang="en-US" dirty="0" smtClean="0"/>
          </a:p>
          <a:p>
            <a:pPr lvl="3" algn="just"/>
            <a:r>
              <a:rPr lang="en-US" dirty="0" smtClean="0"/>
              <a:t>accessing </a:t>
            </a:r>
            <a:r>
              <a:rPr lang="en-US" dirty="0"/>
              <a:t>the VLR through the MS’s HLR.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MSC then assigns a TMSI to the MS and updates the </a:t>
            </a:r>
            <a:r>
              <a:rPr lang="en-US" dirty="0" smtClean="0"/>
              <a:t>VLR and </a:t>
            </a:r>
            <a:r>
              <a:rPr lang="en-US" dirty="0"/>
              <a:t>HLR.</a:t>
            </a:r>
          </a:p>
        </p:txBody>
      </p:sp>
    </p:spTree>
    <p:extLst>
      <p:ext uri="{BB962C8B-B14F-4D97-AF65-F5344CB8AC3E}">
        <p14:creationId xmlns:p14="http://schemas.microsoft.com/office/powerpoint/2010/main" val="106904414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After </a:t>
            </a:r>
            <a:r>
              <a:rPr lang="en-US" dirty="0"/>
              <a:t>getting the information from the home HLR of the MS </a:t>
            </a:r>
            <a:r>
              <a:rPr lang="en-US" dirty="0" smtClean="0"/>
              <a:t>the </a:t>
            </a:r>
            <a:r>
              <a:rPr lang="en-US" dirty="0"/>
              <a:t>packets travel through </a:t>
            </a:r>
            <a:r>
              <a:rPr lang="en-US" dirty="0" smtClean="0"/>
              <a:t>the gateway </a:t>
            </a:r>
            <a:r>
              <a:rPr lang="en-US" dirty="0"/>
              <a:t>MSC to the terminating MSC (the place where the MS is located</a:t>
            </a:r>
            <a:r>
              <a:rPr lang="en-US" dirty="0" smtClean="0"/>
              <a:t>). </a:t>
            </a:r>
          </a:p>
          <a:p>
            <a:pPr algn="just"/>
            <a:r>
              <a:rPr lang="en-US" dirty="0" smtClean="0"/>
              <a:t>Then </a:t>
            </a:r>
            <a:r>
              <a:rPr lang="en-US" dirty="0"/>
              <a:t>the MS is </a:t>
            </a:r>
            <a:r>
              <a:rPr lang="en-US" dirty="0" smtClean="0"/>
              <a:t>contacted through </a:t>
            </a:r>
            <a:r>
              <a:rPr lang="en-US" dirty="0"/>
              <a:t>the BSS, where the MS is roaming. </a:t>
            </a:r>
            <a:endParaRPr lang="en-US" dirty="0" smtClean="0"/>
          </a:p>
          <a:p>
            <a:pPr algn="just"/>
            <a:r>
              <a:rPr lang="en-US" dirty="0" smtClean="0"/>
              <a:t>If </a:t>
            </a:r>
            <a:r>
              <a:rPr lang="en-US" dirty="0"/>
              <a:t>it is the same MSC, there is no problem.</a:t>
            </a:r>
          </a:p>
          <a:p>
            <a:pPr algn="just"/>
            <a:r>
              <a:rPr lang="en-US" dirty="0"/>
              <a:t>But if it is not, then the VLR of the current MSC contacts the HLR of the </a:t>
            </a:r>
            <a:r>
              <a:rPr lang="en-US" dirty="0" smtClean="0"/>
              <a:t>MS’s home </a:t>
            </a:r>
            <a:r>
              <a:rPr lang="en-US" dirty="0"/>
              <a:t>MSC, which notifies the prior MSC about relocation of the MS. </a:t>
            </a:r>
            <a:endParaRPr lang="en-US" dirty="0" smtClean="0"/>
          </a:p>
          <a:p>
            <a:pPr algn="just"/>
            <a:r>
              <a:rPr lang="en-US" dirty="0" smtClean="0"/>
              <a:t>Hence these three </a:t>
            </a:r>
            <a:r>
              <a:rPr lang="en-US" dirty="0"/>
              <a:t>registers are updated with the new information.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26432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Authentication in GSM is done with the help of a fixed network that is </a:t>
            </a:r>
            <a:r>
              <a:rPr lang="en-US" dirty="0" smtClean="0"/>
              <a:t>used to </a:t>
            </a:r>
            <a:r>
              <a:rPr lang="en-US" dirty="0"/>
              <a:t>compare the IMSI of the MS reliably </a:t>
            </a:r>
            <a:endParaRPr lang="en-US" dirty="0" smtClean="0"/>
          </a:p>
          <a:p>
            <a:pPr algn="just"/>
            <a:r>
              <a:rPr lang="en-US" dirty="0" smtClean="0"/>
              <a:t>When </a:t>
            </a:r>
            <a:r>
              <a:rPr lang="en-US" dirty="0"/>
              <a:t>the MS asks for </a:t>
            </a:r>
            <a:r>
              <a:rPr lang="en-US" dirty="0" smtClean="0"/>
              <a:t>any request</a:t>
            </a:r>
            <a:r>
              <a:rPr lang="en-US" dirty="0"/>
              <a:t>, the fixed network sends it a random number, </a:t>
            </a:r>
            <a:endParaRPr lang="en-US" dirty="0" smtClean="0"/>
          </a:p>
          <a:p>
            <a:pPr algn="just"/>
            <a:r>
              <a:rPr lang="en-US" dirty="0" smtClean="0"/>
              <a:t>It </a:t>
            </a:r>
            <a:r>
              <a:rPr lang="en-US" dirty="0"/>
              <a:t>also uses an </a:t>
            </a:r>
            <a:r>
              <a:rPr lang="en-US" dirty="0" smtClean="0"/>
              <a:t>authentication algorithm </a:t>
            </a:r>
            <a:r>
              <a:rPr lang="en-US" dirty="0"/>
              <a:t>to encrypt with the IMSI and the key stored in its memory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In the </a:t>
            </a:r>
            <a:r>
              <a:rPr lang="en-US" dirty="0"/>
              <a:t>MS, the received random number is encrypted using IMSI,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same key </a:t>
            </a:r>
            <a:r>
              <a:rPr lang="en-US" dirty="0" smtClean="0"/>
              <a:t>is transmitted </a:t>
            </a:r>
            <a:r>
              <a:rPr lang="en-US" dirty="0"/>
              <a:t>to the fixed network, which compares it with the original value sent </a:t>
            </a:r>
            <a:r>
              <a:rPr lang="en-US" dirty="0" smtClean="0"/>
              <a:t>by the </a:t>
            </a:r>
            <a:r>
              <a:rPr lang="en-US" dirty="0"/>
              <a:t>fixed network. </a:t>
            </a:r>
            <a:endParaRPr lang="en-US" dirty="0" smtClean="0"/>
          </a:p>
          <a:p>
            <a:pPr algn="just"/>
            <a:r>
              <a:rPr lang="en-US" dirty="0" smtClean="0"/>
              <a:t>If </a:t>
            </a:r>
            <a:r>
              <a:rPr lang="en-US" dirty="0"/>
              <a:t>they match, then the MS is authentic.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35231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Authentication </a:t>
            </a:r>
            <a:r>
              <a:rPr lang="en-US" dirty="0" smtClean="0"/>
              <a:t>process in </a:t>
            </a:r>
            <a:r>
              <a:rPr lang="en-US" dirty="0"/>
              <a:t>GSM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275" y="1885950"/>
            <a:ext cx="6267450" cy="421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220075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IS </a:t>
            </a:r>
            <a:r>
              <a:rPr lang="en-US" dirty="0" smtClean="0"/>
              <a:t>41(3 members)</a:t>
            </a:r>
          </a:p>
          <a:p>
            <a:pPr algn="just"/>
            <a:r>
              <a:rPr lang="en-US" dirty="0" smtClean="0"/>
              <a:t>PCS (3 </a:t>
            </a:r>
            <a:r>
              <a:rPr lang="en-US" dirty="0"/>
              <a:t>members</a:t>
            </a:r>
            <a:r>
              <a:rPr lang="en-US" dirty="0" smtClean="0"/>
              <a:t>) </a:t>
            </a:r>
            <a:endParaRPr lang="en-US" dirty="0"/>
          </a:p>
          <a:p>
            <a:pPr algn="just"/>
            <a:r>
              <a:rPr lang="en-US" dirty="0"/>
              <a:t>IS 95 </a:t>
            </a:r>
            <a:r>
              <a:rPr lang="en-US" dirty="0" smtClean="0"/>
              <a:t>(3 </a:t>
            </a:r>
            <a:r>
              <a:rPr lang="en-US" dirty="0"/>
              <a:t>members</a:t>
            </a:r>
            <a:r>
              <a:rPr lang="en-US" dirty="0" smtClean="0"/>
              <a:t>)</a:t>
            </a:r>
          </a:p>
          <a:p>
            <a:pPr algn="just"/>
            <a:r>
              <a:rPr lang="en-US" dirty="0"/>
              <a:t>Hand off in GSM and SMS (3 </a:t>
            </a:r>
            <a:r>
              <a:rPr lang="en-US" dirty="0"/>
              <a:t>members</a:t>
            </a:r>
            <a:r>
              <a:rPr lang="en-US" dirty="0"/>
              <a:t>)</a:t>
            </a:r>
            <a:r>
              <a:rPr lang="en-US" b="1" dirty="0" smtClean="0"/>
              <a:t> </a:t>
            </a:r>
          </a:p>
          <a:p>
            <a:pPr algn="just"/>
            <a:r>
              <a:rPr lang="en-US" dirty="0" smtClean="0"/>
              <a:t>International Mobile Telecommunications (IMT-2000) (7 </a:t>
            </a:r>
            <a:r>
              <a:rPr lang="en-US" dirty="0"/>
              <a:t>members</a:t>
            </a:r>
            <a:r>
              <a:rPr lang="en-US" dirty="0" smtClean="0"/>
              <a:t>)</a:t>
            </a:r>
          </a:p>
          <a:p>
            <a:pPr algn="just"/>
            <a:r>
              <a:rPr lang="en-US" dirty="0" smtClean="0"/>
              <a:t>Universal Mobile Telecommunications Systems (UMTS) (5 </a:t>
            </a:r>
            <a:r>
              <a:rPr lang="en-US" dirty="0"/>
              <a:t>members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5736146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endParaRPr lang="en-US" dirty="0" smtClean="0"/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endParaRPr lang="en-US" dirty="0" smtClean="0"/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endParaRPr lang="en-US" dirty="0" smtClean="0"/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endParaRPr lang="en-US" dirty="0" smtClean="0"/>
          </a:p>
          <a:p>
            <a:pPr marL="0" indent="0" algn="r">
              <a:buNone/>
            </a:pPr>
            <a:r>
              <a:rPr lang="en-US" sz="4800" b="1" dirty="0" smtClean="0"/>
              <a:t>Thank you 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357490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Characteristics of AMPS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/>
              <a:t>AMPS uses the </a:t>
            </a:r>
            <a:r>
              <a:rPr lang="en-US" dirty="0">
                <a:solidFill>
                  <a:srgbClr val="FF0000"/>
                </a:solidFill>
              </a:rPr>
              <a:t>frequency band from 824MHz to 849MHz </a:t>
            </a:r>
            <a:r>
              <a:rPr lang="en-US" dirty="0"/>
              <a:t>for transmissions </a:t>
            </a:r>
            <a:r>
              <a:rPr lang="en-US" dirty="0" smtClean="0"/>
              <a:t>from MSs </a:t>
            </a:r>
            <a:r>
              <a:rPr lang="en-US" dirty="0"/>
              <a:t>to the BS (</a:t>
            </a:r>
            <a:r>
              <a:rPr lang="en-US" dirty="0">
                <a:solidFill>
                  <a:srgbClr val="FF0000"/>
                </a:solidFill>
              </a:rPr>
              <a:t>reverse link or uplink</a:t>
            </a:r>
            <a:r>
              <a:rPr lang="en-US" dirty="0"/>
              <a:t>) and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frequency band between </a:t>
            </a:r>
            <a:r>
              <a:rPr lang="en-US" dirty="0" smtClean="0">
                <a:solidFill>
                  <a:srgbClr val="FF0000"/>
                </a:solidFill>
              </a:rPr>
              <a:t>869MHz to </a:t>
            </a:r>
            <a:r>
              <a:rPr lang="en-US" dirty="0">
                <a:solidFill>
                  <a:srgbClr val="FF0000"/>
                </a:solidFill>
              </a:rPr>
              <a:t>894MHz </a:t>
            </a:r>
            <a:r>
              <a:rPr lang="en-US" dirty="0"/>
              <a:t>from the BS to the MS (</a:t>
            </a:r>
            <a:r>
              <a:rPr lang="en-US" dirty="0">
                <a:solidFill>
                  <a:srgbClr val="FF0000"/>
                </a:solidFill>
              </a:rPr>
              <a:t>forward link or downlink</a:t>
            </a:r>
            <a:r>
              <a:rPr lang="en-US" dirty="0"/>
              <a:t>).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>
                <a:solidFill>
                  <a:srgbClr val="FF0000"/>
                </a:solidFill>
              </a:rPr>
              <a:t>3 kHz </a:t>
            </a:r>
            <a:r>
              <a:rPr lang="en-US" dirty="0" smtClean="0">
                <a:solidFill>
                  <a:srgbClr val="FF0000"/>
                </a:solidFill>
              </a:rPr>
              <a:t>analog voice </a:t>
            </a:r>
            <a:r>
              <a:rPr lang="en-US" dirty="0">
                <a:solidFill>
                  <a:srgbClr val="FF0000"/>
                </a:solidFill>
              </a:rPr>
              <a:t>signal is modulated onto 30 kHz </a:t>
            </a:r>
            <a:r>
              <a:rPr lang="en-US" dirty="0"/>
              <a:t>channels. </a:t>
            </a:r>
            <a:endParaRPr lang="en-US" dirty="0" smtClean="0"/>
          </a:p>
          <a:p>
            <a:pPr algn="just"/>
            <a:r>
              <a:rPr lang="en-US" dirty="0" smtClean="0"/>
              <a:t>In </a:t>
            </a:r>
            <a:r>
              <a:rPr lang="en-US" dirty="0"/>
              <a:t>transmitting data, the </a:t>
            </a:r>
            <a:r>
              <a:rPr lang="en-US" dirty="0" smtClean="0"/>
              <a:t>system uses </a:t>
            </a:r>
            <a:r>
              <a:rPr lang="en-US" b="1" dirty="0"/>
              <a:t>Manchester </a:t>
            </a:r>
            <a:r>
              <a:rPr lang="en-US" dirty="0"/>
              <a:t>frequency modulation at the rate of 10 kbps, while the </a:t>
            </a:r>
            <a:r>
              <a:rPr lang="en-US" dirty="0" smtClean="0"/>
              <a:t>control parameters </a:t>
            </a:r>
            <a:r>
              <a:rPr lang="en-US" dirty="0"/>
              <a:t>remain the same as in voice transfer. </a:t>
            </a:r>
            <a:endParaRPr lang="en-US" dirty="0" smtClean="0"/>
          </a:p>
          <a:p>
            <a:pPr algn="just"/>
            <a:r>
              <a:rPr lang="en-US" dirty="0" smtClean="0"/>
              <a:t>Separate </a:t>
            </a:r>
            <a:r>
              <a:rPr lang="en-US" dirty="0"/>
              <a:t>channels are </a:t>
            </a:r>
            <a:r>
              <a:rPr lang="en-US" dirty="0" smtClean="0"/>
              <a:t>used for </a:t>
            </a:r>
            <a:r>
              <a:rPr lang="en-US" dirty="0"/>
              <a:t>transmitting control information and data. </a:t>
            </a:r>
            <a:endParaRPr lang="en-US" dirty="0" smtClean="0"/>
          </a:p>
          <a:p>
            <a:pPr algn="just"/>
            <a:r>
              <a:rPr lang="en-US" dirty="0" smtClean="0"/>
              <a:t>Since </a:t>
            </a:r>
            <a:r>
              <a:rPr lang="en-US" dirty="0"/>
              <a:t>fewer control messages </a:t>
            </a:r>
            <a:r>
              <a:rPr lang="en-US" dirty="0" smtClean="0"/>
              <a:t>are exchanged </a:t>
            </a:r>
            <a:r>
              <a:rPr lang="en-US" dirty="0"/>
              <a:t>between the MS and the BS as compared with voice or data </a:t>
            </a:r>
            <a:r>
              <a:rPr lang="en-US" dirty="0" smtClean="0"/>
              <a:t>messages, a </a:t>
            </a:r>
            <a:r>
              <a:rPr lang="en-US" dirty="0">
                <a:solidFill>
                  <a:srgbClr val="FF0000"/>
                </a:solidFill>
              </a:rPr>
              <a:t>smaller number of control channels are employed </a:t>
            </a:r>
            <a:r>
              <a:rPr lang="en-US" dirty="0"/>
              <a:t>than voice antennas. </a:t>
            </a:r>
            <a:endParaRPr lang="en-US" dirty="0" smtClean="0"/>
          </a:p>
          <a:p>
            <a:pPr algn="just"/>
            <a:r>
              <a:rPr lang="en-US" dirty="0" smtClean="0"/>
              <a:t>In AMPS, there </a:t>
            </a:r>
            <a:r>
              <a:rPr lang="en-US" dirty="0"/>
              <a:t>is </a:t>
            </a:r>
            <a:r>
              <a:rPr lang="en-US" dirty="0">
                <a:solidFill>
                  <a:srgbClr val="FF0000"/>
                </a:solidFill>
              </a:rPr>
              <a:t>one control </a:t>
            </a:r>
            <a:r>
              <a:rPr lang="en-US" dirty="0" err="1">
                <a:solidFill>
                  <a:srgbClr val="FF0000"/>
                </a:solidFill>
              </a:rPr>
              <a:t>transreceiver</a:t>
            </a:r>
            <a:r>
              <a:rPr lang="en-US" dirty="0">
                <a:solidFill>
                  <a:srgbClr val="FF0000"/>
                </a:solidFill>
              </a:rPr>
              <a:t> for every eight voice </a:t>
            </a:r>
            <a:r>
              <a:rPr lang="en-US" dirty="0" err="1">
                <a:solidFill>
                  <a:srgbClr val="FF0000"/>
                </a:solidFill>
              </a:rPr>
              <a:t>transreceivers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7084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 Allocation in AMPS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Frequency allocation in AMPS is done by dividing the entire frequency </a:t>
            </a:r>
            <a:r>
              <a:rPr lang="en-US" dirty="0" smtClean="0"/>
              <a:t>spectrum into </a:t>
            </a:r>
            <a:r>
              <a:rPr lang="en-US" dirty="0">
                <a:solidFill>
                  <a:srgbClr val="FF0000"/>
                </a:solidFill>
              </a:rPr>
              <a:t>two bands—Band A and Band B. </a:t>
            </a:r>
            <a:endParaRPr lang="en-US" dirty="0" smtClean="0">
              <a:solidFill>
                <a:srgbClr val="FF0000"/>
              </a:solidFill>
            </a:endParaRPr>
          </a:p>
          <a:p>
            <a:pPr lvl="1" algn="just"/>
            <a:r>
              <a:rPr lang="en-US" dirty="0"/>
              <a:t>The non-</a:t>
            </a:r>
            <a:r>
              <a:rPr lang="en-US" dirty="0" err="1"/>
              <a:t>wireline</a:t>
            </a:r>
            <a:r>
              <a:rPr lang="en-US" dirty="0"/>
              <a:t> providers are given Band </a:t>
            </a:r>
            <a:r>
              <a:rPr lang="en-US" dirty="0" smtClean="0"/>
              <a:t>A</a:t>
            </a:r>
          </a:p>
          <a:p>
            <a:pPr lvl="1" algn="just"/>
            <a:r>
              <a:rPr lang="en-US" dirty="0" smtClean="0"/>
              <a:t>Bell </a:t>
            </a:r>
            <a:r>
              <a:rPr lang="en-US" dirty="0" err="1"/>
              <a:t>wireline</a:t>
            </a:r>
            <a:r>
              <a:rPr lang="en-US" dirty="0"/>
              <a:t> providers </a:t>
            </a:r>
            <a:r>
              <a:rPr lang="en-US" dirty="0" smtClean="0"/>
              <a:t>are given </a:t>
            </a:r>
            <a:r>
              <a:rPr lang="en-US" dirty="0"/>
              <a:t>Band B. </a:t>
            </a:r>
            <a:endParaRPr lang="en-US" dirty="0" smtClean="0"/>
          </a:p>
          <a:p>
            <a:pPr algn="just"/>
            <a:r>
              <a:rPr lang="en-US" dirty="0" smtClean="0"/>
              <a:t>A </a:t>
            </a:r>
            <a:r>
              <a:rPr lang="en-US" dirty="0"/>
              <a:t>total of </a:t>
            </a:r>
            <a:r>
              <a:rPr lang="en-US" dirty="0">
                <a:solidFill>
                  <a:srgbClr val="FF0000"/>
                </a:solidFill>
              </a:rPr>
              <a:t>666 channels </a:t>
            </a:r>
            <a:r>
              <a:rPr lang="en-US" dirty="0"/>
              <a:t>(which was later increased to 832 channels) </a:t>
            </a:r>
            <a:r>
              <a:rPr lang="en-US" dirty="0" smtClean="0"/>
              <a:t>is </a:t>
            </a:r>
            <a:r>
              <a:rPr lang="en-US" dirty="0"/>
              <a:t>divided among these two </a:t>
            </a:r>
            <a:r>
              <a:rPr lang="en-US" dirty="0" smtClean="0"/>
              <a:t>bands</a:t>
            </a:r>
          </a:p>
          <a:p>
            <a:pPr algn="just"/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cluster of seven cells allows many </a:t>
            </a:r>
            <a:r>
              <a:rPr lang="en-US" dirty="0" smtClean="0"/>
              <a:t>users to </a:t>
            </a:r>
            <a:r>
              <a:rPr lang="en-US" dirty="0"/>
              <a:t>employ the same frequency spectrum simultaneously. </a:t>
            </a:r>
            <a:endParaRPr lang="en-US" dirty="0" smtClean="0"/>
          </a:p>
          <a:p>
            <a:pPr algn="just"/>
            <a:r>
              <a:rPr lang="en-US" dirty="0" smtClean="0"/>
              <a:t>It uses </a:t>
            </a:r>
            <a:r>
              <a:rPr lang="en-US" dirty="0" smtClean="0">
                <a:solidFill>
                  <a:srgbClr val="FF0000"/>
                </a:solidFill>
              </a:rPr>
              <a:t>directional radio </a:t>
            </a:r>
            <a:r>
              <a:rPr lang="en-US" dirty="0">
                <a:solidFill>
                  <a:srgbClr val="FF0000"/>
                </a:solidFill>
              </a:rPr>
              <a:t>propagation </a:t>
            </a:r>
            <a:r>
              <a:rPr lang="en-US" dirty="0" smtClean="0"/>
              <a:t>which enables </a:t>
            </a:r>
            <a:r>
              <a:rPr lang="en-US" dirty="0"/>
              <a:t>different frequencies to be transmitted in </a:t>
            </a:r>
            <a:r>
              <a:rPr lang="en-US" dirty="0" smtClean="0"/>
              <a:t>different directions</a:t>
            </a:r>
            <a:r>
              <a:rPr lang="en-US" dirty="0"/>
              <a:t>, thereby </a:t>
            </a:r>
            <a:r>
              <a:rPr lang="en-US" dirty="0">
                <a:solidFill>
                  <a:srgbClr val="FF0000"/>
                </a:solidFill>
              </a:rPr>
              <a:t>reducing radio </a:t>
            </a:r>
            <a:r>
              <a:rPr lang="en-US" dirty="0" smtClean="0">
                <a:solidFill>
                  <a:srgbClr val="FF0000"/>
                </a:solidFill>
              </a:rPr>
              <a:t>interference.</a:t>
            </a:r>
          </a:p>
        </p:txBody>
      </p:sp>
    </p:spTree>
    <p:extLst>
      <p:ext uri="{BB962C8B-B14F-4D97-AF65-F5344CB8AC3E}">
        <p14:creationId xmlns:p14="http://schemas.microsoft.com/office/powerpoint/2010/main" val="3684429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 Allocation in AMPS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8229599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0469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Operation of AMPS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9009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3862</Words>
  <Application>Microsoft Office PowerPoint</Application>
  <PresentationFormat>On-screen Show (4:3)</PresentationFormat>
  <Paragraphs>307</Paragraphs>
  <Slides>56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Office Theme</vt:lpstr>
      <vt:lpstr>MODULE II   Wireless Systems</vt:lpstr>
      <vt:lpstr>Content </vt:lpstr>
      <vt:lpstr>AMPS  (Advanced Mobile Phone System) </vt:lpstr>
      <vt:lpstr>AMPS (Advanced Mobile Phone System)</vt:lpstr>
      <vt:lpstr>AMPS</vt:lpstr>
      <vt:lpstr>Characteristics of AMPS</vt:lpstr>
      <vt:lpstr>Band Allocation in AMPS</vt:lpstr>
      <vt:lpstr>Band Allocation in AMPS</vt:lpstr>
      <vt:lpstr>Operation of AMPS</vt:lpstr>
      <vt:lpstr>Operation of AMPS</vt:lpstr>
      <vt:lpstr>How does a MS know when it receives a call?</vt:lpstr>
      <vt:lpstr>Forward and reverse channels</vt:lpstr>
      <vt:lpstr>Forward control channel (FOCC)</vt:lpstr>
      <vt:lpstr>Forward control channel (FOCC)</vt:lpstr>
      <vt:lpstr>FOCC frame format</vt:lpstr>
      <vt:lpstr>Reverse control channel (RECC)</vt:lpstr>
      <vt:lpstr>Format of RECC</vt:lpstr>
      <vt:lpstr>Forward voice channel (FVC)</vt:lpstr>
      <vt:lpstr>Reverse voice channel (RVC)</vt:lpstr>
      <vt:lpstr>General Working of AMPS Phone System</vt:lpstr>
      <vt:lpstr>General Working of AMPS Phone System</vt:lpstr>
      <vt:lpstr>Global System for Mobile Communication  </vt:lpstr>
      <vt:lpstr>Global System for Mobile Communication </vt:lpstr>
      <vt:lpstr>GSM infrastructure</vt:lpstr>
      <vt:lpstr>Base station controller (BSC):</vt:lpstr>
      <vt:lpstr>Mobile switching center (MSC)</vt:lpstr>
      <vt:lpstr>Authentication center (AUC):</vt:lpstr>
      <vt:lpstr>Equipment identity register (EIR)</vt:lpstr>
      <vt:lpstr>Frequency Bands and Channels</vt:lpstr>
      <vt:lpstr>Frequency band used by GSM</vt:lpstr>
      <vt:lpstr>Channels in GSM</vt:lpstr>
      <vt:lpstr>Channels in GSM</vt:lpstr>
      <vt:lpstr>Channels in GSM</vt:lpstr>
      <vt:lpstr>Channels in GSM</vt:lpstr>
      <vt:lpstr>Frames in GSM</vt:lpstr>
      <vt:lpstr>Frames in GSM</vt:lpstr>
      <vt:lpstr>Identity Numbers Used by a GSM System</vt:lpstr>
      <vt:lpstr>International mobile subscriber identity (IMSI) </vt:lpstr>
      <vt:lpstr>International mobile subscriber identity (IMSI)</vt:lpstr>
      <vt:lpstr>Subscriber identity module (SIM):</vt:lpstr>
      <vt:lpstr>Mobile system ISDN (MSISDN)</vt:lpstr>
      <vt:lpstr>Location area identity (LAI) </vt:lpstr>
      <vt:lpstr>GSM layout</vt:lpstr>
      <vt:lpstr>International MS equipment identity (IMSEI)</vt:lpstr>
      <vt:lpstr>MS roaming number (MSRN)</vt:lpstr>
      <vt:lpstr>Temporary mobile subscriber identity (TMSI)</vt:lpstr>
      <vt:lpstr>Interfaces, Planes, and Layers of GSM</vt:lpstr>
      <vt:lpstr>Interfaces of GSM</vt:lpstr>
      <vt:lpstr>Planes</vt:lpstr>
      <vt:lpstr>Planes</vt:lpstr>
      <vt:lpstr>Operation </vt:lpstr>
      <vt:lpstr>Operation </vt:lpstr>
      <vt:lpstr>Operation </vt:lpstr>
      <vt:lpstr>Authentication process in GSM</vt:lpstr>
      <vt:lpstr>Assignment topics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II   Wireless Systems</dc:title>
  <dc:creator>Sadhish</dc:creator>
  <cp:lastModifiedBy>Sadhish</cp:lastModifiedBy>
  <cp:revision>24</cp:revision>
  <dcterms:created xsi:type="dcterms:W3CDTF">2014-09-11T14:53:03Z</dcterms:created>
  <dcterms:modified xsi:type="dcterms:W3CDTF">2014-09-14T11:03:10Z</dcterms:modified>
</cp:coreProperties>
</file>