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7"/>
  </p:notesMasterIdLst>
  <p:sldIdLst>
    <p:sldId id="256" r:id="rId2"/>
    <p:sldId id="257" r:id="rId3"/>
    <p:sldId id="261" r:id="rId4"/>
    <p:sldId id="258" r:id="rId5"/>
    <p:sldId id="262" r:id="rId6"/>
    <p:sldId id="263" r:id="rId7"/>
    <p:sldId id="264" r:id="rId8"/>
    <p:sldId id="265"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 id="291" r:id="rId34"/>
    <p:sldId id="292" r:id="rId35"/>
    <p:sldId id="293" r:id="rId36"/>
    <p:sldId id="294" r:id="rId37"/>
    <p:sldId id="295" r:id="rId38"/>
    <p:sldId id="296" r:id="rId39"/>
    <p:sldId id="297" r:id="rId40"/>
    <p:sldId id="298" r:id="rId41"/>
    <p:sldId id="299" r:id="rId42"/>
    <p:sldId id="300" r:id="rId43"/>
    <p:sldId id="301" r:id="rId44"/>
    <p:sldId id="302" r:id="rId45"/>
    <p:sldId id="303"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294" autoAdjust="0"/>
    <p:restoredTop sz="94660"/>
  </p:normalViewPr>
  <p:slideViewPr>
    <p:cSldViewPr>
      <p:cViewPr varScale="1">
        <p:scale>
          <a:sx n="68" d="100"/>
          <a:sy n="68" d="100"/>
        </p:scale>
        <p:origin x="-145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6B3CC6-4808-4D7C-AF40-E4AD660586F7}" type="datetimeFigureOut">
              <a:rPr lang="en-US" smtClean="0"/>
              <a:pPr/>
              <a:t>11-Aug-14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98637D-3C7D-4F6E-BC60-C60C54ED589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598637D-3C7D-4F6E-BC60-C60C54ED5898}" type="slidenum">
              <a:rPr lang="en-US" smtClean="0"/>
              <a:pPr/>
              <a:t>45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BD692FE-2F68-4F62-845E-B2E11F5AD302}" type="datetimeFigureOut">
              <a:rPr lang="en-US" smtClean="0"/>
              <a:pPr/>
              <a:t>11-Aug-14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40D009-E5D8-4FC0-B295-0EEA75FCEBE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D692FE-2F68-4F62-845E-B2E11F5AD302}" type="datetimeFigureOut">
              <a:rPr lang="en-US" smtClean="0"/>
              <a:pPr/>
              <a:t>11-Aug-14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40D009-E5D8-4FC0-B295-0EEA75FCEBE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D692FE-2F68-4F62-845E-B2E11F5AD302}" type="datetimeFigureOut">
              <a:rPr lang="en-US" smtClean="0"/>
              <a:pPr/>
              <a:t>11-Aug-14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40D009-E5D8-4FC0-B295-0EEA75FCEBE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D692FE-2F68-4F62-845E-B2E11F5AD302}" type="datetimeFigureOut">
              <a:rPr lang="en-US" smtClean="0"/>
              <a:pPr/>
              <a:t>11-Aug-14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40D009-E5D8-4FC0-B295-0EEA75FCEBE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D692FE-2F68-4F62-845E-B2E11F5AD302}" type="datetimeFigureOut">
              <a:rPr lang="en-US" smtClean="0"/>
              <a:pPr/>
              <a:t>11-Aug-14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40D009-E5D8-4FC0-B295-0EEA75FCEBE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BD692FE-2F68-4F62-845E-B2E11F5AD302}" type="datetimeFigureOut">
              <a:rPr lang="en-US" smtClean="0"/>
              <a:pPr/>
              <a:t>11-Aug-14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40D009-E5D8-4FC0-B295-0EEA75FCEBE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BD692FE-2F68-4F62-845E-B2E11F5AD302}" type="datetimeFigureOut">
              <a:rPr lang="en-US" smtClean="0"/>
              <a:pPr/>
              <a:t>11-Aug-14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B40D009-E5D8-4FC0-B295-0EEA75FCEBE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BD692FE-2F68-4F62-845E-B2E11F5AD302}" type="datetimeFigureOut">
              <a:rPr lang="en-US" smtClean="0"/>
              <a:pPr/>
              <a:t>11-Aug-14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B40D009-E5D8-4FC0-B295-0EEA75FCEBE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D692FE-2F68-4F62-845E-B2E11F5AD302}" type="datetimeFigureOut">
              <a:rPr lang="en-US" smtClean="0"/>
              <a:pPr/>
              <a:t>11-Aug-14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B40D009-E5D8-4FC0-B295-0EEA75FCEBE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D692FE-2F68-4F62-845E-B2E11F5AD302}" type="datetimeFigureOut">
              <a:rPr lang="en-US" smtClean="0"/>
              <a:pPr/>
              <a:t>11-Aug-14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40D009-E5D8-4FC0-B295-0EEA75FCEBE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D692FE-2F68-4F62-845E-B2E11F5AD302}" type="datetimeFigureOut">
              <a:rPr lang="en-US" smtClean="0"/>
              <a:pPr/>
              <a:t>11-Aug-14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40D009-E5D8-4FC0-B295-0EEA75FCEBE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D692FE-2F68-4F62-845E-B2E11F5AD302}" type="datetimeFigureOut">
              <a:rPr lang="en-US" smtClean="0"/>
              <a:pPr/>
              <a:t>11-Aug-14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40D009-E5D8-4FC0-B295-0EEA75FCEBE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Physical layer for  IEEE  802.11 wireless LANs: Radio  systems </a:t>
            </a:r>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 in  FH systems</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smtClean="0"/>
              <a:t>In  </a:t>
            </a:r>
            <a:r>
              <a:rPr lang="en-US" dirty="0"/>
              <a:t>an interference  environment,   there  are two,  described as follows </a:t>
            </a:r>
          </a:p>
          <a:p>
            <a:pPr algn="just">
              <a:buNone/>
            </a:pPr>
            <a:r>
              <a:rPr lang="en-US" b="1" dirty="0" smtClean="0"/>
              <a:t>Case 1: </a:t>
            </a:r>
            <a:r>
              <a:rPr lang="en-US" dirty="0" smtClean="0"/>
              <a:t>narrowband  </a:t>
            </a:r>
            <a:r>
              <a:rPr lang="en-US" dirty="0"/>
              <a:t>interfering  </a:t>
            </a:r>
            <a:r>
              <a:rPr lang="en-US" dirty="0" smtClean="0"/>
              <a:t>transmitter:</a:t>
            </a:r>
          </a:p>
          <a:p>
            <a:pPr lvl="1" algn="just"/>
            <a:r>
              <a:rPr lang="en-US" dirty="0" smtClean="0"/>
              <a:t>the </a:t>
            </a:r>
            <a:r>
              <a:rPr lang="en-US" dirty="0"/>
              <a:t>interference affects only those bursts whose carrier coincides with the carrier of the other transmitter.  </a:t>
            </a:r>
            <a:endParaRPr lang="en-US" dirty="0" smtClean="0"/>
          </a:p>
          <a:p>
            <a:pPr lvl="2" algn="just"/>
            <a:r>
              <a:rPr lang="en-US" dirty="0" smtClean="0"/>
              <a:t>Interference with other narrowband systems is mitigated by the fact that the transmission does not always occupy the same bandwidth. </a:t>
            </a:r>
          </a:p>
          <a:p>
            <a:pPr lvl="2" algn="just"/>
            <a:r>
              <a:rPr lang="en-US" dirty="0" smtClean="0"/>
              <a:t>The </a:t>
            </a:r>
            <a:r>
              <a:rPr lang="en-US" dirty="0" smtClean="0">
                <a:solidFill>
                  <a:srgbClr val="FF0000"/>
                </a:solidFill>
              </a:rPr>
              <a:t>interference only occurs at times</a:t>
            </a:r>
            <a:r>
              <a:rPr lang="en-US" dirty="0" smtClean="0"/>
              <a:t>.</a:t>
            </a:r>
          </a:p>
          <a:p>
            <a:pPr lvl="1" algn="just">
              <a:buNone/>
            </a:pPr>
            <a:r>
              <a:rPr lang="en-US" sz="3200" b="1" dirty="0" smtClean="0"/>
              <a:t>Case 2:</a:t>
            </a:r>
            <a:r>
              <a:rPr lang="en-US" sz="3200" dirty="0" smtClean="0"/>
              <a:t> </a:t>
            </a:r>
            <a:r>
              <a:rPr lang="en-US" dirty="0" smtClean="0"/>
              <a:t>If two  FH systems working  on the same band have overlapping coverage areas, </a:t>
            </a:r>
            <a:r>
              <a:rPr lang="en-US" dirty="0" smtClean="0">
                <a:solidFill>
                  <a:srgbClr val="FF0000"/>
                </a:solidFill>
              </a:rPr>
              <a:t>interference will  occur every time</a:t>
            </a:r>
            <a:r>
              <a:rPr lang="en-US" dirty="0" smtClean="0"/>
              <a:t>  the bursts of both systems coincide in the same carrier.</a:t>
            </a:r>
          </a:p>
          <a:p>
            <a:pPr lvl="1" algn="just"/>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 in  FH systems</a:t>
            </a:r>
            <a:endParaRPr lang="en-US" dirty="0"/>
          </a:p>
        </p:txBody>
      </p:sp>
      <p:sp>
        <p:nvSpPr>
          <p:cNvPr id="3" name="Content Placeholder 2"/>
          <p:cNvSpPr>
            <a:spLocks noGrp="1"/>
          </p:cNvSpPr>
          <p:nvPr>
            <p:ph idx="1"/>
          </p:nvPr>
        </p:nvSpPr>
        <p:spPr>
          <a:xfrm>
            <a:off x="457200" y="1600200"/>
            <a:ext cx="8229600" cy="4876800"/>
          </a:xfrm>
        </p:spPr>
        <p:txBody>
          <a:bodyPr>
            <a:normAutofit fontScale="77500" lnSpcReduction="20000"/>
          </a:bodyPr>
          <a:lstStyle/>
          <a:p>
            <a:pPr algn="just"/>
            <a:r>
              <a:rPr lang="en-US" dirty="0" smtClean="0"/>
              <a:t>When the signal arrives at the receiver through different  paths, with  different  delays, frequency-selective fading  occurs: </a:t>
            </a:r>
          </a:p>
          <a:p>
            <a:pPr algn="just"/>
            <a:r>
              <a:rPr lang="en-US" dirty="0" smtClean="0"/>
              <a:t>Some frequencies become heavily attenuated because of the destructive combination of the signals coming from different paths.</a:t>
            </a:r>
          </a:p>
          <a:p>
            <a:pPr algn="just"/>
            <a:r>
              <a:rPr lang="en-US" dirty="0" smtClean="0"/>
              <a:t>As the resulting phase differences depend on the carrier frequency, for other frequencies the combination  is not destructive and can even be </a:t>
            </a:r>
            <a:r>
              <a:rPr lang="en-US" dirty="0" smtClean="0">
                <a:solidFill>
                  <a:srgbClr val="FF0000"/>
                </a:solidFill>
              </a:rPr>
              <a:t>constructive</a:t>
            </a:r>
            <a:r>
              <a:rPr lang="en-US" dirty="0" smtClean="0"/>
              <a:t>, reinforcing the received power. </a:t>
            </a:r>
          </a:p>
          <a:p>
            <a:pPr algn="just"/>
            <a:r>
              <a:rPr lang="en-US" dirty="0" smtClean="0"/>
              <a:t>In an FH system </a:t>
            </a:r>
            <a:r>
              <a:rPr lang="en-US" dirty="0" smtClean="0">
                <a:solidFill>
                  <a:srgbClr val="FF0000"/>
                </a:solidFill>
              </a:rPr>
              <a:t>some bursts </a:t>
            </a:r>
            <a:r>
              <a:rPr lang="en-US" dirty="0" smtClean="0"/>
              <a:t>would  </a:t>
            </a:r>
            <a:r>
              <a:rPr lang="en-US" dirty="0" smtClean="0">
                <a:solidFill>
                  <a:srgbClr val="FF0000"/>
                </a:solidFill>
              </a:rPr>
              <a:t>suffer</a:t>
            </a:r>
            <a:r>
              <a:rPr lang="en-US" dirty="0" smtClean="0"/>
              <a:t> from </a:t>
            </a:r>
            <a:r>
              <a:rPr lang="en-US" dirty="0" smtClean="0">
                <a:solidFill>
                  <a:srgbClr val="FF0000"/>
                </a:solidFill>
              </a:rPr>
              <a:t>fading</a:t>
            </a:r>
            <a:r>
              <a:rPr lang="en-US" dirty="0" smtClean="0"/>
              <a:t>, but </a:t>
            </a:r>
            <a:r>
              <a:rPr lang="en-US" dirty="0" smtClean="0">
                <a:solidFill>
                  <a:srgbClr val="FF0000"/>
                </a:solidFill>
              </a:rPr>
              <a:t>others </a:t>
            </a:r>
            <a:r>
              <a:rPr lang="en-US" dirty="0" smtClean="0"/>
              <a:t>would  be </a:t>
            </a:r>
            <a:r>
              <a:rPr lang="en-US" dirty="0" smtClean="0">
                <a:solidFill>
                  <a:srgbClr val="FF0000"/>
                </a:solidFill>
              </a:rPr>
              <a:t>received perfectly</a:t>
            </a:r>
            <a:r>
              <a:rPr lang="en-US" dirty="0" smtClean="0"/>
              <a:t>. </a:t>
            </a:r>
          </a:p>
          <a:p>
            <a:pPr algn="just"/>
            <a:r>
              <a:rPr lang="en-US" dirty="0" smtClean="0"/>
              <a:t>In a multipath propagation environment,  only some bursts are affected by frequency- selective fading.</a:t>
            </a:r>
          </a:p>
          <a:p>
            <a:pPr algn="just"/>
            <a:endParaRPr lang="en-US" dirty="0" smtClean="0"/>
          </a:p>
          <a:p>
            <a:pPr algn="just"/>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Frequency hopping techniques</a:t>
            </a:r>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smtClean="0"/>
              <a:t>As a consequence, these systems usually assume that </a:t>
            </a:r>
          </a:p>
          <a:p>
            <a:pPr lvl="1" algn="just"/>
            <a:r>
              <a:rPr lang="en-US" dirty="0" smtClean="0"/>
              <a:t>some of the bursts are received with  very low quality (high BER) or </a:t>
            </a:r>
          </a:p>
          <a:p>
            <a:pPr lvl="1" algn="just"/>
            <a:r>
              <a:rPr lang="en-US" dirty="0" smtClean="0"/>
              <a:t>are completely lost because of propagation impairments or </a:t>
            </a:r>
          </a:p>
          <a:p>
            <a:pPr lvl="1" algn="just"/>
            <a:r>
              <a:rPr lang="en-US" dirty="0" smtClean="0"/>
              <a:t>because of a powerful interfering signal.</a:t>
            </a:r>
          </a:p>
          <a:p>
            <a:pPr algn="just"/>
            <a:r>
              <a:rPr lang="en-US" dirty="0" smtClean="0"/>
              <a:t> However, this </a:t>
            </a:r>
            <a:r>
              <a:rPr lang="en-US" dirty="0" smtClean="0">
                <a:solidFill>
                  <a:srgbClr val="FF0000"/>
                </a:solidFill>
              </a:rPr>
              <a:t>affects only a small percentage </a:t>
            </a:r>
            <a:r>
              <a:rPr lang="en-US" dirty="0" smtClean="0"/>
              <a:t>of the trans- mission and can be recovered, either by </a:t>
            </a:r>
            <a:r>
              <a:rPr lang="en-US" dirty="0" smtClean="0">
                <a:solidFill>
                  <a:srgbClr val="FF0000"/>
                </a:solidFill>
              </a:rPr>
              <a:t>forward error coding or by retransmissions. </a:t>
            </a:r>
          </a:p>
          <a:p>
            <a:pPr algn="just"/>
            <a:r>
              <a:rPr lang="en-US" dirty="0" smtClean="0"/>
              <a:t>FH systems are usually considered to work on a </a:t>
            </a:r>
            <a:r>
              <a:rPr lang="en-US" dirty="0" smtClean="0">
                <a:solidFill>
                  <a:srgbClr val="FF0000"/>
                </a:solidFill>
              </a:rPr>
              <a:t>pass-fail basis. </a:t>
            </a:r>
          </a:p>
          <a:p>
            <a:pPr algn="just"/>
            <a:r>
              <a:rPr lang="en-US" dirty="0" smtClean="0"/>
              <a:t>Some bursts are received perfectly, and others are lost.</a:t>
            </a:r>
          </a:p>
          <a:p>
            <a:pPr algn="just"/>
            <a:r>
              <a:rPr lang="en-US" dirty="0" smtClean="0"/>
              <a:t>The system works as long as the rate of lost bursts is small</a:t>
            </a:r>
          </a:p>
          <a:p>
            <a:pPr algn="just"/>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Frequency hopping techniques</a:t>
            </a:r>
            <a:endParaRPr lang="en-US" dirty="0"/>
          </a:p>
        </p:txBody>
      </p:sp>
      <p:sp>
        <p:nvSpPr>
          <p:cNvPr id="3" name="Content Placeholder 2"/>
          <p:cNvSpPr>
            <a:spLocks noGrp="1"/>
          </p:cNvSpPr>
          <p:nvPr>
            <p:ph idx="1"/>
          </p:nvPr>
        </p:nvSpPr>
        <p:spPr/>
        <p:txBody>
          <a:bodyPr>
            <a:normAutofit fontScale="85000" lnSpcReduction="20000"/>
          </a:bodyPr>
          <a:lstStyle/>
          <a:p>
            <a:pPr algn="just">
              <a:buNone/>
            </a:pPr>
            <a:r>
              <a:rPr lang="en-US" dirty="0" smtClean="0"/>
              <a:t>This can be achieved in two ways:</a:t>
            </a:r>
          </a:p>
          <a:p>
            <a:pPr marL="514350" indent="-514350" algn="just">
              <a:buFont typeface="+mj-lt"/>
              <a:buAutoNum type="arabicPeriod"/>
            </a:pPr>
            <a:r>
              <a:rPr lang="en-US" dirty="0" smtClean="0"/>
              <a:t>Fight against interference. </a:t>
            </a:r>
          </a:p>
          <a:p>
            <a:pPr lvl="1" algn="just"/>
            <a:r>
              <a:rPr lang="en-US" dirty="0" smtClean="0"/>
              <a:t>Higher the number of available frequencies, the smaller the number of lost bursts.</a:t>
            </a:r>
          </a:p>
          <a:p>
            <a:pPr lvl="1" algn="just"/>
            <a:r>
              <a:rPr lang="en-US" dirty="0" smtClean="0"/>
              <a:t>This is true if the spectrum is not greatly used.</a:t>
            </a:r>
          </a:p>
          <a:p>
            <a:pPr marL="514350" indent="-514350" algn="just">
              <a:buFont typeface="+mj-lt"/>
              <a:buAutoNum type="arabicPeriod"/>
            </a:pPr>
            <a:r>
              <a:rPr lang="en-US" dirty="0" smtClean="0"/>
              <a:t>To limit the probability that many of them are simultaneously affected by fades. </a:t>
            </a:r>
          </a:p>
          <a:p>
            <a:pPr lvl="1" algn="just"/>
            <a:r>
              <a:rPr lang="en-US" dirty="0" smtClean="0">
                <a:solidFill>
                  <a:srgbClr val="FF0000"/>
                </a:solidFill>
              </a:rPr>
              <a:t>channel correlation bandwidth</a:t>
            </a:r>
            <a:r>
              <a:rPr lang="en-US" dirty="0" smtClean="0"/>
              <a:t>: the amount of frequency displacement for which there is a </a:t>
            </a:r>
            <a:r>
              <a:rPr lang="en-US" b="1" dirty="0" smtClean="0">
                <a:solidFill>
                  <a:srgbClr val="002060"/>
                </a:solidFill>
              </a:rPr>
              <a:t>high probability that fades occur at the same time.</a:t>
            </a:r>
          </a:p>
          <a:p>
            <a:pPr lvl="1" algn="just"/>
            <a:r>
              <a:rPr lang="en-US" dirty="0" smtClean="0"/>
              <a:t>If the </a:t>
            </a:r>
            <a:r>
              <a:rPr lang="en-US" b="1" dirty="0" smtClean="0">
                <a:solidFill>
                  <a:srgbClr val="002060"/>
                </a:solidFill>
              </a:rPr>
              <a:t>system bandwidth  </a:t>
            </a:r>
            <a:r>
              <a:rPr lang="en-US" dirty="0" smtClean="0"/>
              <a:t>is much </a:t>
            </a:r>
            <a:r>
              <a:rPr lang="en-US" b="1" dirty="0" smtClean="0">
                <a:solidFill>
                  <a:srgbClr val="002060"/>
                </a:solidFill>
              </a:rPr>
              <a:t>larger</a:t>
            </a:r>
            <a:r>
              <a:rPr lang="en-US" dirty="0" smtClean="0"/>
              <a:t> than the </a:t>
            </a:r>
            <a:r>
              <a:rPr lang="en-US" b="1" dirty="0" smtClean="0">
                <a:solidFill>
                  <a:srgbClr val="002060"/>
                </a:solidFill>
              </a:rPr>
              <a:t>channel correlation bandwidth</a:t>
            </a:r>
            <a:r>
              <a:rPr lang="en-US" dirty="0" smtClean="0"/>
              <a:t> the FH system will </a:t>
            </a:r>
            <a:r>
              <a:rPr lang="en-US" b="1" dirty="0" smtClean="0">
                <a:solidFill>
                  <a:srgbClr val="002060"/>
                </a:solidFill>
              </a:rPr>
              <a:t>tolerate selective fading</a:t>
            </a:r>
            <a:r>
              <a:rPr lang="en-US" dirty="0" smtClean="0"/>
              <a:t> with few problems </a:t>
            </a:r>
          </a:p>
          <a:p>
            <a:pPr algn="just"/>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Coherence correlation  bandwidth</a:t>
            </a:r>
            <a:endParaRPr lang="en-US" dirty="0"/>
          </a:p>
        </p:txBody>
      </p:sp>
      <p:sp>
        <p:nvSpPr>
          <p:cNvPr id="3" name="Content Placeholder 2"/>
          <p:cNvSpPr>
            <a:spLocks noGrp="1"/>
          </p:cNvSpPr>
          <p:nvPr>
            <p:ph idx="1"/>
          </p:nvPr>
        </p:nvSpPr>
        <p:spPr>
          <a:xfrm>
            <a:off x="457200" y="1600200"/>
            <a:ext cx="8229600" cy="5257800"/>
          </a:xfrm>
        </p:spPr>
        <p:txBody>
          <a:bodyPr>
            <a:normAutofit fontScale="70000" lnSpcReduction="20000"/>
          </a:bodyPr>
          <a:lstStyle/>
          <a:p>
            <a:pPr algn="just"/>
            <a:r>
              <a:rPr lang="en-US" dirty="0" smtClean="0"/>
              <a:t>The coherence correlation  bandwidth  is roughly  </a:t>
            </a:r>
            <a:r>
              <a:rPr lang="en-US" b="1" dirty="0" smtClean="0"/>
              <a:t>inversely proportional  to the </a:t>
            </a:r>
            <a:r>
              <a:rPr lang="en-US" b="1" dirty="0" err="1" smtClean="0"/>
              <a:t>rms</a:t>
            </a:r>
            <a:r>
              <a:rPr lang="en-US" b="1" dirty="0" smtClean="0"/>
              <a:t> delay spread, </a:t>
            </a:r>
          </a:p>
          <a:p>
            <a:pPr algn="just"/>
            <a:r>
              <a:rPr lang="en-US" dirty="0" smtClean="0"/>
              <a:t>which  is </a:t>
            </a:r>
            <a:r>
              <a:rPr lang="en-US" b="1" dirty="0" smtClean="0">
                <a:solidFill>
                  <a:srgbClr val="002060"/>
                </a:solidFill>
              </a:rPr>
              <a:t>a measure of the difference between the time of arrival of the first and the last significant components of the signal. </a:t>
            </a:r>
          </a:p>
          <a:p>
            <a:pPr algn="just"/>
            <a:r>
              <a:rPr lang="en-US" dirty="0" smtClean="0"/>
              <a:t>An </a:t>
            </a:r>
            <a:r>
              <a:rPr lang="en-US" dirty="0" smtClean="0">
                <a:solidFill>
                  <a:srgbClr val="FF0000"/>
                </a:solidFill>
              </a:rPr>
              <a:t>estimation of the coherence bandwidth </a:t>
            </a:r>
            <a:r>
              <a:rPr lang="en-US" dirty="0" smtClean="0"/>
              <a:t>B</a:t>
            </a:r>
            <a:r>
              <a:rPr lang="en-US" baseline="-25000" dirty="0" smtClean="0"/>
              <a:t>e</a:t>
            </a:r>
            <a:r>
              <a:rPr lang="en-US" dirty="0" smtClean="0"/>
              <a:t> = 1/(2πD), </a:t>
            </a:r>
          </a:p>
          <a:p>
            <a:pPr lvl="1" algn="just"/>
            <a:r>
              <a:rPr lang="en-US" dirty="0" smtClean="0"/>
              <a:t>where D is the root mean squared (</a:t>
            </a:r>
            <a:r>
              <a:rPr lang="en-US" dirty="0" err="1" smtClean="0"/>
              <a:t>rms</a:t>
            </a:r>
            <a:r>
              <a:rPr lang="en-US" dirty="0" smtClean="0"/>
              <a:t>) delay spread. </a:t>
            </a:r>
          </a:p>
          <a:p>
            <a:pPr algn="just"/>
            <a:r>
              <a:rPr lang="en-US" dirty="0" smtClean="0">
                <a:solidFill>
                  <a:srgbClr val="FF0000"/>
                </a:solidFill>
              </a:rPr>
              <a:t>Very small in outdoor </a:t>
            </a:r>
            <a:r>
              <a:rPr lang="en-US" dirty="0" smtClean="0"/>
              <a:t>mountainous areas, with  different rays traveling very different distances. </a:t>
            </a:r>
          </a:p>
          <a:p>
            <a:pPr algn="just"/>
            <a:r>
              <a:rPr lang="en-US" dirty="0" smtClean="0">
                <a:solidFill>
                  <a:srgbClr val="FF0000"/>
                </a:solidFill>
              </a:rPr>
              <a:t>Very large in indoor environments</a:t>
            </a:r>
            <a:r>
              <a:rPr lang="en-US" dirty="0" smtClean="0"/>
              <a:t>,  where the distance differences are measured in  meters and delay spreads in nanoseconds. </a:t>
            </a:r>
          </a:p>
          <a:p>
            <a:pPr algn="just"/>
            <a:r>
              <a:rPr lang="en-US" dirty="0" smtClean="0"/>
              <a:t>In median rooms </a:t>
            </a:r>
            <a:r>
              <a:rPr lang="en-US" dirty="0" err="1" smtClean="0"/>
              <a:t>rms</a:t>
            </a:r>
            <a:r>
              <a:rPr lang="en-US" dirty="0" smtClean="0"/>
              <a:t> delay spread has been measured to be in the range of 25-50 ns.</a:t>
            </a:r>
          </a:p>
          <a:p>
            <a:pPr algn="just"/>
            <a:r>
              <a:rPr lang="en-US" dirty="0" smtClean="0"/>
              <a:t>The coherence band- width would be between 3 and 6 </a:t>
            </a:r>
            <a:r>
              <a:rPr lang="en-US" dirty="0" err="1" smtClean="0"/>
              <a:t>MHz.</a:t>
            </a:r>
            <a:r>
              <a:rPr lang="en-US" dirty="0" smtClean="0"/>
              <a:t> </a:t>
            </a:r>
          </a:p>
          <a:p>
            <a:pPr algn="just"/>
            <a:r>
              <a:rPr lang="en-US" dirty="0" smtClean="0"/>
              <a:t>Larger rooms would show larger delay spreads and smaller coherence bandwidths.</a:t>
            </a:r>
          </a:p>
          <a:p>
            <a:pPr algn="just"/>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Frequency hopping techniques</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It is clear that FH systems are not appropriate when the spectrum is heavily used.</a:t>
            </a:r>
          </a:p>
          <a:p>
            <a:pPr algn="just"/>
            <a:r>
              <a:rPr lang="en-US" dirty="0" smtClean="0"/>
              <a:t>Most of the channels must be free. </a:t>
            </a:r>
          </a:p>
          <a:p>
            <a:pPr algn="just"/>
            <a:r>
              <a:rPr lang="en-US" dirty="0" smtClean="0"/>
              <a:t>However, this is not a problem in unlicensed bands. </a:t>
            </a:r>
          </a:p>
          <a:p>
            <a:pPr algn="just"/>
            <a:r>
              <a:rPr lang="en-US" dirty="0" smtClean="0"/>
              <a:t>As there is neither frequency planning nor user control </a:t>
            </a:r>
            <a:r>
              <a:rPr lang="en-US" b="1" dirty="0" smtClean="0">
                <a:solidFill>
                  <a:srgbClr val="00B050"/>
                </a:solidFill>
              </a:rPr>
              <a:t>unlicensed frequency bands are never used as much as licensed ones </a:t>
            </a:r>
          </a:p>
          <a:p>
            <a:pPr lvl="1" algn="just"/>
            <a:r>
              <a:rPr lang="en-US" dirty="0" smtClean="0"/>
              <a:t>No matter which transmission system is selected.</a:t>
            </a:r>
          </a:p>
          <a:p>
            <a:pPr algn="just"/>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Frequency hopping techniques</a:t>
            </a:r>
            <a:endParaRPr lang="en-US" dirty="0"/>
          </a:p>
        </p:txBody>
      </p:sp>
      <p:sp>
        <p:nvSpPr>
          <p:cNvPr id="3" name="Content Placeholder 2"/>
          <p:cNvSpPr>
            <a:spLocks noGrp="1"/>
          </p:cNvSpPr>
          <p:nvPr>
            <p:ph idx="1"/>
          </p:nvPr>
        </p:nvSpPr>
        <p:spPr/>
        <p:txBody>
          <a:bodyPr>
            <a:normAutofit/>
          </a:bodyPr>
          <a:lstStyle/>
          <a:p>
            <a:pPr algn="just"/>
            <a:r>
              <a:rPr lang="en-US" dirty="0" smtClean="0"/>
              <a:t>When frequency use is more important,  as in licensed bands, </a:t>
            </a:r>
            <a:r>
              <a:rPr lang="en-US" b="1" dirty="0" smtClean="0">
                <a:solidFill>
                  <a:srgbClr val="FF0000"/>
                </a:solidFill>
              </a:rPr>
              <a:t>orthogonal FH </a:t>
            </a:r>
            <a:r>
              <a:rPr lang="en-US" dirty="0" smtClean="0"/>
              <a:t>can be used.</a:t>
            </a:r>
          </a:p>
          <a:p>
            <a:pPr algn="just"/>
            <a:r>
              <a:rPr lang="en-US" dirty="0" smtClean="0"/>
              <a:t>This is a technique that </a:t>
            </a:r>
            <a:r>
              <a:rPr lang="en-US" b="1" dirty="0" smtClean="0">
                <a:solidFill>
                  <a:srgbClr val="00B050"/>
                </a:solidFill>
              </a:rPr>
              <a:t>allows a group of transmitters to use the same frequency band, all of them with  FH, but with their hop sequences tightly synchronized</a:t>
            </a:r>
          </a:p>
          <a:p>
            <a:pPr algn="just"/>
            <a:r>
              <a:rPr lang="en-US" dirty="0" smtClean="0"/>
              <a:t>This is used in GSM.</a:t>
            </a:r>
          </a:p>
          <a:p>
            <a:pPr algn="just"/>
            <a:endParaRPr lang="en-US" dirty="0" smtClean="0"/>
          </a:p>
          <a:p>
            <a:pPr algn="just"/>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Frequency hopping techniques</a:t>
            </a:r>
            <a:endParaRPr lang="en-US" dirty="0"/>
          </a:p>
        </p:txBody>
      </p:sp>
      <p:sp>
        <p:nvSpPr>
          <p:cNvPr id="3" name="Content Placeholder 2"/>
          <p:cNvSpPr>
            <a:spLocks noGrp="1"/>
          </p:cNvSpPr>
          <p:nvPr>
            <p:ph idx="1"/>
          </p:nvPr>
        </p:nvSpPr>
        <p:spPr>
          <a:xfrm>
            <a:off x="457200" y="1295400"/>
            <a:ext cx="8229600" cy="5257800"/>
          </a:xfrm>
        </p:spPr>
        <p:txBody>
          <a:bodyPr>
            <a:normAutofit fontScale="77500" lnSpcReduction="20000"/>
          </a:bodyPr>
          <a:lstStyle/>
          <a:p>
            <a:pPr algn="just"/>
            <a:r>
              <a:rPr lang="en-US" dirty="0" smtClean="0"/>
              <a:t>If two independent FH transmitters that are working in unlicensed bands, the interference between them will  occur when their frequencies coincide.</a:t>
            </a:r>
          </a:p>
          <a:p>
            <a:pPr algn="just"/>
            <a:r>
              <a:rPr lang="en-US" dirty="0" smtClean="0"/>
              <a:t>On average 1/N of the bursts would be lost,</a:t>
            </a:r>
          </a:p>
          <a:p>
            <a:pPr lvl="1" algn="just"/>
            <a:r>
              <a:rPr lang="en-US" dirty="0" smtClean="0"/>
              <a:t> N being the number of available frequencies. </a:t>
            </a:r>
          </a:p>
          <a:p>
            <a:pPr algn="just"/>
            <a:r>
              <a:rPr lang="en-US" dirty="0" smtClean="0"/>
              <a:t>As the hop times would not be synchronized, the number of lost bursts would  be between 1/N and 2/N on average. </a:t>
            </a:r>
          </a:p>
          <a:p>
            <a:pPr algn="just"/>
            <a:r>
              <a:rPr lang="en-US" dirty="0" smtClean="0"/>
              <a:t>The </a:t>
            </a:r>
            <a:r>
              <a:rPr lang="en-US" b="1" dirty="0" smtClean="0">
                <a:solidFill>
                  <a:srgbClr val="00B050"/>
                </a:solidFill>
              </a:rPr>
              <a:t>greater the number of frequencies, the higher the level of protection against interference. </a:t>
            </a:r>
          </a:p>
          <a:p>
            <a:pPr lvl="1" algn="just"/>
            <a:r>
              <a:rPr lang="en-US" dirty="0" smtClean="0"/>
              <a:t>As N increases, the bandwidth also increases. </a:t>
            </a:r>
          </a:p>
          <a:p>
            <a:pPr algn="just"/>
            <a:r>
              <a:rPr lang="en-US" dirty="0" smtClean="0"/>
              <a:t>In fact, N can be regarded as the </a:t>
            </a:r>
            <a:r>
              <a:rPr lang="en-US" dirty="0" smtClean="0">
                <a:solidFill>
                  <a:srgbClr val="FF0000"/>
                </a:solidFill>
              </a:rPr>
              <a:t>ratio between the bandwidths for the spread spectrum system </a:t>
            </a:r>
            <a:r>
              <a:rPr lang="en-US" dirty="0" err="1" smtClean="0">
                <a:solidFill>
                  <a:srgbClr val="FF0000"/>
                </a:solidFill>
              </a:rPr>
              <a:t>B</a:t>
            </a:r>
            <a:r>
              <a:rPr lang="en-US" sz="2600" dirty="0" err="1" smtClean="0">
                <a:solidFill>
                  <a:srgbClr val="FF0000"/>
                </a:solidFill>
              </a:rPr>
              <a:t>ss</a:t>
            </a:r>
            <a:r>
              <a:rPr lang="en-US" sz="2600" dirty="0" smtClean="0">
                <a:solidFill>
                  <a:srgbClr val="FF0000"/>
                </a:solidFill>
              </a:rPr>
              <a:t> </a:t>
            </a:r>
            <a:r>
              <a:rPr lang="en-US" dirty="0" smtClean="0">
                <a:solidFill>
                  <a:srgbClr val="FF0000"/>
                </a:solidFill>
              </a:rPr>
              <a:t> and the narrowband one </a:t>
            </a:r>
            <a:r>
              <a:rPr lang="en-US" dirty="0" err="1" smtClean="0">
                <a:solidFill>
                  <a:srgbClr val="FF0000"/>
                </a:solidFill>
              </a:rPr>
              <a:t>B</a:t>
            </a:r>
            <a:r>
              <a:rPr lang="en-US" sz="2600" dirty="0" err="1" smtClean="0">
                <a:solidFill>
                  <a:srgbClr val="FF0000"/>
                </a:solidFill>
              </a:rPr>
              <a:t>nb</a:t>
            </a:r>
            <a:r>
              <a:rPr lang="en-US" dirty="0" smtClean="0">
                <a:solidFill>
                  <a:srgbClr val="FF0000"/>
                </a:solidFill>
              </a:rPr>
              <a:t>.</a:t>
            </a:r>
          </a:p>
          <a:p>
            <a:pPr lvl="1" algn="just"/>
            <a:r>
              <a:rPr lang="en-US" dirty="0" smtClean="0"/>
              <a:t>N =</a:t>
            </a:r>
            <a:r>
              <a:rPr lang="en-US" dirty="0" err="1" smtClean="0"/>
              <a:t>Bss</a:t>
            </a:r>
            <a:r>
              <a:rPr lang="en-US" dirty="0" smtClean="0"/>
              <a:t>/ </a:t>
            </a:r>
            <a:r>
              <a:rPr lang="en-US" dirty="0" err="1" smtClean="0"/>
              <a:t>Bnb</a:t>
            </a:r>
            <a:endParaRPr lang="en-US" dirty="0" smtClean="0"/>
          </a:p>
          <a:p>
            <a:pPr algn="just"/>
            <a:endParaRPr lang="en-US" dirty="0" smtClean="0">
              <a:solidFill>
                <a:srgbClr val="FF0000"/>
              </a:solidFill>
            </a:endParaRPr>
          </a:p>
          <a:p>
            <a:pPr algn="just"/>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Frequency hopping techniques</a:t>
            </a:r>
            <a:endParaRPr lang="en-US" dirty="0"/>
          </a:p>
        </p:txBody>
      </p:sp>
      <p:sp>
        <p:nvSpPr>
          <p:cNvPr id="3" name="Content Placeholder 2"/>
          <p:cNvSpPr>
            <a:spLocks noGrp="1"/>
          </p:cNvSpPr>
          <p:nvPr>
            <p:ph idx="1"/>
          </p:nvPr>
        </p:nvSpPr>
        <p:spPr>
          <a:xfrm>
            <a:off x="457200" y="1371600"/>
            <a:ext cx="8229600" cy="5029200"/>
          </a:xfrm>
        </p:spPr>
        <p:txBody>
          <a:bodyPr>
            <a:normAutofit fontScale="92500"/>
          </a:bodyPr>
          <a:lstStyle/>
          <a:p>
            <a:pPr algn="just"/>
            <a:r>
              <a:rPr lang="en-US" dirty="0" smtClean="0">
                <a:solidFill>
                  <a:srgbClr val="00B050"/>
                </a:solidFill>
              </a:rPr>
              <a:t>FH employ frequency modulation</a:t>
            </a:r>
            <a:r>
              <a:rPr lang="en-US" dirty="0" smtClean="0"/>
              <a:t>, BPSK and QPSK</a:t>
            </a:r>
          </a:p>
          <a:p>
            <a:pPr algn="just"/>
            <a:r>
              <a:rPr lang="en-US" dirty="0" smtClean="0"/>
              <a:t>FH transmitters and receivers have to rapidly change the carrier frequency. </a:t>
            </a:r>
          </a:p>
          <a:p>
            <a:pPr algn="just"/>
            <a:r>
              <a:rPr lang="en-US" dirty="0" smtClean="0"/>
              <a:t>The switching time will be  lost for transmission and thus has to be made as small as possible. </a:t>
            </a:r>
          </a:p>
          <a:p>
            <a:pPr algn="just"/>
            <a:r>
              <a:rPr lang="en-US" dirty="0" smtClean="0"/>
              <a:t>It has to be very small compared to the length of the burst. </a:t>
            </a:r>
          </a:p>
          <a:p>
            <a:pPr algn="just"/>
            <a:r>
              <a:rPr lang="en-US" dirty="0" smtClean="0"/>
              <a:t>Hop rates in commercial systems usually are between 1 and 300 hops per second.</a:t>
            </a:r>
          </a:p>
          <a:p>
            <a:pPr algn="just"/>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Frequency hopping techniques</a:t>
            </a:r>
            <a:endParaRPr lang="en-US" dirty="0"/>
          </a:p>
        </p:txBody>
      </p:sp>
      <p:sp>
        <p:nvSpPr>
          <p:cNvPr id="3" name="Content Placeholder 2"/>
          <p:cNvSpPr>
            <a:spLocks noGrp="1"/>
          </p:cNvSpPr>
          <p:nvPr>
            <p:ph idx="1"/>
          </p:nvPr>
        </p:nvSpPr>
        <p:spPr/>
        <p:txBody>
          <a:bodyPr>
            <a:normAutofit/>
          </a:bodyPr>
          <a:lstStyle/>
          <a:p>
            <a:pPr algn="just">
              <a:buNone/>
            </a:pPr>
            <a:r>
              <a:rPr lang="en-US" b="1" dirty="0" smtClean="0"/>
              <a:t>Challenge </a:t>
            </a:r>
          </a:p>
          <a:p>
            <a:pPr algn="just"/>
            <a:r>
              <a:rPr lang="en-US" dirty="0" smtClean="0"/>
              <a:t>The receivers have to synchronize their frequency hop sequence.</a:t>
            </a:r>
          </a:p>
          <a:p>
            <a:pPr algn="just"/>
            <a:r>
              <a:rPr lang="en-US" dirty="0" smtClean="0"/>
              <a:t>Unless some kind of centralized control informs all the nodes of the times to hop, the receiver must usually spend a considerable amount of time to acquire synchronism.</a:t>
            </a:r>
          </a:p>
          <a:p>
            <a:pPr algn="just"/>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p:txBody>
          <a:bodyPr>
            <a:normAutofit lnSpcReduction="10000"/>
          </a:bodyPr>
          <a:lstStyle/>
          <a:p>
            <a:r>
              <a:rPr lang="en-US" dirty="0" smtClean="0"/>
              <a:t>Two  </a:t>
            </a:r>
            <a:r>
              <a:rPr lang="en-US" dirty="0"/>
              <a:t>specifications for radio </a:t>
            </a:r>
            <a:r>
              <a:rPr lang="en-US" dirty="0" smtClean="0"/>
              <a:t>:</a:t>
            </a:r>
          </a:p>
          <a:p>
            <a:pPr lvl="1"/>
            <a:r>
              <a:rPr lang="en-US" dirty="0" smtClean="0"/>
              <a:t>The </a:t>
            </a:r>
            <a:r>
              <a:rPr lang="en-US" dirty="0"/>
              <a:t>FH-SS physical layer and </a:t>
            </a:r>
            <a:endParaRPr lang="en-US" dirty="0" smtClean="0"/>
          </a:p>
          <a:p>
            <a:pPr lvl="1"/>
            <a:r>
              <a:rPr lang="en-US" dirty="0" smtClean="0"/>
              <a:t>the </a:t>
            </a:r>
            <a:r>
              <a:rPr lang="en-US" dirty="0"/>
              <a:t>DS-SS physical layer. </a:t>
            </a:r>
            <a:endParaRPr lang="en-US" dirty="0" smtClean="0"/>
          </a:p>
          <a:p>
            <a:pPr lvl="1"/>
            <a:r>
              <a:rPr lang="en-US" dirty="0" smtClean="0"/>
              <a:t>Both employ </a:t>
            </a:r>
            <a:r>
              <a:rPr lang="en-US" dirty="0"/>
              <a:t>radio </a:t>
            </a:r>
            <a:r>
              <a:rPr lang="en-US" dirty="0" smtClean="0"/>
              <a:t>transmission spectrum </a:t>
            </a:r>
            <a:r>
              <a:rPr lang="en-US" dirty="0"/>
              <a:t>bands </a:t>
            </a:r>
            <a:r>
              <a:rPr lang="en-US" dirty="0" smtClean="0"/>
              <a:t>2.4 </a:t>
            </a:r>
            <a:r>
              <a:rPr lang="en-US" dirty="0"/>
              <a:t>GHz</a:t>
            </a:r>
            <a:r>
              <a:rPr lang="en-US" dirty="0" smtClean="0"/>
              <a:t>.</a:t>
            </a:r>
          </a:p>
          <a:p>
            <a:pPr lvl="1"/>
            <a:r>
              <a:rPr lang="en-US" dirty="0" smtClean="0">
                <a:solidFill>
                  <a:srgbClr val="FF0000"/>
                </a:solidFill>
              </a:rPr>
              <a:t>Unlicensed spectrum usage </a:t>
            </a:r>
          </a:p>
          <a:p>
            <a:pPr lvl="1"/>
            <a:r>
              <a:rPr lang="en-US" dirty="0" smtClean="0"/>
              <a:t>Ex.</a:t>
            </a:r>
            <a:r>
              <a:rPr lang="en-US" dirty="0" smtClean="0">
                <a:solidFill>
                  <a:srgbClr val="FF0000"/>
                </a:solidFill>
              </a:rPr>
              <a:t> </a:t>
            </a:r>
            <a:r>
              <a:rPr lang="en-US" dirty="0" smtClean="0"/>
              <a:t>ISM </a:t>
            </a:r>
            <a:r>
              <a:rPr lang="en-US" dirty="0"/>
              <a:t>(industrial, </a:t>
            </a:r>
            <a:r>
              <a:rPr lang="en-US" dirty="0" err="1"/>
              <a:t>scien</a:t>
            </a:r>
            <a:r>
              <a:rPr lang="en-US" dirty="0"/>
              <a:t>- </a:t>
            </a:r>
            <a:r>
              <a:rPr lang="en-US" dirty="0" err="1"/>
              <a:t>tific</a:t>
            </a:r>
            <a:r>
              <a:rPr lang="en-US" dirty="0"/>
              <a:t>, and medical) </a:t>
            </a:r>
            <a:endParaRPr lang="en-US" dirty="0">
              <a:solidFill>
                <a:srgbClr val="FF0000"/>
              </a:solidFill>
            </a:endParaRPr>
          </a:p>
          <a:p>
            <a:r>
              <a:rPr lang="en-US" dirty="0" smtClean="0"/>
              <a:t>Problems </a:t>
            </a:r>
            <a:r>
              <a:rPr lang="en-US" dirty="0"/>
              <a:t>must be solved by private </a:t>
            </a:r>
            <a:r>
              <a:rPr lang="en-US" dirty="0" smtClean="0"/>
              <a:t>agreements</a:t>
            </a:r>
          </a:p>
          <a:p>
            <a:pPr>
              <a:buNone/>
            </a:pP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2060"/>
                </a:solidFill>
              </a:rPr>
              <a:t>DIRECT SEQUENCE  SYSTEMS</a:t>
            </a:r>
          </a:p>
        </p:txBody>
      </p:sp>
      <p:sp>
        <p:nvSpPr>
          <p:cNvPr id="3" name="Content Placeholder 2"/>
          <p:cNvSpPr>
            <a:spLocks noGrp="1"/>
          </p:cNvSpPr>
          <p:nvPr>
            <p:ph idx="1"/>
          </p:nvPr>
        </p:nvSpPr>
        <p:spPr>
          <a:xfrm>
            <a:off x="457200" y="1600200"/>
            <a:ext cx="8229600" cy="4953000"/>
          </a:xfrm>
        </p:spPr>
        <p:txBody>
          <a:bodyPr>
            <a:normAutofit fontScale="92500" lnSpcReduction="20000"/>
          </a:bodyPr>
          <a:lstStyle/>
          <a:p>
            <a:pPr algn="just"/>
            <a:r>
              <a:rPr lang="en-US" dirty="0" smtClean="0"/>
              <a:t>The modulation rate is intentionally increased to spread the spectrum. </a:t>
            </a:r>
          </a:p>
          <a:p>
            <a:pPr algn="just"/>
            <a:r>
              <a:rPr lang="en-US" dirty="0" smtClean="0"/>
              <a:t>This is achieved by combining the bit sequence with a higher- rate binary sequence (called the chip sequence) to obtain a new sequence with chip rate </a:t>
            </a:r>
          </a:p>
          <a:p>
            <a:pPr algn="just"/>
            <a:r>
              <a:rPr lang="en-US" dirty="0" smtClean="0"/>
              <a:t>This one  is then  used to  modulate  the  carrier. </a:t>
            </a:r>
          </a:p>
          <a:p>
            <a:pPr algn="just"/>
            <a:r>
              <a:rPr lang="en-US" dirty="0" smtClean="0"/>
              <a:t>The inverse operation is performed at the receiver side. </a:t>
            </a:r>
          </a:p>
          <a:p>
            <a:pPr lvl="1" algn="just"/>
            <a:r>
              <a:rPr lang="en-US" dirty="0" smtClean="0"/>
              <a:t>The signal is demodulated, and then it is recombined with  the same chip sequence to restore the original data.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direct sequence transmitter</a:t>
            </a:r>
            <a:endParaRPr lang="en-US" dirty="0"/>
          </a:p>
        </p:txBody>
      </p:sp>
      <p:pic>
        <p:nvPicPr>
          <p:cNvPr id="1026" name="Picture 2"/>
          <p:cNvPicPr>
            <a:picLocks noChangeAspect="1" noChangeArrowheads="1"/>
          </p:cNvPicPr>
          <p:nvPr/>
        </p:nvPicPr>
        <p:blipFill>
          <a:blip r:embed="rId2"/>
          <a:srcRect/>
          <a:stretch>
            <a:fillRect/>
          </a:stretch>
        </p:blipFill>
        <p:spPr bwMode="auto">
          <a:xfrm>
            <a:off x="381000" y="1800224"/>
            <a:ext cx="8458200" cy="4600575"/>
          </a:xfrm>
          <a:prstGeom prst="rect">
            <a:avLst/>
          </a:prstGeom>
          <a:noFill/>
          <a:ln w="9525">
            <a:noFill/>
            <a:miter lim="800000"/>
            <a:headEnd/>
            <a:tailEnd/>
          </a:ln>
          <a:effec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 sequence receiver </a:t>
            </a:r>
            <a:endParaRPr lang="en-US" dirty="0"/>
          </a:p>
        </p:txBody>
      </p:sp>
      <p:pic>
        <p:nvPicPr>
          <p:cNvPr id="2050" name="Picture 2"/>
          <p:cNvPicPr>
            <a:picLocks noGrp="1" noChangeAspect="1" noChangeArrowheads="1"/>
          </p:cNvPicPr>
          <p:nvPr>
            <p:ph idx="1"/>
          </p:nvPr>
        </p:nvPicPr>
        <p:blipFill>
          <a:blip r:embed="rId2"/>
          <a:srcRect/>
          <a:stretch>
            <a:fillRect/>
          </a:stretch>
        </p:blipFill>
        <p:spPr bwMode="auto">
          <a:xfrm>
            <a:off x="457200" y="1676400"/>
            <a:ext cx="8077200" cy="4572000"/>
          </a:xfrm>
          <a:prstGeom prst="rect">
            <a:avLst/>
          </a:prstGeom>
          <a:noFill/>
          <a:ln w="9525">
            <a:noFill/>
            <a:miter lim="800000"/>
            <a:headEnd/>
            <a:tailEnd/>
          </a:ln>
          <a:effec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Real challenge </a:t>
            </a:r>
            <a:endParaRPr lang="en-US" dirty="0"/>
          </a:p>
        </p:txBody>
      </p:sp>
      <p:sp>
        <p:nvSpPr>
          <p:cNvPr id="3" name="Content Placeholder 2"/>
          <p:cNvSpPr>
            <a:spLocks noGrp="1"/>
          </p:cNvSpPr>
          <p:nvPr>
            <p:ph idx="1"/>
          </p:nvPr>
        </p:nvSpPr>
        <p:spPr/>
        <p:txBody>
          <a:bodyPr>
            <a:normAutofit/>
          </a:bodyPr>
          <a:lstStyle/>
          <a:p>
            <a:pPr algn="just"/>
            <a:r>
              <a:rPr lang="en-US" dirty="0" smtClean="0"/>
              <a:t>Practical implementations require further  considerations on </a:t>
            </a:r>
          </a:p>
          <a:p>
            <a:pPr lvl="1" algn="just"/>
            <a:r>
              <a:rPr lang="en-US" dirty="0" smtClean="0"/>
              <a:t>the kind of chip sequences used,  and</a:t>
            </a:r>
          </a:p>
          <a:p>
            <a:pPr lvl="1" algn="just"/>
            <a:r>
              <a:rPr lang="en-US" dirty="0" smtClean="0"/>
              <a:t>ways to combine them with  the data sequence,</a:t>
            </a:r>
          </a:p>
          <a:p>
            <a:pPr lvl="1" algn="just"/>
            <a:r>
              <a:rPr lang="en-US" dirty="0" smtClean="0"/>
              <a:t>modulation formats employed, </a:t>
            </a:r>
          </a:p>
          <a:p>
            <a:pPr lvl="1" algn="just"/>
            <a:r>
              <a:rPr lang="en-US" dirty="0" smtClean="0"/>
              <a:t>techniques to demodulate the signal, </a:t>
            </a:r>
          </a:p>
          <a:p>
            <a:pPr lvl="1" algn="just"/>
            <a:r>
              <a:rPr lang="en-US" dirty="0" smtClean="0"/>
              <a:t>synchronization  issues, and </a:t>
            </a:r>
          </a:p>
          <a:p>
            <a:pPr lvl="1" algn="just"/>
            <a:r>
              <a:rPr lang="en-US" dirty="0" smtClean="0"/>
              <a:t>data </a:t>
            </a:r>
            <a:r>
              <a:rPr lang="en-US" dirty="0" err="1" smtClean="0"/>
              <a:t>recoverers</a:t>
            </a:r>
            <a:r>
              <a:rPr lang="en-US" dirty="0" smtClean="0"/>
              <a:t>. </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fontScale="90000"/>
          </a:bodyPr>
          <a:lstStyle/>
          <a:p>
            <a:r>
              <a:rPr lang="en-US" dirty="0" smtClean="0"/>
              <a:t>Advantages of DS compared to narrowband systems </a:t>
            </a:r>
            <a:br>
              <a:rPr lang="en-US" dirty="0" smtClean="0"/>
            </a:br>
            <a:endParaRPr lang="en-US" dirty="0"/>
          </a:p>
        </p:txBody>
      </p:sp>
      <p:sp>
        <p:nvSpPr>
          <p:cNvPr id="3" name="Content Placeholder 2"/>
          <p:cNvSpPr>
            <a:spLocks noGrp="1"/>
          </p:cNvSpPr>
          <p:nvPr>
            <p:ph idx="1"/>
          </p:nvPr>
        </p:nvSpPr>
        <p:spPr>
          <a:xfrm>
            <a:off x="533400" y="1371600"/>
            <a:ext cx="8229600" cy="5257800"/>
          </a:xfrm>
        </p:spPr>
        <p:txBody>
          <a:bodyPr>
            <a:normAutofit fontScale="85000" lnSpcReduction="10000"/>
          </a:bodyPr>
          <a:lstStyle/>
          <a:p>
            <a:pPr marL="514350" lvl="1" indent="-514350" algn="just">
              <a:buFont typeface="+mj-lt"/>
              <a:buAutoNum type="arabicPeriod"/>
            </a:pPr>
            <a:r>
              <a:rPr lang="en-US" sz="3200" dirty="0" smtClean="0"/>
              <a:t>The power spectral density</a:t>
            </a:r>
            <a:r>
              <a:rPr lang="en-US" dirty="0" smtClean="0"/>
              <a:t>, (measured in power per </a:t>
            </a:r>
            <a:r>
              <a:rPr lang="en-US" sz="3200" dirty="0" smtClean="0"/>
              <a:t>unit  </a:t>
            </a:r>
            <a:r>
              <a:rPr lang="en-US" dirty="0" smtClean="0"/>
              <a:t>of bandwidth</a:t>
            </a:r>
            <a:r>
              <a:rPr lang="en-US" sz="3200" dirty="0" smtClean="0"/>
              <a:t>) is much lower because of the larger bandwidth over which the power is spread. </a:t>
            </a:r>
          </a:p>
          <a:p>
            <a:pPr marL="914400" lvl="1" indent="-514350" algn="just"/>
            <a:r>
              <a:rPr lang="en-US" dirty="0" smtClean="0"/>
              <a:t>low probability of interception </a:t>
            </a:r>
          </a:p>
          <a:p>
            <a:pPr marL="914400" lvl="1" indent="-514350" algn="just"/>
            <a:r>
              <a:rPr lang="en-US" dirty="0" smtClean="0"/>
              <a:t>lower capacity of interfering  with  other systems.</a:t>
            </a:r>
          </a:p>
          <a:p>
            <a:pPr marL="514350" indent="-514350" algn="just">
              <a:buNone/>
            </a:pPr>
            <a:r>
              <a:rPr lang="en-US" dirty="0" smtClean="0"/>
              <a:t>2.  </a:t>
            </a:r>
            <a:r>
              <a:rPr lang="en-US" dirty="0" smtClean="0">
                <a:solidFill>
                  <a:srgbClr val="00B050"/>
                </a:solidFill>
              </a:rPr>
              <a:t>Includes privacy </a:t>
            </a:r>
            <a:r>
              <a:rPr lang="en-US" dirty="0" smtClean="0"/>
              <a:t>to the communication since chip sequence are used.</a:t>
            </a:r>
          </a:p>
          <a:p>
            <a:pPr marL="514350" indent="-514350" algn="just">
              <a:buFont typeface="+mj-lt"/>
              <a:buAutoNum type="arabicPeriod" startAt="3"/>
            </a:pPr>
            <a:r>
              <a:rPr lang="en-US" dirty="0" smtClean="0"/>
              <a:t>DS receivers present a certain degree of noise rejection and interference since signal bandwidth is reduced and filtered.</a:t>
            </a:r>
          </a:p>
          <a:p>
            <a:pPr marL="514350" indent="-514350" algn="just">
              <a:buFont typeface="+mj-lt"/>
              <a:buAutoNum type="arabicPeriod" startAt="3"/>
            </a:pPr>
            <a:r>
              <a:rPr lang="en-US" dirty="0" smtClean="0"/>
              <a:t>Can share the same spectrum with  direct sequence communications,  if uncorrelated chip sequence are used.</a:t>
            </a:r>
          </a:p>
          <a:p>
            <a:pPr marL="514350" indent="-514350" algn="just">
              <a:buNone/>
            </a:pP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Codes in direct sequence systems</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Codes are always periodic, but their period can be </a:t>
            </a:r>
          </a:p>
          <a:p>
            <a:pPr lvl="1" algn="just"/>
            <a:r>
              <a:rPr lang="en-US" dirty="0" smtClean="0"/>
              <a:t>as short as a symbol period, or </a:t>
            </a:r>
          </a:p>
          <a:p>
            <a:pPr lvl="1" algn="just"/>
            <a:r>
              <a:rPr lang="en-US" dirty="0" smtClean="0"/>
              <a:t>as long as several thousands of symbols or </a:t>
            </a:r>
          </a:p>
          <a:p>
            <a:pPr lvl="1" algn="just"/>
            <a:r>
              <a:rPr lang="en-US" dirty="0" smtClean="0"/>
              <a:t>even more. </a:t>
            </a:r>
          </a:p>
          <a:p>
            <a:pPr algn="just"/>
            <a:r>
              <a:rPr lang="en-US" dirty="0" smtClean="0"/>
              <a:t>Short codes facilitate the gaining of synchronism in the receiver, </a:t>
            </a:r>
          </a:p>
          <a:p>
            <a:pPr algn="just"/>
            <a:r>
              <a:rPr lang="en-US" dirty="0" smtClean="0"/>
              <a:t>Long codes are needed to guarantee the privacy of the communications. </a:t>
            </a:r>
          </a:p>
          <a:p>
            <a:pPr algn="just"/>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Codes in direct sequence systems</a:t>
            </a:r>
            <a:endParaRPr lang="en-US" dirty="0"/>
          </a:p>
        </p:txBody>
      </p:sp>
      <p:sp>
        <p:nvSpPr>
          <p:cNvPr id="3" name="Content Placeholder 2"/>
          <p:cNvSpPr>
            <a:spLocks noGrp="1"/>
          </p:cNvSpPr>
          <p:nvPr>
            <p:ph idx="1"/>
          </p:nvPr>
        </p:nvSpPr>
        <p:spPr/>
        <p:txBody>
          <a:bodyPr>
            <a:normAutofit lnSpcReduction="10000"/>
          </a:bodyPr>
          <a:lstStyle/>
          <a:p>
            <a:r>
              <a:rPr lang="en-US" dirty="0" smtClean="0"/>
              <a:t>There are two characteristics that are met by all the codes used in DS systems:</a:t>
            </a:r>
          </a:p>
          <a:p>
            <a:pPr marL="514350" indent="-514350">
              <a:buFont typeface="+mj-lt"/>
              <a:buAutoNum type="arabicPeriod"/>
            </a:pPr>
            <a:r>
              <a:rPr lang="en-US" dirty="0" smtClean="0"/>
              <a:t>Balanced codes, with roughly the same number of 0s and 1s. </a:t>
            </a:r>
          </a:p>
          <a:p>
            <a:pPr lvl="1"/>
            <a:r>
              <a:rPr lang="en-US" dirty="0" smtClean="0"/>
              <a:t>These are needed to avoid the presence of a DC component. </a:t>
            </a:r>
          </a:p>
          <a:p>
            <a:pPr lvl="1"/>
            <a:r>
              <a:rPr lang="en-US" dirty="0" smtClean="0"/>
              <a:t>Pseudo- random sequences with  roughly equal probabilities of appearance of both symbols (‘0's and ‘1's) are very often used, particularly  in long codes.</a:t>
            </a:r>
          </a:p>
          <a:p>
            <a:endParaRPr lang="en-US" dirty="0" smtClean="0"/>
          </a:p>
          <a:p>
            <a:pPr>
              <a:buNone/>
            </a:pP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Codes in direct sequence systems</a:t>
            </a:r>
            <a:endParaRPr lang="en-US" dirty="0"/>
          </a:p>
        </p:txBody>
      </p:sp>
      <p:sp>
        <p:nvSpPr>
          <p:cNvPr id="3" name="Content Placeholder 2"/>
          <p:cNvSpPr>
            <a:spLocks noGrp="1"/>
          </p:cNvSpPr>
          <p:nvPr>
            <p:ph idx="1"/>
          </p:nvPr>
        </p:nvSpPr>
        <p:spPr/>
        <p:txBody>
          <a:bodyPr>
            <a:normAutofit fontScale="77500" lnSpcReduction="20000"/>
          </a:bodyPr>
          <a:lstStyle/>
          <a:p>
            <a:pPr marL="514350" indent="-514350" algn="just">
              <a:buFont typeface="+mj-lt"/>
              <a:buAutoNum type="arabicPeriod" startAt="2"/>
            </a:pPr>
            <a:r>
              <a:rPr lang="en-US" dirty="0" smtClean="0"/>
              <a:t>Because the chip rate is always a multiple  of the bit rate, in a bit period there is an integer number of chips. </a:t>
            </a:r>
          </a:p>
          <a:p>
            <a:pPr marL="914400" lvl="1" indent="-514350" algn="just"/>
            <a:r>
              <a:rPr lang="en-US" dirty="0" smtClean="0"/>
              <a:t>Both sequences are synchronized. </a:t>
            </a:r>
          </a:p>
          <a:p>
            <a:pPr marL="914400" lvl="1" indent="-514350" algn="just"/>
            <a:r>
              <a:rPr lang="en-US" dirty="0" smtClean="0"/>
              <a:t>This reduces the amount of high-frequency energy that would  appear if  a transition  in  the bit  sequence were followed shortly afterward by a transition in the chip sequence. </a:t>
            </a:r>
          </a:p>
          <a:p>
            <a:pPr marL="914400" lvl="1" indent="-514350" algn="just"/>
            <a:r>
              <a:rPr lang="en-US" dirty="0" smtClean="0"/>
              <a:t>The </a:t>
            </a:r>
            <a:r>
              <a:rPr lang="en-US" dirty="0" smtClean="0">
                <a:solidFill>
                  <a:srgbClr val="00B050"/>
                </a:solidFill>
              </a:rPr>
              <a:t>ratio</a:t>
            </a:r>
            <a:r>
              <a:rPr lang="en-US" dirty="0" smtClean="0"/>
              <a:t> of the </a:t>
            </a:r>
            <a:r>
              <a:rPr lang="en-US" dirty="0" smtClean="0">
                <a:solidFill>
                  <a:srgbClr val="00B050"/>
                </a:solidFill>
              </a:rPr>
              <a:t>chip rate </a:t>
            </a:r>
            <a:r>
              <a:rPr lang="en-US" dirty="0" smtClean="0"/>
              <a:t>(</a:t>
            </a:r>
            <a:r>
              <a:rPr lang="en-US" dirty="0" err="1" smtClean="0"/>
              <a:t>Vc</a:t>
            </a:r>
            <a:r>
              <a:rPr lang="en-US" dirty="0" smtClean="0"/>
              <a:t>) over the </a:t>
            </a:r>
            <a:r>
              <a:rPr lang="en-US" dirty="0" smtClean="0">
                <a:solidFill>
                  <a:srgbClr val="00B050"/>
                </a:solidFill>
              </a:rPr>
              <a:t>bit rate </a:t>
            </a:r>
            <a:r>
              <a:rPr lang="en-US" dirty="0" smtClean="0"/>
              <a:t>(</a:t>
            </a:r>
            <a:r>
              <a:rPr lang="en-US" dirty="0" err="1" smtClean="0"/>
              <a:t>Vb</a:t>
            </a:r>
            <a:r>
              <a:rPr lang="en-US" dirty="0" smtClean="0"/>
              <a:t>) is called the </a:t>
            </a:r>
            <a:r>
              <a:rPr lang="en-US" dirty="0" smtClean="0">
                <a:solidFill>
                  <a:srgbClr val="00B050"/>
                </a:solidFill>
              </a:rPr>
              <a:t>processing gain </a:t>
            </a:r>
            <a:r>
              <a:rPr lang="en-US" dirty="0" smtClean="0"/>
              <a:t>(</a:t>
            </a:r>
            <a:r>
              <a:rPr lang="en-US" dirty="0" err="1" smtClean="0"/>
              <a:t>Gp</a:t>
            </a:r>
            <a:r>
              <a:rPr lang="en-US" dirty="0" smtClean="0"/>
              <a:t>); </a:t>
            </a:r>
          </a:p>
          <a:p>
            <a:pPr marL="914400" lvl="1" indent="-514350" algn="just"/>
            <a:r>
              <a:rPr lang="en-US" dirty="0" smtClean="0"/>
              <a:t>It is also equal to the </a:t>
            </a:r>
            <a:r>
              <a:rPr lang="en-US" dirty="0" smtClean="0">
                <a:solidFill>
                  <a:srgbClr val="00B050"/>
                </a:solidFill>
              </a:rPr>
              <a:t>ratio</a:t>
            </a:r>
            <a:r>
              <a:rPr lang="en-US" dirty="0" smtClean="0"/>
              <a:t>  of the </a:t>
            </a:r>
            <a:r>
              <a:rPr lang="en-US" dirty="0" smtClean="0">
                <a:solidFill>
                  <a:srgbClr val="00B050"/>
                </a:solidFill>
              </a:rPr>
              <a:t>spread spectrum system bandwidth</a:t>
            </a:r>
            <a:r>
              <a:rPr lang="en-US" dirty="0" smtClean="0"/>
              <a:t>  (</a:t>
            </a:r>
            <a:r>
              <a:rPr lang="en-US" dirty="0" err="1" smtClean="0"/>
              <a:t>Bss</a:t>
            </a:r>
            <a:r>
              <a:rPr lang="en-US" dirty="0" smtClean="0"/>
              <a:t>)  to the </a:t>
            </a:r>
            <a:r>
              <a:rPr lang="en-US" dirty="0" smtClean="0">
                <a:solidFill>
                  <a:srgbClr val="00B050"/>
                </a:solidFill>
              </a:rPr>
              <a:t>bandwidth  of a narrowband system</a:t>
            </a:r>
            <a:r>
              <a:rPr lang="en-US" dirty="0" smtClean="0"/>
              <a:t> (</a:t>
            </a:r>
            <a:r>
              <a:rPr lang="en-US" dirty="0" err="1" smtClean="0"/>
              <a:t>Bnb</a:t>
            </a:r>
            <a:r>
              <a:rPr lang="en-US" dirty="0" smtClean="0"/>
              <a:t>) with  the same bit rate.</a:t>
            </a:r>
          </a:p>
          <a:p>
            <a:pPr marL="914400" lvl="1" indent="-514350" algn="just"/>
            <a:r>
              <a:rPr lang="en-US" dirty="0" smtClean="0"/>
              <a:t>It influences all the system's performance. </a:t>
            </a:r>
          </a:p>
          <a:p>
            <a:pPr marL="914400" lvl="1" indent="-514350" algn="just">
              <a:buNone/>
            </a:pPr>
            <a:endParaRPr lang="en-US" dirty="0" smtClean="0"/>
          </a:p>
          <a:p>
            <a:pPr algn="just">
              <a:buNone/>
            </a:pPr>
            <a:endParaRPr lang="en-US" dirty="0"/>
          </a:p>
        </p:txBody>
      </p:sp>
      <p:pic>
        <p:nvPicPr>
          <p:cNvPr id="3075" name="Picture 3"/>
          <p:cNvPicPr>
            <a:picLocks noChangeAspect="1" noChangeArrowheads="1"/>
          </p:cNvPicPr>
          <p:nvPr/>
        </p:nvPicPr>
        <p:blipFill>
          <a:blip r:embed="rId2"/>
          <a:srcRect/>
          <a:stretch>
            <a:fillRect/>
          </a:stretch>
        </p:blipFill>
        <p:spPr bwMode="auto">
          <a:xfrm>
            <a:off x="3429000" y="5410200"/>
            <a:ext cx="1971675" cy="1038225"/>
          </a:xfrm>
          <a:prstGeom prst="rect">
            <a:avLst/>
          </a:prstGeom>
          <a:noFill/>
          <a:ln w="9525">
            <a:noFill/>
            <a:miter lim="800000"/>
            <a:headEnd/>
            <a:tailEnd/>
          </a:ln>
          <a:effec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Classification of codes </a:t>
            </a:r>
            <a:endParaRPr lang="en-US" dirty="0"/>
          </a:p>
        </p:txBody>
      </p:sp>
      <p:sp>
        <p:nvSpPr>
          <p:cNvPr id="3" name="Content Placeholder 2"/>
          <p:cNvSpPr>
            <a:spLocks noGrp="1"/>
          </p:cNvSpPr>
          <p:nvPr>
            <p:ph idx="1"/>
          </p:nvPr>
        </p:nvSpPr>
        <p:spPr/>
        <p:txBody>
          <a:bodyPr/>
          <a:lstStyle/>
          <a:p>
            <a:r>
              <a:rPr lang="en-US" dirty="0" smtClean="0"/>
              <a:t>Orthogonal, </a:t>
            </a:r>
          </a:p>
          <a:p>
            <a:r>
              <a:rPr lang="en-US" dirty="0" smtClean="0"/>
              <a:t>Quasi-orthogonal, and </a:t>
            </a:r>
          </a:p>
          <a:p>
            <a:r>
              <a:rPr lang="en-US" dirty="0" smtClean="0"/>
              <a:t>Uncorrelated</a:t>
            </a:r>
          </a:p>
          <a:p>
            <a:pPr lvl="1"/>
            <a:r>
              <a:rPr lang="en-US" dirty="0" smtClean="0"/>
              <a:t>This classification can also be applied to systems, according to the type of codes used.</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Orthogonal codes</a:t>
            </a:r>
            <a:endParaRPr lang="en-US" dirty="0"/>
          </a:p>
        </p:txBody>
      </p:sp>
      <p:sp>
        <p:nvSpPr>
          <p:cNvPr id="3" name="Content Placeholder 2"/>
          <p:cNvSpPr>
            <a:spLocks noGrp="1"/>
          </p:cNvSpPr>
          <p:nvPr>
            <p:ph idx="1"/>
          </p:nvPr>
        </p:nvSpPr>
        <p:spPr>
          <a:xfrm>
            <a:off x="381000" y="1524000"/>
            <a:ext cx="8229600" cy="5715000"/>
          </a:xfrm>
        </p:spPr>
        <p:txBody>
          <a:bodyPr>
            <a:normAutofit fontScale="70000" lnSpcReduction="20000"/>
          </a:bodyPr>
          <a:lstStyle/>
          <a:p>
            <a:pPr algn="just"/>
            <a:r>
              <a:rPr lang="en-US" dirty="0" smtClean="0"/>
              <a:t>These are codes whose </a:t>
            </a:r>
            <a:r>
              <a:rPr lang="en-US" b="1" dirty="0" smtClean="0">
                <a:solidFill>
                  <a:srgbClr val="00B050"/>
                </a:solidFill>
              </a:rPr>
              <a:t>correlation with codes of the same family is exactly zero. </a:t>
            </a:r>
          </a:p>
          <a:p>
            <a:pPr algn="just"/>
            <a:r>
              <a:rPr lang="en-US" dirty="0" smtClean="0"/>
              <a:t>This is a very good property, since </a:t>
            </a:r>
            <a:r>
              <a:rPr lang="en-US" dirty="0" smtClean="0">
                <a:solidFill>
                  <a:srgbClr val="00B050"/>
                </a:solidFill>
              </a:rPr>
              <a:t>different users </a:t>
            </a:r>
            <a:r>
              <a:rPr lang="en-US" dirty="0" smtClean="0"/>
              <a:t>using these codes can </a:t>
            </a:r>
            <a:r>
              <a:rPr lang="en-US" dirty="0" smtClean="0">
                <a:solidFill>
                  <a:srgbClr val="00B050"/>
                </a:solidFill>
              </a:rPr>
              <a:t>share the same frequency band with zero interference </a:t>
            </a:r>
            <a:r>
              <a:rPr lang="en-US" dirty="0" smtClean="0"/>
              <a:t>among them.</a:t>
            </a:r>
          </a:p>
          <a:p>
            <a:pPr algn="just"/>
            <a:r>
              <a:rPr lang="en-US" dirty="0" smtClean="0"/>
              <a:t>This property is only met when the </a:t>
            </a:r>
            <a:r>
              <a:rPr lang="en-US" dirty="0" smtClean="0">
                <a:solidFill>
                  <a:srgbClr val="00B050"/>
                </a:solidFill>
              </a:rPr>
              <a:t>codes are combined with  the same time reference.</a:t>
            </a:r>
          </a:p>
          <a:p>
            <a:pPr algn="just"/>
            <a:r>
              <a:rPr lang="en-US" dirty="0" smtClean="0"/>
              <a:t>Even </a:t>
            </a:r>
            <a:r>
              <a:rPr lang="en-US" dirty="0" smtClean="0">
                <a:solidFill>
                  <a:srgbClr val="00B050"/>
                </a:solidFill>
              </a:rPr>
              <a:t>small displacements </a:t>
            </a:r>
            <a:r>
              <a:rPr lang="en-US" dirty="0" smtClean="0"/>
              <a:t>between the time  origin  of codes </a:t>
            </a:r>
            <a:r>
              <a:rPr lang="en-US" dirty="0" smtClean="0">
                <a:solidFill>
                  <a:srgbClr val="00B050"/>
                </a:solidFill>
              </a:rPr>
              <a:t>leads to  an uncontrolled  amount  of interference</a:t>
            </a:r>
            <a:r>
              <a:rPr lang="en-US" dirty="0" smtClean="0"/>
              <a:t>. </a:t>
            </a:r>
          </a:p>
          <a:p>
            <a:pPr algn="just"/>
            <a:r>
              <a:rPr lang="en-US" dirty="0" smtClean="0"/>
              <a:t>The  system must maintain perfect synchronism at the chip level among all users.</a:t>
            </a:r>
          </a:p>
          <a:p>
            <a:pPr algn="just"/>
            <a:r>
              <a:rPr lang="en-US" dirty="0" smtClean="0"/>
              <a:t>Usually  employed for  the transmission from  a central node to different  remote receivers.</a:t>
            </a:r>
          </a:p>
          <a:p>
            <a:pPr algn="just"/>
            <a:r>
              <a:rPr lang="en-US" dirty="0" smtClean="0"/>
              <a:t>As the signals are generated in the same transmitter, there is no difficulty in synchronizing them at chip level. </a:t>
            </a:r>
          </a:p>
          <a:p>
            <a:pPr algn="just"/>
            <a:r>
              <a:rPr lang="en-US" dirty="0" smtClean="0"/>
              <a:t>One example of orthogonal codes is the </a:t>
            </a:r>
            <a:r>
              <a:rPr lang="en-US" dirty="0" smtClean="0">
                <a:solidFill>
                  <a:srgbClr val="00B050"/>
                </a:solidFill>
              </a:rPr>
              <a:t>Walsh sequences </a:t>
            </a:r>
            <a:r>
              <a:rPr lang="en-US" dirty="0" smtClean="0"/>
              <a:t>used in the IS-95 cellular system</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Solution </a:t>
            </a:r>
            <a:endParaRPr lang="en-US" dirty="0"/>
          </a:p>
        </p:txBody>
      </p:sp>
      <p:sp>
        <p:nvSpPr>
          <p:cNvPr id="3" name="Content Placeholder 2"/>
          <p:cNvSpPr>
            <a:spLocks noGrp="1"/>
          </p:cNvSpPr>
          <p:nvPr>
            <p:ph idx="1"/>
          </p:nvPr>
        </p:nvSpPr>
        <p:spPr>
          <a:xfrm>
            <a:off x="457200" y="1066800"/>
            <a:ext cx="8229600" cy="5486400"/>
          </a:xfrm>
        </p:spPr>
        <p:txBody>
          <a:bodyPr>
            <a:normAutofit fontScale="85000" lnSpcReduction="10000"/>
          </a:bodyPr>
          <a:lstStyle/>
          <a:p>
            <a:pPr algn="just"/>
            <a:r>
              <a:rPr lang="en-US" dirty="0" smtClean="0"/>
              <a:t>Transmission power  was limited  to 10 </a:t>
            </a:r>
            <a:r>
              <a:rPr lang="en-US" dirty="0" err="1" smtClean="0"/>
              <a:t>mW</a:t>
            </a:r>
            <a:r>
              <a:rPr lang="en-US" dirty="0" smtClean="0"/>
              <a:t> or 100 </a:t>
            </a:r>
            <a:r>
              <a:rPr lang="en-US" dirty="0" err="1" smtClean="0"/>
              <a:t>mW</a:t>
            </a:r>
            <a:r>
              <a:rPr lang="en-US" dirty="0" smtClean="0"/>
              <a:t>. </a:t>
            </a:r>
          </a:p>
          <a:p>
            <a:pPr algn="just"/>
            <a:r>
              <a:rPr lang="en-US" dirty="0" smtClean="0"/>
              <a:t>In </a:t>
            </a:r>
            <a:r>
              <a:rPr lang="en-US" dirty="0"/>
              <a:t>1985, the FCC (</a:t>
            </a:r>
            <a:r>
              <a:rPr lang="en-US" sz="2400" dirty="0"/>
              <a:t>Federal Communications </a:t>
            </a:r>
            <a:r>
              <a:rPr lang="en-US" sz="2400" dirty="0" smtClean="0"/>
              <a:t>Commission</a:t>
            </a:r>
            <a:r>
              <a:rPr lang="en-US" dirty="0" smtClean="0"/>
              <a:t>) established </a:t>
            </a:r>
            <a:r>
              <a:rPr lang="en-US" dirty="0"/>
              <a:t>tight  limits  in  the transmission power  spectral </a:t>
            </a:r>
            <a:r>
              <a:rPr lang="en-US" dirty="0" smtClean="0"/>
              <a:t>density</a:t>
            </a:r>
          </a:p>
          <a:p>
            <a:pPr algn="just"/>
            <a:r>
              <a:rPr lang="en-US" dirty="0" smtClean="0"/>
              <a:t>The use </a:t>
            </a:r>
            <a:r>
              <a:rPr lang="en-US" dirty="0"/>
              <a:t>of spread spectrum systems was </a:t>
            </a:r>
            <a:r>
              <a:rPr lang="en-US" dirty="0" smtClean="0"/>
              <a:t>promoted</a:t>
            </a:r>
          </a:p>
          <a:p>
            <a:pPr algn="just"/>
            <a:r>
              <a:rPr lang="en-US" dirty="0" smtClean="0"/>
              <a:t>The </a:t>
            </a:r>
            <a:r>
              <a:rPr lang="en-US" dirty="0">
                <a:solidFill>
                  <a:srgbClr val="FF0000"/>
                </a:solidFill>
              </a:rPr>
              <a:t>greater the band</a:t>
            </a:r>
            <a:r>
              <a:rPr lang="en-US" dirty="0"/>
              <a:t>, the </a:t>
            </a:r>
            <a:r>
              <a:rPr lang="en-US" dirty="0">
                <a:solidFill>
                  <a:srgbClr val="FF0000"/>
                </a:solidFill>
              </a:rPr>
              <a:t>greater the transmission power. </a:t>
            </a:r>
            <a:endParaRPr lang="en-US" dirty="0" smtClean="0">
              <a:solidFill>
                <a:srgbClr val="FF0000"/>
              </a:solidFill>
            </a:endParaRPr>
          </a:p>
          <a:p>
            <a:pPr algn="just"/>
            <a:r>
              <a:rPr lang="en-US" dirty="0" smtClean="0"/>
              <a:t>The </a:t>
            </a:r>
            <a:r>
              <a:rPr lang="en-US" dirty="0"/>
              <a:t>new rules, </a:t>
            </a:r>
            <a:r>
              <a:rPr lang="en-US" dirty="0" smtClean="0"/>
              <a:t>included </a:t>
            </a:r>
            <a:r>
              <a:rPr lang="en-US" dirty="0"/>
              <a:t>regulations for </a:t>
            </a:r>
            <a:r>
              <a:rPr lang="en-US" dirty="0">
                <a:solidFill>
                  <a:srgbClr val="FF0000"/>
                </a:solidFill>
              </a:rPr>
              <a:t>direct sequence </a:t>
            </a:r>
            <a:r>
              <a:rPr lang="en-US" dirty="0"/>
              <a:t>(DS) and </a:t>
            </a:r>
            <a:r>
              <a:rPr lang="en-US" dirty="0" smtClean="0">
                <a:solidFill>
                  <a:srgbClr val="FF0000"/>
                </a:solidFill>
              </a:rPr>
              <a:t>frequency </a:t>
            </a:r>
            <a:r>
              <a:rPr lang="en-US" dirty="0">
                <a:solidFill>
                  <a:srgbClr val="FF0000"/>
                </a:solidFill>
              </a:rPr>
              <a:t>hopping </a:t>
            </a:r>
            <a:r>
              <a:rPr lang="en-US" dirty="0"/>
              <a:t>(FH) systems</a:t>
            </a:r>
            <a:r>
              <a:rPr lang="en-US" dirty="0" smtClean="0"/>
              <a:t>.</a:t>
            </a:r>
          </a:p>
          <a:p>
            <a:pPr algn="just"/>
            <a:r>
              <a:rPr lang="en-US" dirty="0" smtClean="0"/>
              <a:t>Thus 802.11 PHY radio systems  was evolved with </a:t>
            </a:r>
            <a:r>
              <a:rPr lang="en-US" dirty="0" smtClean="0">
                <a:solidFill>
                  <a:srgbClr val="FF0000"/>
                </a:solidFill>
              </a:rPr>
              <a:t>2.4-GHz ISM band</a:t>
            </a:r>
            <a:endParaRPr lang="en-US" dirty="0">
              <a:solidFill>
                <a:srgbClr val="FF0000"/>
              </a:solidFill>
            </a:endParaRPr>
          </a:p>
          <a:p>
            <a:pPr algn="just">
              <a:buNone/>
            </a:pP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Quasi-orthogonal codes</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These are codes that, while  keeping </a:t>
            </a:r>
          </a:p>
          <a:p>
            <a:pPr lvl="1" algn="just"/>
            <a:r>
              <a:rPr lang="en-US" dirty="0" smtClean="0"/>
              <a:t>a very small level of correlation when combined in phase,</a:t>
            </a:r>
          </a:p>
          <a:p>
            <a:pPr lvl="1" algn="just"/>
            <a:r>
              <a:rPr lang="en-US" dirty="0" smtClean="0"/>
              <a:t>can tolerate displacements to some degree with  no significant degradation in their mutual interference. </a:t>
            </a:r>
          </a:p>
          <a:p>
            <a:pPr algn="just"/>
            <a:r>
              <a:rPr lang="en-US" dirty="0" smtClean="0"/>
              <a:t>A synchronization system is needed which can maintain alignment of the received signals during a few chip intervals. </a:t>
            </a:r>
          </a:p>
          <a:p>
            <a:pPr algn="just"/>
            <a:r>
              <a:rPr lang="en-US" dirty="0" smtClean="0"/>
              <a:t>Some subsets of Gold codes have this property and are used in CDMA satellite communications</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Uncorrelated  codes</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It present  low  levels  of  correlation   with   one another, for any time displacement. </a:t>
            </a:r>
          </a:p>
          <a:p>
            <a:pPr algn="just"/>
            <a:r>
              <a:rPr lang="en-US" dirty="0" smtClean="0"/>
              <a:t>They are used when no time synchronization between different users is performed by the system. </a:t>
            </a:r>
          </a:p>
          <a:p>
            <a:pPr algn="just"/>
            <a:r>
              <a:rPr lang="en-US" dirty="0" smtClean="0"/>
              <a:t>Different users employ different codes, and the interference with each other is kept small on average, with  only occasional peaks that would lead to bit errors. </a:t>
            </a:r>
          </a:p>
          <a:p>
            <a:pPr algn="just"/>
            <a:r>
              <a:rPr lang="en-US" dirty="0" smtClean="0"/>
              <a:t>Examples of uncorrelated codes are maximal  length codes and Gold codes</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codes </a:t>
            </a:r>
            <a:endParaRPr lang="en-US" dirty="0"/>
          </a:p>
        </p:txBody>
      </p:sp>
      <p:sp>
        <p:nvSpPr>
          <p:cNvPr id="3" name="Content Placeholder 2"/>
          <p:cNvSpPr>
            <a:spLocks noGrp="1"/>
          </p:cNvSpPr>
          <p:nvPr>
            <p:ph idx="1"/>
          </p:nvPr>
        </p:nvSpPr>
        <p:spPr>
          <a:xfrm>
            <a:off x="457200" y="1524000"/>
            <a:ext cx="8229600" cy="4983163"/>
          </a:xfrm>
        </p:spPr>
        <p:txBody>
          <a:bodyPr>
            <a:normAutofit fontScale="85000" lnSpcReduction="20000"/>
          </a:bodyPr>
          <a:lstStyle/>
          <a:p>
            <a:pPr algn="just"/>
            <a:r>
              <a:rPr lang="en-US" dirty="0" smtClean="0"/>
              <a:t>Orthogonal and quasi-orthogonal  codes are usually short codes, as this facilitates the synchronization of all the signals. </a:t>
            </a:r>
          </a:p>
          <a:p>
            <a:pPr algn="just"/>
            <a:r>
              <a:rPr lang="en-US" dirty="0" smtClean="0"/>
              <a:t>They are obtained from tables in the transmitter and receiver. </a:t>
            </a:r>
          </a:p>
          <a:p>
            <a:pPr algn="just"/>
            <a:r>
              <a:rPr lang="en-US" dirty="0" smtClean="0"/>
              <a:t>Uncorrelated codes are usually long codes. </a:t>
            </a:r>
          </a:p>
          <a:p>
            <a:pPr algn="just"/>
            <a:r>
              <a:rPr lang="en-US" dirty="0" smtClean="0"/>
              <a:t>It limits  the level of correlation between different  codes </a:t>
            </a:r>
          </a:p>
          <a:p>
            <a:pPr algn="just"/>
            <a:r>
              <a:rPr lang="en-US" dirty="0" smtClean="0"/>
              <a:t>It enlarges the time between interference peaks. </a:t>
            </a:r>
          </a:p>
          <a:p>
            <a:pPr algn="just"/>
            <a:r>
              <a:rPr lang="en-US" dirty="0" smtClean="0"/>
              <a:t>They are usually obtained from pseudorandom generators. </a:t>
            </a:r>
          </a:p>
          <a:p>
            <a:pPr algn="just"/>
            <a:r>
              <a:rPr lang="en-US" dirty="0" smtClean="0"/>
              <a:t>This technique is the same used in data scramblers, or in cryptography systems.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Transmission and reception  in direct sequence systems</a:t>
            </a:r>
            <a:endParaRPr lang="en-US" dirty="0"/>
          </a:p>
        </p:txBody>
      </p:sp>
      <p:sp>
        <p:nvSpPr>
          <p:cNvPr id="3" name="Content Placeholder 2"/>
          <p:cNvSpPr>
            <a:spLocks noGrp="1"/>
          </p:cNvSpPr>
          <p:nvPr>
            <p:ph idx="1"/>
          </p:nvPr>
        </p:nvSpPr>
        <p:spPr>
          <a:xfrm>
            <a:off x="381000" y="1371600"/>
            <a:ext cx="8229600" cy="5486400"/>
          </a:xfrm>
        </p:spPr>
        <p:txBody>
          <a:bodyPr>
            <a:normAutofit fontScale="77500" lnSpcReduction="20000"/>
          </a:bodyPr>
          <a:lstStyle/>
          <a:p>
            <a:pPr algn="just"/>
            <a:r>
              <a:rPr lang="en-US" dirty="0" smtClean="0"/>
              <a:t>The   combination of the chip sequence with  the bit sequence is usually made by addition (mod. 2) with an XOR gate. </a:t>
            </a:r>
          </a:p>
          <a:p>
            <a:pPr algn="just"/>
            <a:r>
              <a:rPr lang="en-US" dirty="0" smtClean="0"/>
              <a:t>Several modulation formats can be used. </a:t>
            </a:r>
          </a:p>
          <a:p>
            <a:pPr algn="just"/>
            <a:r>
              <a:rPr lang="en-US" dirty="0" smtClean="0"/>
              <a:t>One possibility is an I-Q modulation,  such as BPSK or QPSK. </a:t>
            </a:r>
          </a:p>
          <a:p>
            <a:pPr algn="just"/>
            <a:r>
              <a:rPr lang="en-US" dirty="0" smtClean="0"/>
              <a:t>QPSK has the advantage that it spreads the power further between the two orthogonal carriers with  the same frequency (sine and cosine components). </a:t>
            </a:r>
          </a:p>
          <a:p>
            <a:pPr algn="just"/>
            <a:r>
              <a:rPr lang="en-US" dirty="0" smtClean="0"/>
              <a:t>This improves the performance of the system in the presence of narrowband interference signals. </a:t>
            </a:r>
          </a:p>
          <a:p>
            <a:pPr algn="just"/>
            <a:r>
              <a:rPr lang="en-US" dirty="0" smtClean="0"/>
              <a:t>BPSK is easier to implement and has a higher immunity to noise.</a:t>
            </a:r>
          </a:p>
          <a:p>
            <a:pPr algn="just"/>
            <a:r>
              <a:rPr lang="en-US" dirty="0" smtClean="0"/>
              <a:t>Some systems use BPSK for the data and QPSK for the spreading sequences to combine the advantages of both modulation formats.</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DS transmitter </a:t>
            </a:r>
            <a:endParaRPr lang="en-US" dirty="0"/>
          </a:p>
        </p:txBody>
      </p:sp>
      <p:sp>
        <p:nvSpPr>
          <p:cNvPr id="3" name="Content Placeholder 2"/>
          <p:cNvSpPr>
            <a:spLocks noGrp="1"/>
          </p:cNvSpPr>
          <p:nvPr>
            <p:ph idx="1"/>
          </p:nvPr>
        </p:nvSpPr>
        <p:spPr/>
        <p:txBody>
          <a:bodyPr>
            <a:normAutofit fontScale="85000" lnSpcReduction="10000"/>
          </a:bodyPr>
          <a:lstStyle/>
          <a:p>
            <a:pPr algn="just"/>
            <a:r>
              <a:rPr lang="en-US" dirty="0" smtClean="0"/>
              <a:t>Practical implementation  can vary depending on </a:t>
            </a:r>
          </a:p>
          <a:p>
            <a:pPr lvl="1" algn="just"/>
            <a:r>
              <a:rPr lang="en-US" dirty="0" smtClean="0"/>
              <a:t>how much processing is made in digital form and </a:t>
            </a:r>
          </a:p>
          <a:p>
            <a:pPr lvl="1" algn="just"/>
            <a:r>
              <a:rPr lang="en-US" dirty="0" smtClean="0"/>
              <a:t>how much is analog processing and </a:t>
            </a:r>
          </a:p>
          <a:p>
            <a:pPr lvl="1" algn="just"/>
            <a:r>
              <a:rPr lang="en-US" dirty="0" smtClean="0"/>
              <a:t>whether the modulation is made on the RF frequency or in an intermediate frequency. </a:t>
            </a:r>
          </a:p>
          <a:p>
            <a:pPr algn="just"/>
            <a:r>
              <a:rPr lang="en-US" dirty="0" smtClean="0"/>
              <a:t>A frequency converter that transforms the signal to RF and delivers it to the power amplifier  follows the modulator.</a:t>
            </a:r>
          </a:p>
          <a:p>
            <a:pPr algn="just"/>
            <a:r>
              <a:rPr lang="en-US" dirty="0" smtClean="0"/>
              <a:t>The transmitter structure is quite similar to a digital transmitter working at the chip rate, whose data input signal is the combination of data and chip sequences.</a:t>
            </a:r>
          </a:p>
          <a:p>
            <a:pPr algn="just"/>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DS receiver </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DS receivers are not at all digital receivers working  at the chip rate, followed by a </a:t>
            </a:r>
            <a:r>
              <a:rPr lang="en-US" dirty="0" err="1" smtClean="0"/>
              <a:t>despread</a:t>
            </a:r>
            <a:r>
              <a:rPr lang="en-US" dirty="0" smtClean="0"/>
              <a:t> module.</a:t>
            </a:r>
          </a:p>
          <a:p>
            <a:pPr algn="just"/>
            <a:r>
              <a:rPr lang="en-US" dirty="0" smtClean="0"/>
              <a:t>Individual  chips need not be detected in a DS receiver, and </a:t>
            </a:r>
          </a:p>
          <a:p>
            <a:pPr algn="just"/>
            <a:r>
              <a:rPr lang="en-US" dirty="0" smtClean="0"/>
              <a:t>A receiver designed to detect them would  present a degraded threshold,  because it  would  have to  cope with  all  the  noise and perturbations  present in  the  spread spectrum bandwidth.</a:t>
            </a:r>
          </a:p>
          <a:p>
            <a:pPr algn="just"/>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DS receiver </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20000"/>
          </a:bodyPr>
          <a:lstStyle/>
          <a:p>
            <a:pPr algn="just"/>
            <a:r>
              <a:rPr lang="en-US" dirty="0" smtClean="0"/>
              <a:t>The signal is first down-converted  and pass-band filtered within its RF bandwidth. </a:t>
            </a:r>
          </a:p>
          <a:p>
            <a:pPr algn="just"/>
            <a:r>
              <a:rPr lang="en-US" dirty="0" smtClean="0"/>
              <a:t>This is the spread spectrum bandwidth </a:t>
            </a:r>
            <a:r>
              <a:rPr lang="en-US" dirty="0" err="1" smtClean="0"/>
              <a:t>Bss</a:t>
            </a:r>
            <a:r>
              <a:rPr lang="en-US" dirty="0" smtClean="0"/>
              <a:t>. </a:t>
            </a:r>
          </a:p>
          <a:p>
            <a:pPr algn="just"/>
            <a:r>
              <a:rPr lang="en-US" dirty="0" smtClean="0"/>
              <a:t>The filtered signal is then XOR-combined with the code. </a:t>
            </a:r>
          </a:p>
          <a:p>
            <a:pPr algn="just"/>
            <a:r>
              <a:rPr lang="en-US" dirty="0" smtClean="0"/>
              <a:t>Subsequently, it is filtered with the narrowband bandwidth  </a:t>
            </a:r>
            <a:r>
              <a:rPr lang="en-US" dirty="0" err="1" smtClean="0"/>
              <a:t>Bnw</a:t>
            </a:r>
            <a:r>
              <a:rPr lang="en-US" dirty="0" smtClean="0"/>
              <a:t>.</a:t>
            </a:r>
          </a:p>
          <a:p>
            <a:pPr algn="just"/>
            <a:r>
              <a:rPr lang="en-US" dirty="0" smtClean="0"/>
              <a:t>As this is smaller than </a:t>
            </a:r>
            <a:r>
              <a:rPr lang="en-US" dirty="0" err="1" smtClean="0"/>
              <a:t>Bss</a:t>
            </a:r>
            <a:r>
              <a:rPr lang="en-US" dirty="0" smtClean="0"/>
              <a:t>  in the processing gain </a:t>
            </a:r>
            <a:r>
              <a:rPr lang="en-US" dirty="0" err="1" smtClean="0"/>
              <a:t>Gp</a:t>
            </a:r>
            <a:r>
              <a:rPr lang="en-US" dirty="0" smtClean="0"/>
              <a:t>, noise and perturbations are rejected in this proportion. </a:t>
            </a:r>
          </a:p>
          <a:p>
            <a:pPr algn="just"/>
            <a:r>
              <a:rPr lang="en-US" dirty="0" smtClean="0"/>
              <a:t>Next the signal is conceptually identical to a signal received in a narrow- band system;</a:t>
            </a:r>
          </a:p>
          <a:p>
            <a:pPr algn="just"/>
            <a:r>
              <a:rPr lang="en-US" dirty="0" smtClean="0"/>
              <a:t>It undergoes the usual operations of carrier and clock synchronization and detection.</a:t>
            </a:r>
          </a:p>
          <a:p>
            <a:pPr algn="just"/>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DS receiver </a:t>
            </a:r>
            <a:endParaRPr lang="en-US" dirty="0"/>
          </a:p>
        </p:txBody>
      </p:sp>
      <p:pic>
        <p:nvPicPr>
          <p:cNvPr id="4098" name="Picture 2"/>
          <p:cNvPicPr>
            <a:picLocks noChangeAspect="1" noChangeArrowheads="1"/>
          </p:cNvPicPr>
          <p:nvPr/>
        </p:nvPicPr>
        <p:blipFill>
          <a:blip r:embed="rId2"/>
          <a:srcRect/>
          <a:stretch>
            <a:fillRect/>
          </a:stretch>
        </p:blipFill>
        <p:spPr bwMode="auto">
          <a:xfrm>
            <a:off x="990600" y="1752600"/>
            <a:ext cx="6934200" cy="4419600"/>
          </a:xfrm>
          <a:prstGeom prst="rect">
            <a:avLst/>
          </a:prstGeom>
          <a:noFill/>
          <a:ln w="9525">
            <a:noFill/>
            <a:miter lim="800000"/>
            <a:headEnd/>
            <a:tailEnd/>
          </a:ln>
          <a:effectLst/>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DS receiver </a:t>
            </a:r>
            <a:endParaRPr lang="en-US" dirty="0"/>
          </a:p>
        </p:txBody>
      </p:sp>
      <p:sp>
        <p:nvSpPr>
          <p:cNvPr id="3" name="Content Placeholder 2"/>
          <p:cNvSpPr>
            <a:spLocks noGrp="1"/>
          </p:cNvSpPr>
          <p:nvPr>
            <p:ph idx="1"/>
          </p:nvPr>
        </p:nvSpPr>
        <p:spPr>
          <a:xfrm>
            <a:off x="457200" y="838200"/>
            <a:ext cx="8229600" cy="6019800"/>
          </a:xfrm>
        </p:spPr>
        <p:txBody>
          <a:bodyPr>
            <a:normAutofit fontScale="77500" lnSpcReduction="20000"/>
          </a:bodyPr>
          <a:lstStyle/>
          <a:p>
            <a:pPr algn="just"/>
            <a:r>
              <a:rPr lang="en-US" dirty="0" smtClean="0"/>
              <a:t>Direct sequence receiver is the need for synchronization of the code with  the received signal. </a:t>
            </a:r>
          </a:p>
          <a:p>
            <a:pPr algn="just"/>
            <a:r>
              <a:rPr lang="en-US" dirty="0" smtClean="0"/>
              <a:t>This is performed with  a local code generator controlled by a local clock. (VCO). </a:t>
            </a:r>
          </a:p>
          <a:p>
            <a:pPr algn="just"/>
            <a:r>
              <a:rPr lang="en-US" dirty="0" smtClean="0"/>
              <a:t>When the code is in phase with  the one used in the transmitted signals, higher levels are detected in the correlated output.  </a:t>
            </a:r>
          </a:p>
          <a:p>
            <a:pPr algn="just"/>
            <a:r>
              <a:rPr lang="en-US" dirty="0" smtClean="0"/>
              <a:t>The power detected at this point is filtered and fed back to control the VCO frequency. </a:t>
            </a:r>
          </a:p>
          <a:p>
            <a:pPr algn="just"/>
            <a:r>
              <a:rPr lang="en-US" dirty="0" smtClean="0"/>
              <a:t>The structure is very much like a phase lock loop, but as the controlled variable is the delay between the transmission and reception codes, it is called a delay lock loop (DLL). </a:t>
            </a:r>
          </a:p>
          <a:p>
            <a:pPr algn="just"/>
            <a:r>
              <a:rPr lang="en-US" dirty="0" smtClean="0"/>
              <a:t>Key Strategies for designing DS receiver </a:t>
            </a:r>
          </a:p>
          <a:p>
            <a:pPr lvl="1" algn="just"/>
            <a:r>
              <a:rPr lang="en-US" dirty="0" smtClean="0"/>
              <a:t>combining the operations of code, </a:t>
            </a:r>
          </a:p>
          <a:p>
            <a:pPr lvl="1" algn="just"/>
            <a:r>
              <a:rPr lang="en-US" dirty="0" smtClean="0"/>
              <a:t>carrier</a:t>
            </a:r>
          </a:p>
          <a:p>
            <a:pPr lvl="1" algn="just"/>
            <a:r>
              <a:rPr lang="en-US" dirty="0" smtClean="0"/>
              <a:t>clock synchronization </a:t>
            </a:r>
          </a:p>
          <a:p>
            <a:pPr lvl="1" algn="just"/>
            <a:r>
              <a:rPr lang="en-US" dirty="0" smtClean="0"/>
              <a:t>automatic  gain control.</a:t>
            </a:r>
          </a:p>
          <a:p>
            <a:pPr algn="just"/>
            <a:endParaRPr lang="en-US" dirty="0" smtClean="0"/>
          </a:p>
          <a:p>
            <a:pPr algn="just"/>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DLL</a:t>
            </a:r>
            <a:endParaRPr lang="en-US" dirty="0"/>
          </a:p>
        </p:txBody>
      </p:sp>
      <p:pic>
        <p:nvPicPr>
          <p:cNvPr id="5122" name="Picture 2"/>
          <p:cNvPicPr>
            <a:picLocks noChangeAspect="1" noChangeArrowheads="1"/>
          </p:cNvPicPr>
          <p:nvPr/>
        </p:nvPicPr>
        <p:blipFill>
          <a:blip r:embed="rId2"/>
          <a:srcRect/>
          <a:stretch>
            <a:fillRect/>
          </a:stretch>
        </p:blipFill>
        <p:spPr bwMode="auto">
          <a:xfrm>
            <a:off x="838200" y="1752600"/>
            <a:ext cx="7772400" cy="4419600"/>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layer </a:t>
            </a:r>
            <a:endParaRPr lang="en-US" dirty="0"/>
          </a:p>
        </p:txBody>
      </p:sp>
      <p:sp>
        <p:nvSpPr>
          <p:cNvPr id="3" name="Content Placeholder 2"/>
          <p:cNvSpPr>
            <a:spLocks noGrp="1"/>
          </p:cNvSpPr>
          <p:nvPr>
            <p:ph idx="1"/>
          </p:nvPr>
        </p:nvSpPr>
        <p:spPr/>
        <p:txBody>
          <a:bodyPr/>
          <a:lstStyle/>
          <a:p>
            <a:endParaRPr lang="en-US"/>
          </a:p>
        </p:txBody>
      </p:sp>
      <p:pic>
        <p:nvPicPr>
          <p:cNvPr id="4" name="Picture 4"/>
          <p:cNvPicPr>
            <a:picLocks noChangeAspect="1" noChangeArrowheads="1"/>
          </p:cNvPicPr>
          <p:nvPr/>
        </p:nvPicPr>
        <p:blipFill>
          <a:blip r:embed="rId2"/>
          <a:srcRect/>
          <a:stretch>
            <a:fillRect/>
          </a:stretch>
        </p:blipFill>
        <p:spPr bwMode="auto">
          <a:xfrm>
            <a:off x="319088" y="2284413"/>
            <a:ext cx="8520112" cy="2744787"/>
          </a:xfrm>
          <a:prstGeom prst="rect">
            <a:avLst/>
          </a:prstGeom>
          <a:noFill/>
          <a:ln w="9525">
            <a:noFill/>
            <a:miter lim="800000"/>
            <a:headEnd/>
            <a:tailEnd/>
          </a:ln>
          <a:effectLst/>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Performance in direct sequence systems</a:t>
            </a:r>
            <a:endParaRPr lang="en-US" dirty="0"/>
          </a:p>
        </p:txBody>
      </p:sp>
      <p:sp>
        <p:nvSpPr>
          <p:cNvPr id="3" name="Content Placeholder 2"/>
          <p:cNvSpPr>
            <a:spLocks noGrp="1"/>
          </p:cNvSpPr>
          <p:nvPr>
            <p:ph idx="1"/>
          </p:nvPr>
        </p:nvSpPr>
        <p:spPr/>
        <p:txBody>
          <a:bodyPr/>
          <a:lstStyle/>
          <a:p>
            <a:pPr algn="just"/>
            <a:r>
              <a:rPr lang="en-US" dirty="0" smtClean="0"/>
              <a:t>The process of filtering the signal within the spread spectrum bandwidth, </a:t>
            </a:r>
          </a:p>
          <a:p>
            <a:pPr algn="just"/>
            <a:r>
              <a:rPr lang="en-US" dirty="0" smtClean="0"/>
              <a:t>combining it with  the code, and </a:t>
            </a:r>
          </a:p>
          <a:p>
            <a:pPr algn="just"/>
            <a:r>
              <a:rPr lang="en-US" dirty="0" smtClean="0"/>
              <a:t>further filtering within the narrowband bandwidth affects all the signals present in  the system, including  the noise, by reducing its power  by roughly the process gain. It can be shown that:</a:t>
            </a:r>
          </a:p>
          <a:p>
            <a:pPr algn="just"/>
            <a:endParaRPr lang="en-US" dirty="0" smtClean="0"/>
          </a:p>
          <a:p>
            <a:pPr algn="just"/>
            <a:endParaRPr lang="en-US" dirty="0"/>
          </a:p>
        </p:txBody>
      </p:sp>
      <p:pic>
        <p:nvPicPr>
          <p:cNvPr id="6146" name="Picture 2"/>
          <p:cNvPicPr>
            <a:picLocks noChangeAspect="1" noChangeArrowheads="1"/>
          </p:cNvPicPr>
          <p:nvPr/>
        </p:nvPicPr>
        <p:blipFill>
          <a:blip r:embed="rId2"/>
          <a:srcRect/>
          <a:stretch>
            <a:fillRect/>
          </a:stretch>
        </p:blipFill>
        <p:spPr bwMode="auto">
          <a:xfrm>
            <a:off x="3657600" y="5257800"/>
            <a:ext cx="1885950" cy="657225"/>
          </a:xfrm>
          <a:prstGeom prst="rect">
            <a:avLst/>
          </a:prstGeom>
          <a:noFill/>
          <a:ln w="9525">
            <a:noFill/>
            <a:miter lim="800000"/>
            <a:headEnd/>
            <a:tailEnd/>
          </a:ln>
          <a:effectLst/>
        </p:spPr>
      </p:pic>
      <p:pic>
        <p:nvPicPr>
          <p:cNvPr id="6147" name="Picture 3"/>
          <p:cNvPicPr>
            <a:picLocks noChangeAspect="1" noChangeArrowheads="1"/>
          </p:cNvPicPr>
          <p:nvPr/>
        </p:nvPicPr>
        <p:blipFill>
          <a:blip r:embed="rId3"/>
          <a:srcRect/>
          <a:stretch>
            <a:fillRect/>
          </a:stretch>
        </p:blipFill>
        <p:spPr bwMode="auto">
          <a:xfrm>
            <a:off x="2743200" y="5791200"/>
            <a:ext cx="3743325" cy="9239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Performance in direct sequence systems</a:t>
            </a:r>
            <a:endParaRPr lang="en-US" dirty="0"/>
          </a:p>
        </p:txBody>
      </p:sp>
      <p:sp>
        <p:nvSpPr>
          <p:cNvPr id="3" name="Content Placeholder 2"/>
          <p:cNvSpPr>
            <a:spLocks noGrp="1"/>
          </p:cNvSpPr>
          <p:nvPr>
            <p:ph idx="1"/>
          </p:nvPr>
        </p:nvSpPr>
        <p:spPr>
          <a:xfrm>
            <a:off x="457200" y="1600200"/>
            <a:ext cx="8229600" cy="4876800"/>
          </a:xfrm>
        </p:spPr>
        <p:txBody>
          <a:bodyPr/>
          <a:lstStyle/>
          <a:p>
            <a:pPr algn="just"/>
            <a:r>
              <a:rPr lang="en-US" dirty="0" smtClean="0"/>
              <a:t>The approximation  becomes equality for interferences having a low degree of correlation with  the signal.</a:t>
            </a:r>
          </a:p>
          <a:p>
            <a:pPr algn="just"/>
            <a:r>
              <a:rPr lang="en-US" dirty="0" smtClean="0"/>
              <a:t>This includes other users' interference if they use low correlation codes </a:t>
            </a:r>
          </a:p>
          <a:p>
            <a:pPr algn="just"/>
            <a:r>
              <a:rPr lang="en-US" dirty="0" smtClean="0"/>
              <a:t>But can be applied to almost any other signal that can be present in the signal bandwidth.</a:t>
            </a:r>
          </a:p>
          <a:p>
            <a:pPr algn="just"/>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Performance in direct sequence systems</a:t>
            </a:r>
            <a:endParaRPr lang="en-US" dirty="0"/>
          </a:p>
        </p:txBody>
      </p:sp>
      <p:sp>
        <p:nvSpPr>
          <p:cNvPr id="3" name="Content Placeholder 2"/>
          <p:cNvSpPr>
            <a:spLocks noGrp="1"/>
          </p:cNvSpPr>
          <p:nvPr>
            <p:ph idx="1"/>
          </p:nvPr>
        </p:nvSpPr>
        <p:spPr/>
        <p:txBody>
          <a:bodyPr>
            <a:normAutofit fontScale="92500"/>
          </a:bodyPr>
          <a:lstStyle/>
          <a:p>
            <a:pPr algn="just"/>
            <a:r>
              <a:rPr lang="en-US" dirty="0" smtClean="0"/>
              <a:t>By applying the </a:t>
            </a:r>
            <a:r>
              <a:rPr lang="en-US" dirty="0" smtClean="0">
                <a:solidFill>
                  <a:srgbClr val="00B050"/>
                </a:solidFill>
              </a:rPr>
              <a:t>central limit theorem</a:t>
            </a:r>
            <a:r>
              <a:rPr lang="en-US" dirty="0" smtClean="0"/>
              <a:t>, any interfering signal, and the sum of all of them, has an amplitude distribution  that is approximately Gaussian after the correlation process. </a:t>
            </a:r>
          </a:p>
          <a:p>
            <a:pPr algn="just"/>
            <a:r>
              <a:rPr lang="en-US" dirty="0" smtClean="0"/>
              <a:t>The combination of all the interfering signals and noise after the correlation is noise-like. </a:t>
            </a:r>
          </a:p>
          <a:p>
            <a:pPr algn="just"/>
            <a:r>
              <a:rPr lang="en-US" dirty="0" smtClean="0"/>
              <a:t>This is the optimum perturbation from the information theory and, as a result, the protection against interference is maximum.</a:t>
            </a:r>
          </a:p>
          <a:p>
            <a:pPr algn="just"/>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Performance in direct sequence systems</a:t>
            </a:r>
            <a:endParaRPr lang="en-US" dirty="0"/>
          </a:p>
        </p:txBody>
      </p:sp>
      <p:sp>
        <p:nvSpPr>
          <p:cNvPr id="3" name="Content Placeholder 2"/>
          <p:cNvSpPr>
            <a:spLocks noGrp="1"/>
          </p:cNvSpPr>
          <p:nvPr>
            <p:ph idx="1"/>
          </p:nvPr>
        </p:nvSpPr>
        <p:spPr/>
        <p:txBody>
          <a:bodyPr/>
          <a:lstStyle/>
          <a:p>
            <a:pPr algn="just"/>
            <a:r>
              <a:rPr lang="en-US" dirty="0" smtClean="0"/>
              <a:t>The performance of a DS receiver can be analyzed by obtaining the total perturbation power within the spread spectrum bandwidth  as:</a:t>
            </a:r>
          </a:p>
          <a:p>
            <a:pPr algn="just"/>
            <a:endParaRPr lang="en-US" dirty="0" smtClean="0"/>
          </a:p>
          <a:p>
            <a:pPr algn="just"/>
            <a:r>
              <a:rPr lang="en-US" dirty="0" smtClean="0"/>
              <a:t>Then finding the signal to perturbation ratio in the narrowband bandwidth  as:</a:t>
            </a:r>
          </a:p>
          <a:p>
            <a:pPr algn="just"/>
            <a:endParaRPr lang="en-US" dirty="0" smtClean="0"/>
          </a:p>
          <a:p>
            <a:pPr algn="just"/>
            <a:endParaRPr lang="en-US" dirty="0"/>
          </a:p>
        </p:txBody>
      </p:sp>
      <p:pic>
        <p:nvPicPr>
          <p:cNvPr id="7171" name="Picture 3"/>
          <p:cNvPicPr>
            <a:picLocks noChangeAspect="1" noChangeArrowheads="1"/>
          </p:cNvPicPr>
          <p:nvPr/>
        </p:nvPicPr>
        <p:blipFill>
          <a:blip r:embed="rId2"/>
          <a:srcRect/>
          <a:stretch>
            <a:fillRect/>
          </a:stretch>
        </p:blipFill>
        <p:spPr bwMode="auto">
          <a:xfrm>
            <a:off x="3276600" y="3200400"/>
            <a:ext cx="2493818" cy="914400"/>
          </a:xfrm>
          <a:prstGeom prst="rect">
            <a:avLst/>
          </a:prstGeom>
          <a:noFill/>
          <a:ln w="9525">
            <a:noFill/>
            <a:miter lim="800000"/>
            <a:headEnd/>
            <a:tailEnd/>
          </a:ln>
          <a:effectLst/>
        </p:spPr>
      </p:pic>
      <p:pic>
        <p:nvPicPr>
          <p:cNvPr id="7173" name="Picture 5"/>
          <p:cNvPicPr>
            <a:picLocks noChangeAspect="1" noChangeArrowheads="1"/>
          </p:cNvPicPr>
          <p:nvPr/>
        </p:nvPicPr>
        <p:blipFill>
          <a:blip r:embed="rId3"/>
          <a:srcRect/>
          <a:stretch>
            <a:fillRect/>
          </a:stretch>
        </p:blipFill>
        <p:spPr bwMode="auto">
          <a:xfrm>
            <a:off x="3352800" y="5257800"/>
            <a:ext cx="2413000" cy="1143000"/>
          </a:xfrm>
          <a:prstGeom prst="rect">
            <a:avLst/>
          </a:prstGeom>
          <a:noFill/>
          <a:ln w="9525">
            <a:noFill/>
            <a:miter lim="800000"/>
            <a:headEnd/>
            <a:tailEnd/>
          </a:ln>
          <a:effectLst/>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Performance in direct sequence systems</a:t>
            </a:r>
            <a:endParaRPr lang="en-US" dirty="0"/>
          </a:p>
        </p:txBody>
      </p:sp>
      <p:sp>
        <p:nvSpPr>
          <p:cNvPr id="3" name="Content Placeholder 2"/>
          <p:cNvSpPr>
            <a:spLocks noGrp="1"/>
          </p:cNvSpPr>
          <p:nvPr>
            <p:ph idx="1"/>
          </p:nvPr>
        </p:nvSpPr>
        <p:spPr/>
        <p:txBody>
          <a:bodyPr>
            <a:normAutofit/>
          </a:bodyPr>
          <a:lstStyle/>
          <a:p>
            <a:pPr algn="just"/>
            <a:r>
              <a:rPr lang="en-US" dirty="0" smtClean="0"/>
              <a:t>Then, because the sum of perturbations after the correlation process is noise-like, the relationship that, for the modulation format, relates the BER to the signal-to-noise ratio in the detector can be applied. </a:t>
            </a:r>
          </a:p>
          <a:p>
            <a:pPr algn="just"/>
            <a:r>
              <a:rPr lang="en-US" dirty="0" smtClean="0"/>
              <a:t>Although this method is only approximate and should be applied carefully. </a:t>
            </a:r>
          </a:p>
          <a:p>
            <a:pPr algn="just"/>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advantage of DS transmission</a:t>
            </a:r>
            <a:endParaRPr lang="en-US" dirty="0"/>
          </a:p>
        </p:txBody>
      </p:sp>
      <p:sp>
        <p:nvSpPr>
          <p:cNvPr id="3" name="Content Placeholder 2"/>
          <p:cNvSpPr>
            <a:spLocks noGrp="1"/>
          </p:cNvSpPr>
          <p:nvPr>
            <p:ph idx="1"/>
          </p:nvPr>
        </p:nvSpPr>
        <p:spPr>
          <a:xfrm>
            <a:off x="381000" y="1600200"/>
            <a:ext cx="8229600" cy="5029200"/>
          </a:xfrm>
        </p:spPr>
        <p:txBody>
          <a:bodyPr>
            <a:normAutofit fontScale="85000" lnSpcReduction="20000"/>
          </a:bodyPr>
          <a:lstStyle/>
          <a:p>
            <a:r>
              <a:rPr lang="en-US" dirty="0" smtClean="0"/>
              <a:t>It allows extending the threshold as much as the processing gain. </a:t>
            </a:r>
          </a:p>
          <a:p>
            <a:pPr lvl="1"/>
            <a:r>
              <a:rPr lang="en-US" dirty="0" smtClean="0"/>
              <a:t>For example, a system whose threshold is 6 dB, with  a processing gain of 10 dB can work with perturbations 4 dB more powerful  than the received signal.</a:t>
            </a:r>
          </a:p>
          <a:p>
            <a:r>
              <a:rPr lang="en-US" dirty="0" smtClean="0"/>
              <a:t>Thus, signal-to-noise ratio can be −4 dB at the receiver input.</a:t>
            </a:r>
          </a:p>
          <a:p>
            <a:pPr lvl="1"/>
            <a:r>
              <a:rPr lang="en-US" dirty="0" smtClean="0"/>
              <a:t>How- ever, this is not an advantage, as the broader bandwidth implicitly has a higher noise power in the receiver input.</a:t>
            </a:r>
          </a:p>
          <a:p>
            <a:r>
              <a:rPr lang="en-US" dirty="0" smtClean="0"/>
              <a:t>DS is transparent  with  regard to  the  system range. </a:t>
            </a:r>
          </a:p>
          <a:p>
            <a:pPr lvl="1"/>
            <a:r>
              <a:rPr lang="en-US" dirty="0" smtClean="0"/>
              <a:t>As  the system can tolerate 10 dB (in this example) more interference power than a narrowband system  it can </a:t>
            </a:r>
            <a:r>
              <a:rPr lang="en-US" smtClean="0"/>
              <a:t>withstand interference .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Contents </a:t>
            </a:r>
            <a:endParaRPr lang="en-US" dirty="0"/>
          </a:p>
        </p:txBody>
      </p:sp>
      <p:sp>
        <p:nvSpPr>
          <p:cNvPr id="3" name="Content Placeholder 2"/>
          <p:cNvSpPr>
            <a:spLocks noGrp="1"/>
          </p:cNvSpPr>
          <p:nvPr>
            <p:ph idx="1"/>
          </p:nvPr>
        </p:nvSpPr>
        <p:spPr/>
        <p:txBody>
          <a:bodyPr/>
          <a:lstStyle/>
          <a:p>
            <a:r>
              <a:rPr lang="en-US" dirty="0"/>
              <a:t>Spread spectrum </a:t>
            </a:r>
            <a:r>
              <a:rPr lang="en-US" dirty="0" smtClean="0"/>
              <a:t>techniques</a:t>
            </a:r>
          </a:p>
          <a:p>
            <a:r>
              <a:rPr lang="en-US" dirty="0" smtClean="0"/>
              <a:t>Frequency hopping techniques </a:t>
            </a:r>
          </a:p>
          <a:p>
            <a:r>
              <a:rPr lang="en-US" dirty="0" smtClean="0"/>
              <a:t>Direct sequence systems (DSS)</a:t>
            </a:r>
          </a:p>
          <a:p>
            <a:pPr lvl="1"/>
            <a:r>
              <a:rPr lang="en-US" dirty="0" smtClean="0"/>
              <a:t>Codes in DSS</a:t>
            </a:r>
          </a:p>
          <a:p>
            <a:pPr lvl="1"/>
            <a:r>
              <a:rPr lang="en-US" dirty="0" smtClean="0"/>
              <a:t>Transmission and reception in DSS</a:t>
            </a:r>
          </a:p>
          <a:p>
            <a:pPr lvl="1"/>
            <a:r>
              <a:rPr lang="en-US" dirty="0" smtClean="0"/>
              <a:t>Performance in DSS</a:t>
            </a:r>
          </a:p>
          <a:p>
            <a:pPr lvl="1"/>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Spread spectrum techniques</a:t>
            </a:r>
            <a:endParaRPr lang="en-US" dirty="0"/>
          </a:p>
        </p:txBody>
      </p:sp>
      <p:sp>
        <p:nvSpPr>
          <p:cNvPr id="3" name="Content Placeholder 2"/>
          <p:cNvSpPr>
            <a:spLocks noGrp="1"/>
          </p:cNvSpPr>
          <p:nvPr>
            <p:ph idx="1"/>
          </p:nvPr>
        </p:nvSpPr>
        <p:spPr>
          <a:xfrm>
            <a:off x="457200" y="1600200"/>
            <a:ext cx="8229600" cy="5257800"/>
          </a:xfrm>
        </p:spPr>
        <p:txBody>
          <a:bodyPr>
            <a:normAutofit fontScale="77500" lnSpcReduction="20000"/>
          </a:bodyPr>
          <a:lstStyle/>
          <a:p>
            <a:pPr algn="just"/>
            <a:r>
              <a:rPr lang="en-US" dirty="0"/>
              <a:t>Spread spectrum systems use more  bandwidth  than  that  needed for transmission. </a:t>
            </a:r>
            <a:endParaRPr lang="en-US" dirty="0" smtClean="0"/>
          </a:p>
          <a:p>
            <a:pPr algn="just"/>
            <a:r>
              <a:rPr lang="en-US" dirty="0"/>
              <a:t>M</a:t>
            </a:r>
            <a:r>
              <a:rPr lang="en-US" dirty="0" smtClean="0"/>
              <a:t>odulation  format is necessary to determine the bandwidth</a:t>
            </a:r>
          </a:p>
          <a:p>
            <a:pPr algn="just"/>
            <a:r>
              <a:rPr lang="en-US" dirty="0" smtClean="0"/>
              <a:t>It </a:t>
            </a:r>
            <a:r>
              <a:rPr lang="en-US" dirty="0" smtClean="0">
                <a:solidFill>
                  <a:srgbClr val="FF0000"/>
                </a:solidFill>
              </a:rPr>
              <a:t>uses </a:t>
            </a:r>
            <a:r>
              <a:rPr lang="en-US" dirty="0">
                <a:solidFill>
                  <a:srgbClr val="FF0000"/>
                </a:solidFill>
              </a:rPr>
              <a:t>a code </a:t>
            </a:r>
            <a:r>
              <a:rPr lang="en-US" dirty="0"/>
              <a:t>in the transmitter</a:t>
            </a:r>
            <a:r>
              <a:rPr lang="en-US" dirty="0" smtClean="0"/>
              <a:t>,</a:t>
            </a:r>
          </a:p>
          <a:p>
            <a:pPr lvl="1" algn="just"/>
            <a:r>
              <a:rPr lang="en-US" dirty="0" smtClean="0"/>
              <a:t> </a:t>
            </a:r>
            <a:r>
              <a:rPr lang="en-US" dirty="0"/>
              <a:t>independent of the data</a:t>
            </a:r>
            <a:r>
              <a:rPr lang="en-US" dirty="0" smtClean="0"/>
              <a:t>,</a:t>
            </a:r>
          </a:p>
          <a:p>
            <a:pPr lvl="1" algn="just"/>
            <a:r>
              <a:rPr lang="en-US" dirty="0" smtClean="0"/>
              <a:t> </a:t>
            </a:r>
            <a:r>
              <a:rPr lang="en-US" dirty="0"/>
              <a:t>prior to modulation, </a:t>
            </a:r>
            <a:endParaRPr lang="en-US" dirty="0" smtClean="0"/>
          </a:p>
          <a:p>
            <a:pPr lvl="1" algn="just"/>
            <a:r>
              <a:rPr lang="en-US" dirty="0" smtClean="0"/>
              <a:t> </a:t>
            </a:r>
            <a:r>
              <a:rPr lang="en-US" dirty="0"/>
              <a:t>that must be known  by the </a:t>
            </a:r>
            <a:r>
              <a:rPr lang="en-US" dirty="0" smtClean="0"/>
              <a:t>receiver to </a:t>
            </a:r>
            <a:r>
              <a:rPr lang="en-US" dirty="0"/>
              <a:t>achieve a larger </a:t>
            </a:r>
            <a:r>
              <a:rPr lang="en-US" dirty="0" smtClean="0"/>
              <a:t>bandwidth</a:t>
            </a:r>
            <a:r>
              <a:rPr lang="en-US" dirty="0"/>
              <a:t>.</a:t>
            </a:r>
          </a:p>
          <a:p>
            <a:pPr lvl="1" algn="just"/>
            <a:r>
              <a:rPr lang="en-US" dirty="0" smtClean="0"/>
              <a:t>A </a:t>
            </a:r>
            <a:r>
              <a:rPr lang="en-US" dirty="0"/>
              <a:t>receiver unaware of the code would  be unable to decode the transmitted data.</a:t>
            </a:r>
          </a:p>
          <a:p>
            <a:pPr algn="just"/>
            <a:r>
              <a:rPr lang="en-US" dirty="0" smtClean="0"/>
              <a:t>spectrum transmissions are more difficult  to detect, intercept, or decode. </a:t>
            </a:r>
          </a:p>
          <a:p>
            <a:pPr algn="just"/>
            <a:r>
              <a:rPr lang="en-US" dirty="0" smtClean="0"/>
              <a:t>Was used initially in military and latter in commercial applications </a:t>
            </a:r>
          </a:p>
          <a:p>
            <a:pPr algn="just"/>
            <a:endParaRPr lang="en-US" dirty="0" smtClean="0"/>
          </a:p>
          <a:p>
            <a:pPr algn="just"/>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Spread spectrum techniques</a:t>
            </a:r>
            <a:endParaRPr lang="en-US" dirty="0"/>
          </a:p>
        </p:txBody>
      </p:sp>
      <p:sp>
        <p:nvSpPr>
          <p:cNvPr id="3" name="Content Placeholder 2"/>
          <p:cNvSpPr>
            <a:spLocks noGrp="1"/>
          </p:cNvSpPr>
          <p:nvPr>
            <p:ph idx="1"/>
          </p:nvPr>
        </p:nvSpPr>
        <p:spPr/>
        <p:txBody>
          <a:bodyPr>
            <a:normAutofit/>
          </a:bodyPr>
          <a:lstStyle/>
          <a:p>
            <a:pPr algn="just"/>
            <a:r>
              <a:rPr lang="en-US" dirty="0"/>
              <a:t>There are no differences between narrowband and spread spectrum systems in  noisy  environments.  </a:t>
            </a:r>
          </a:p>
          <a:p>
            <a:pPr algn="just"/>
            <a:r>
              <a:rPr lang="en-US" dirty="0"/>
              <a:t>The most frequently  used spread spectrum techniques are </a:t>
            </a:r>
            <a:r>
              <a:rPr lang="en-US" dirty="0">
                <a:solidFill>
                  <a:srgbClr val="FF0000"/>
                </a:solidFill>
              </a:rPr>
              <a:t>FH </a:t>
            </a:r>
            <a:r>
              <a:rPr lang="en-US" dirty="0" smtClean="0">
                <a:solidFill>
                  <a:srgbClr val="FF0000"/>
                </a:solidFill>
              </a:rPr>
              <a:t>and DS</a:t>
            </a:r>
            <a:r>
              <a:rPr lang="en-US" dirty="0"/>
              <a:t>. </a:t>
            </a:r>
            <a:endParaRPr lang="en-US" dirty="0" smtClean="0"/>
          </a:p>
          <a:p>
            <a:pPr algn="just"/>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2060"/>
                </a:solidFill>
              </a:rPr>
              <a:t>FREQUENCY HOPPING TECHNIQUES</a:t>
            </a:r>
            <a:endParaRPr lang="en-US" b="1" dirty="0">
              <a:solidFill>
                <a:srgbClr val="002060"/>
              </a:solidFill>
            </a:endParaRPr>
          </a:p>
        </p:txBody>
      </p:sp>
      <p:sp>
        <p:nvSpPr>
          <p:cNvPr id="3" name="Content Placeholder 2"/>
          <p:cNvSpPr>
            <a:spLocks noGrp="1"/>
          </p:cNvSpPr>
          <p:nvPr>
            <p:ph idx="1"/>
          </p:nvPr>
        </p:nvSpPr>
        <p:spPr/>
        <p:txBody>
          <a:bodyPr>
            <a:normAutofit fontScale="85000" lnSpcReduction="20000"/>
          </a:bodyPr>
          <a:lstStyle/>
          <a:p>
            <a:pPr algn="just"/>
            <a:r>
              <a:rPr lang="en-US" dirty="0"/>
              <a:t>FH systems use conventional modulation techniques</a:t>
            </a:r>
            <a:r>
              <a:rPr lang="en-US" dirty="0" smtClean="0"/>
              <a:t>,</a:t>
            </a:r>
          </a:p>
          <a:p>
            <a:pPr algn="just"/>
            <a:r>
              <a:rPr lang="en-US" dirty="0" smtClean="0"/>
              <a:t>But </a:t>
            </a:r>
            <a:r>
              <a:rPr lang="en-US" dirty="0"/>
              <a:t>the carrier </a:t>
            </a:r>
            <a:r>
              <a:rPr lang="en-US" dirty="0" smtClean="0"/>
              <a:t>frequency </a:t>
            </a:r>
            <a:r>
              <a:rPr lang="en-US" dirty="0"/>
              <a:t>is changed at a given rate, following  a given sequence. </a:t>
            </a:r>
            <a:endParaRPr lang="en-US" dirty="0" smtClean="0"/>
          </a:p>
          <a:p>
            <a:pPr algn="just"/>
            <a:r>
              <a:rPr lang="en-US" dirty="0" smtClean="0"/>
              <a:t>This </a:t>
            </a:r>
            <a:r>
              <a:rPr lang="en-US" dirty="0"/>
              <a:t>sequence is the code of these systems</a:t>
            </a:r>
            <a:r>
              <a:rPr lang="en-US" dirty="0" smtClean="0"/>
              <a:t>.</a:t>
            </a:r>
          </a:p>
          <a:p>
            <a:pPr algn="just"/>
            <a:r>
              <a:rPr lang="en-US" dirty="0" smtClean="0"/>
              <a:t>A </a:t>
            </a:r>
            <a:r>
              <a:rPr lang="en-US" dirty="0"/>
              <a:t>receiver </a:t>
            </a:r>
            <a:r>
              <a:rPr lang="en-US" dirty="0" smtClean="0"/>
              <a:t>must know the code to detect the </a:t>
            </a:r>
            <a:r>
              <a:rPr lang="en-US" dirty="0" err="1" smtClean="0"/>
              <a:t>datas</a:t>
            </a:r>
            <a:r>
              <a:rPr lang="en-US" dirty="0" smtClean="0"/>
              <a:t>. </a:t>
            </a:r>
          </a:p>
          <a:p>
            <a:pPr algn="just"/>
            <a:r>
              <a:rPr lang="en-US" dirty="0" smtClean="0"/>
              <a:t>If </a:t>
            </a:r>
            <a:r>
              <a:rPr lang="en-US" dirty="0"/>
              <a:t>the hopping rate is faster than the bit rate, the system is </a:t>
            </a:r>
            <a:r>
              <a:rPr lang="en-US" dirty="0">
                <a:solidFill>
                  <a:srgbClr val="FF0000"/>
                </a:solidFill>
              </a:rPr>
              <a:t>fast FH </a:t>
            </a:r>
            <a:r>
              <a:rPr lang="en-US" dirty="0"/>
              <a:t>(FFH</a:t>
            </a:r>
            <a:r>
              <a:rPr lang="en-US" dirty="0" smtClean="0"/>
              <a:t>).</a:t>
            </a:r>
          </a:p>
          <a:p>
            <a:pPr algn="just"/>
            <a:r>
              <a:rPr lang="en-US" dirty="0" smtClean="0"/>
              <a:t>If </a:t>
            </a:r>
            <a:r>
              <a:rPr lang="en-US" dirty="0"/>
              <a:t>the hopping rate is slower than the bit rate, the system is </a:t>
            </a:r>
            <a:r>
              <a:rPr lang="en-US" dirty="0">
                <a:solidFill>
                  <a:srgbClr val="FF0000"/>
                </a:solidFill>
              </a:rPr>
              <a:t>slow FH </a:t>
            </a:r>
            <a:r>
              <a:rPr lang="en-US" dirty="0"/>
              <a:t>(SFH). </a:t>
            </a:r>
            <a:endParaRPr lang="en-US" dirty="0" smtClean="0"/>
          </a:p>
          <a:p>
            <a:pPr algn="just"/>
            <a:r>
              <a:rPr lang="en-US" dirty="0" smtClean="0"/>
              <a:t>Commercial </a:t>
            </a:r>
            <a:r>
              <a:rPr lang="en-US" dirty="0"/>
              <a:t>systems are always SFH because of the </a:t>
            </a:r>
            <a:r>
              <a:rPr lang="en-US" dirty="0" smtClean="0"/>
              <a:t>complexity </a:t>
            </a:r>
            <a:r>
              <a:rPr lang="en-US" dirty="0"/>
              <a:t>of FFH systems.</a:t>
            </a:r>
          </a:p>
          <a:p>
            <a:pPr algn="just"/>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Frequency hopping techniques</a:t>
            </a:r>
            <a:endParaRPr lang="en-US" dirty="0"/>
          </a:p>
        </p:txBody>
      </p:sp>
      <p:pic>
        <p:nvPicPr>
          <p:cNvPr id="1026" name="Picture 2"/>
          <p:cNvPicPr>
            <a:picLocks noGrp="1" noChangeAspect="1" noChangeArrowheads="1"/>
          </p:cNvPicPr>
          <p:nvPr>
            <p:ph idx="1"/>
          </p:nvPr>
        </p:nvPicPr>
        <p:blipFill>
          <a:blip r:embed="rId2"/>
          <a:srcRect/>
          <a:stretch>
            <a:fillRect/>
          </a:stretch>
        </p:blipFill>
        <p:spPr bwMode="auto">
          <a:xfrm>
            <a:off x="914400" y="2819400"/>
            <a:ext cx="7620000" cy="3429000"/>
          </a:xfrm>
          <a:prstGeom prst="rect">
            <a:avLst/>
          </a:prstGeom>
          <a:noFill/>
          <a:ln w="9525">
            <a:noFill/>
            <a:miter lim="800000"/>
            <a:headEnd/>
            <a:tailEnd/>
          </a:ln>
          <a:effectLst/>
        </p:spPr>
      </p:pic>
      <p:sp>
        <p:nvSpPr>
          <p:cNvPr id="5" name="Rectangle 4"/>
          <p:cNvSpPr/>
          <p:nvPr/>
        </p:nvSpPr>
        <p:spPr>
          <a:xfrm>
            <a:off x="533400" y="1447800"/>
            <a:ext cx="8077200" cy="1384995"/>
          </a:xfrm>
          <a:prstGeom prst="rect">
            <a:avLst/>
          </a:prstGeom>
        </p:spPr>
        <p:txBody>
          <a:bodyPr wrap="square">
            <a:spAutoFit/>
          </a:bodyPr>
          <a:lstStyle/>
          <a:p>
            <a:r>
              <a:rPr lang="en-US" sz="2800" dirty="0" smtClean="0"/>
              <a:t>Within  a given burst, the transmission is narrowband, using just the bandwidth needed according to the bit rate and the modulation  format. </a:t>
            </a:r>
            <a:endParaRPr lang="en-US" sz="28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280</TotalTime>
  <Words>3108</Words>
  <Application>Microsoft Office PowerPoint</Application>
  <PresentationFormat>On-screen Show (4:3)</PresentationFormat>
  <Paragraphs>258</Paragraphs>
  <Slides>45</Slides>
  <Notes>1</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Office Theme</vt:lpstr>
      <vt:lpstr>Physical layer for  IEEE  802.11 wireless LANs: Radio  systems </vt:lpstr>
      <vt:lpstr>Introduction</vt:lpstr>
      <vt:lpstr>Solution </vt:lpstr>
      <vt:lpstr>Physical layer </vt:lpstr>
      <vt:lpstr>Contents </vt:lpstr>
      <vt:lpstr>Spread spectrum techniques</vt:lpstr>
      <vt:lpstr>Spread spectrum techniques</vt:lpstr>
      <vt:lpstr>FREQUENCY HOPPING TECHNIQUES</vt:lpstr>
      <vt:lpstr>Frequency hopping techniques</vt:lpstr>
      <vt:lpstr>Advantages in  FH systems</vt:lpstr>
      <vt:lpstr>Advantages in  FH systems</vt:lpstr>
      <vt:lpstr>Frequency hopping techniques</vt:lpstr>
      <vt:lpstr>Frequency hopping techniques</vt:lpstr>
      <vt:lpstr>Coherence correlation  bandwidth</vt:lpstr>
      <vt:lpstr>Frequency hopping techniques</vt:lpstr>
      <vt:lpstr>Frequency hopping techniques</vt:lpstr>
      <vt:lpstr>Frequency hopping techniques</vt:lpstr>
      <vt:lpstr>Frequency hopping techniques</vt:lpstr>
      <vt:lpstr>Frequency hopping techniques</vt:lpstr>
      <vt:lpstr>DIRECT SEQUENCE  SYSTEMS</vt:lpstr>
      <vt:lpstr>Basic direct sequence transmitter</vt:lpstr>
      <vt:lpstr>Direct sequence receiver </vt:lpstr>
      <vt:lpstr>Real challenge </vt:lpstr>
      <vt:lpstr>Advantages of DS compared to narrowband systems  </vt:lpstr>
      <vt:lpstr>Codes in direct sequence systems</vt:lpstr>
      <vt:lpstr>Codes in direct sequence systems</vt:lpstr>
      <vt:lpstr>Codes in direct sequence systems</vt:lpstr>
      <vt:lpstr>Classification of codes </vt:lpstr>
      <vt:lpstr>Orthogonal codes</vt:lpstr>
      <vt:lpstr>Quasi-orthogonal codes</vt:lpstr>
      <vt:lpstr>Uncorrelated  codes</vt:lpstr>
      <vt:lpstr>Summary of codes </vt:lpstr>
      <vt:lpstr>Transmission and reception  in direct sequence systems</vt:lpstr>
      <vt:lpstr>DS transmitter </vt:lpstr>
      <vt:lpstr>DS receiver </vt:lpstr>
      <vt:lpstr>DS receiver </vt:lpstr>
      <vt:lpstr>DS receiver </vt:lpstr>
      <vt:lpstr>DS receiver </vt:lpstr>
      <vt:lpstr>DLL</vt:lpstr>
      <vt:lpstr>Performance in direct sequence systems</vt:lpstr>
      <vt:lpstr>Performance in direct sequence systems</vt:lpstr>
      <vt:lpstr>Performance in direct sequence systems</vt:lpstr>
      <vt:lpstr>Performance in direct sequence systems</vt:lpstr>
      <vt:lpstr>Performance in direct sequence systems</vt:lpstr>
      <vt:lpstr>Main advantage of DS transmission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Physical layer for  IEEE  802.11 wireless LANs: Radio  systems </dc:title>
  <dc:creator>Sadhish</dc:creator>
  <cp:lastModifiedBy>Sadhish</cp:lastModifiedBy>
  <cp:revision>20</cp:revision>
  <dcterms:created xsi:type="dcterms:W3CDTF">2014-08-06T16:22:28Z</dcterms:created>
  <dcterms:modified xsi:type="dcterms:W3CDTF">2014-08-11T00:51:28Z</dcterms:modified>
</cp:coreProperties>
</file>