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64ED-3AC3-450E-8D1B-4D0BE3F166B1}" type="datetimeFigureOut">
              <a:rPr lang="en-US" smtClean="0"/>
              <a:pPr/>
              <a:t>18-Aug-14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2E25-F187-46D1-9507-825982F75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64ED-3AC3-450E-8D1B-4D0BE3F166B1}" type="datetimeFigureOut">
              <a:rPr lang="en-US" smtClean="0"/>
              <a:pPr/>
              <a:t>18-Aug-14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2E25-F187-46D1-9507-825982F75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64ED-3AC3-450E-8D1B-4D0BE3F166B1}" type="datetimeFigureOut">
              <a:rPr lang="en-US" smtClean="0"/>
              <a:pPr/>
              <a:t>18-Aug-14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2E25-F187-46D1-9507-825982F75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64ED-3AC3-450E-8D1B-4D0BE3F166B1}" type="datetimeFigureOut">
              <a:rPr lang="en-US" smtClean="0"/>
              <a:pPr/>
              <a:t>18-Aug-14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2E25-F187-46D1-9507-825982F75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64ED-3AC3-450E-8D1B-4D0BE3F166B1}" type="datetimeFigureOut">
              <a:rPr lang="en-US" smtClean="0"/>
              <a:pPr/>
              <a:t>18-Aug-14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2E25-F187-46D1-9507-825982F75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64ED-3AC3-450E-8D1B-4D0BE3F166B1}" type="datetimeFigureOut">
              <a:rPr lang="en-US" smtClean="0"/>
              <a:pPr/>
              <a:t>18-Aug-14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2E25-F187-46D1-9507-825982F75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64ED-3AC3-450E-8D1B-4D0BE3F166B1}" type="datetimeFigureOut">
              <a:rPr lang="en-US" smtClean="0"/>
              <a:pPr/>
              <a:t>18-Aug-14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2E25-F187-46D1-9507-825982F75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64ED-3AC3-450E-8D1B-4D0BE3F166B1}" type="datetimeFigureOut">
              <a:rPr lang="en-US" smtClean="0"/>
              <a:pPr/>
              <a:t>18-Aug-14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2E25-F187-46D1-9507-825982F75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64ED-3AC3-450E-8D1B-4D0BE3F166B1}" type="datetimeFigureOut">
              <a:rPr lang="en-US" smtClean="0"/>
              <a:pPr/>
              <a:t>18-Aug-14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2E25-F187-46D1-9507-825982F75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64ED-3AC3-450E-8D1B-4D0BE3F166B1}" type="datetimeFigureOut">
              <a:rPr lang="en-US" smtClean="0"/>
              <a:pPr/>
              <a:t>18-Aug-14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2E25-F187-46D1-9507-825982F75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64ED-3AC3-450E-8D1B-4D0BE3F166B1}" type="datetimeFigureOut">
              <a:rPr lang="en-US" smtClean="0"/>
              <a:pPr/>
              <a:t>18-Aug-14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2E25-F187-46D1-9507-825982F75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B64ED-3AC3-450E-8D1B-4D0BE3F166B1}" type="datetimeFigureOut">
              <a:rPr lang="en-US" smtClean="0"/>
              <a:pPr/>
              <a:t>18-Aug-14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22E25-F187-46D1-9507-825982F75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Physical layer for  IEEE  802.11 wireless LANS: Infrared  systems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 Rate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DR block is three slots long and can take the values listed in </a:t>
            </a:r>
            <a:r>
              <a:rPr lang="en-US" dirty="0" smtClean="0"/>
              <a:t>Table. 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DR block values are not modulated in PPM.</a:t>
            </a:r>
          </a:p>
          <a:p>
            <a:pPr algn="just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20950" y="3810000"/>
            <a:ext cx="38036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 level adjustment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After DR there is a sequence of pulses to allow the receiver to adjust the DC level of the remaining signals.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/>
              <a:t>is called DC level adjustment (DCLA</a:t>
            </a:r>
            <a:r>
              <a:rPr lang="en-US" dirty="0" smtClean="0"/>
              <a:t>),</a:t>
            </a:r>
          </a:p>
          <a:p>
            <a:pPr algn="just"/>
            <a:r>
              <a:rPr lang="en-US" dirty="0" smtClean="0"/>
              <a:t>I</a:t>
            </a:r>
            <a:r>
              <a:rPr lang="en-US" dirty="0" smtClean="0"/>
              <a:t>t </a:t>
            </a:r>
            <a:r>
              <a:rPr lang="en-US" dirty="0"/>
              <a:t>is needed because the mean value of 4PPM and 16PPM is not the same.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DC level of these signals would be the same as an aver- age PPM signal at the data rate used. </a:t>
            </a:r>
            <a:endParaRPr lang="en-US" dirty="0" smtClean="0"/>
          </a:p>
          <a:p>
            <a:pPr algn="just"/>
            <a:r>
              <a:rPr lang="en-US" dirty="0" smtClean="0"/>
              <a:t>only </a:t>
            </a:r>
            <a:r>
              <a:rPr lang="en-US" dirty="0"/>
              <a:t>these two values are permitted.</a:t>
            </a:r>
          </a:p>
          <a:p>
            <a:pPr algn="just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5410200"/>
            <a:ext cx="5257800" cy="139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The third block is LENGTH, that is the number of bytes of the MPDU.</a:t>
            </a:r>
          </a:p>
          <a:p>
            <a:pPr algn="just"/>
            <a:r>
              <a:rPr lang="en-US" dirty="0" smtClean="0"/>
              <a:t> It is a 16-bit unsigned integer and is the first field to be PPM-modulated. </a:t>
            </a:r>
          </a:p>
          <a:p>
            <a:pPr algn="just"/>
            <a:r>
              <a:rPr lang="en-US" dirty="0" smtClean="0"/>
              <a:t>The LSB is transmitted first.</a:t>
            </a:r>
          </a:p>
          <a:p>
            <a:pPr algn="just"/>
            <a:r>
              <a:rPr lang="en-US" dirty="0" smtClean="0"/>
              <a:t>To assure that the previous value is correctly received a checksum of16 bits is sent. </a:t>
            </a:r>
          </a:p>
          <a:p>
            <a:pPr algn="just"/>
            <a:r>
              <a:rPr lang="en-US" dirty="0" smtClean="0"/>
              <a:t>This is calculated using the polynomial  </a:t>
            </a:r>
          </a:p>
          <a:p>
            <a:pPr lvl="1" algn="just"/>
            <a:r>
              <a:rPr lang="en-US" dirty="0" smtClean="0"/>
              <a:t>x</a:t>
            </a:r>
            <a:r>
              <a:rPr lang="en-US" baseline="30000" dirty="0" smtClean="0"/>
              <a:t>16</a:t>
            </a:r>
            <a:r>
              <a:rPr lang="en-US" dirty="0" smtClean="0"/>
              <a:t> + x</a:t>
            </a:r>
            <a:r>
              <a:rPr lang="en-US" baseline="30000" dirty="0"/>
              <a:t>12</a:t>
            </a:r>
            <a:r>
              <a:rPr lang="en-US" dirty="0" smtClean="0"/>
              <a:t> + x</a:t>
            </a:r>
            <a:r>
              <a:rPr lang="en-US" baseline="30000" dirty="0"/>
              <a:t>5</a:t>
            </a:r>
            <a:r>
              <a:rPr lang="en-US" dirty="0" smtClean="0"/>
              <a:t> + 1. </a:t>
            </a:r>
          </a:p>
          <a:p>
            <a:pPr algn="just"/>
            <a:r>
              <a:rPr lang="en-US" dirty="0" smtClean="0"/>
              <a:t>This field is also PPM-modulated.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This </a:t>
            </a:r>
            <a:r>
              <a:rPr lang="en-US" dirty="0"/>
              <a:t>is the data coming from the MAC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Its </a:t>
            </a:r>
            <a:r>
              <a:rPr lang="en-US" dirty="0"/>
              <a:t>length is defined by the LENGTH field, can vary between 0 and 2,500 bytes, and is PPM-modulated.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LSB is sent first.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process of transforming bits to PPM symbols is described in </a:t>
            </a:r>
            <a:r>
              <a:rPr lang="en-US" dirty="0" smtClean="0"/>
              <a:t>following slides.</a:t>
            </a:r>
            <a:endParaRPr lang="en-US" dirty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IR physical </a:t>
            </a:r>
            <a:r>
              <a:rPr lang="en-US" dirty="0" smtClean="0"/>
              <a:t>medium </a:t>
            </a:r>
            <a:r>
              <a:rPr lang="en-US" dirty="0" err="1" smtClean="0"/>
              <a:t>sublayer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IR-PMD)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This layer only describes the signals format and the minimum </a:t>
            </a:r>
            <a:r>
              <a:rPr lang="en-US" dirty="0" smtClean="0"/>
              <a:t>specifications </a:t>
            </a:r>
            <a:r>
              <a:rPr lang="en-US" dirty="0" smtClean="0"/>
              <a:t>needed for communication  between two IEEE </a:t>
            </a:r>
            <a:r>
              <a:rPr lang="en-US" dirty="0" smtClean="0"/>
              <a:t>802.11-IR-conformant </a:t>
            </a:r>
            <a:r>
              <a:rPr lang="en-US" dirty="0" smtClean="0"/>
              <a:t>devices.</a:t>
            </a:r>
          </a:p>
          <a:p>
            <a:pPr algn="just"/>
            <a:r>
              <a:rPr lang="en-US" dirty="0" smtClean="0"/>
              <a:t>Two data rates are defined: 1 and 2 Mbps. </a:t>
            </a:r>
            <a:endParaRPr lang="en-US" dirty="0" smtClean="0"/>
          </a:p>
          <a:p>
            <a:pPr algn="just"/>
            <a:r>
              <a:rPr lang="en-US" dirty="0" smtClean="0"/>
              <a:t>Both </a:t>
            </a:r>
            <a:r>
              <a:rPr lang="en-US" dirty="0" smtClean="0"/>
              <a:t>data rates are </a:t>
            </a:r>
            <a:r>
              <a:rPr lang="en-US" dirty="0" smtClean="0"/>
              <a:t>implemented </a:t>
            </a:r>
            <a:r>
              <a:rPr lang="en-US" dirty="0" smtClean="0"/>
              <a:t>for the detectors, </a:t>
            </a:r>
            <a:endParaRPr lang="en-US" dirty="0" smtClean="0"/>
          </a:p>
          <a:p>
            <a:pPr algn="just"/>
            <a:r>
              <a:rPr lang="en-US" dirty="0" smtClean="0"/>
              <a:t>but </a:t>
            </a:r>
            <a:r>
              <a:rPr lang="en-US" dirty="0" smtClean="0"/>
              <a:t>2Mbps is optional for emitters. </a:t>
            </a:r>
            <a:endParaRPr lang="en-US" dirty="0" smtClean="0"/>
          </a:p>
          <a:p>
            <a:pPr algn="just"/>
            <a:r>
              <a:rPr lang="en-US" dirty="0" smtClean="0"/>
              <a:t>As </a:t>
            </a:r>
            <a:r>
              <a:rPr lang="en-US" dirty="0" smtClean="0"/>
              <a:t>the </a:t>
            </a:r>
            <a:r>
              <a:rPr lang="en-US" dirty="0" smtClean="0"/>
              <a:t>emitter </a:t>
            </a:r>
            <a:r>
              <a:rPr lang="en-US" dirty="0" smtClean="0"/>
              <a:t>power consumption depends heavily on the data rate, the choice is based on battery life for portable devices.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 smtClean="0"/>
              <a:t>most common </a:t>
            </a:r>
            <a:r>
              <a:rPr lang="en-US" dirty="0" smtClean="0"/>
              <a:t>implementation </a:t>
            </a:r>
            <a:r>
              <a:rPr lang="en-US" dirty="0" smtClean="0"/>
              <a:t>includes a speed and rate that are selected depending on the battery charge. </a:t>
            </a:r>
            <a:endParaRPr lang="en-US" dirty="0" smtClean="0"/>
          </a:p>
          <a:p>
            <a:pPr algn="just"/>
            <a:r>
              <a:rPr lang="en-US" dirty="0" smtClean="0"/>
              <a:t>Also</a:t>
            </a:r>
            <a:r>
              <a:rPr lang="en-US" dirty="0" smtClean="0"/>
              <a:t>, at the lower speed the receiver sensitivity is larger so that one conversation can be started at one speed, </a:t>
            </a:r>
            <a:endParaRPr lang="en-US" dirty="0" smtClean="0"/>
          </a:p>
          <a:p>
            <a:pPr algn="just"/>
            <a:r>
              <a:rPr lang="en-US" dirty="0" smtClean="0"/>
              <a:t>and </a:t>
            </a:r>
            <a:r>
              <a:rPr lang="en-US" dirty="0" smtClean="0"/>
              <a:t>if the channel </a:t>
            </a:r>
            <a:r>
              <a:rPr lang="en-US" dirty="0" smtClean="0"/>
              <a:t>characteristics </a:t>
            </a:r>
            <a:r>
              <a:rPr lang="en-US" dirty="0" smtClean="0"/>
              <a:t>change, the other one can be used.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 of the signal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The </a:t>
            </a:r>
            <a:r>
              <a:rPr lang="en-US" dirty="0" smtClean="0"/>
              <a:t>electrical and optical  signals are based on a 250-ns pulse.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 smtClean="0"/>
              <a:t>defines the slot time both for modulated and </a:t>
            </a:r>
            <a:r>
              <a:rPr lang="en-US" dirty="0" err="1" smtClean="0"/>
              <a:t>unmodulated</a:t>
            </a:r>
            <a:r>
              <a:rPr lang="en-US" dirty="0" smtClean="0"/>
              <a:t>  signals. </a:t>
            </a:r>
            <a:endParaRPr lang="en-US" dirty="0" smtClean="0"/>
          </a:p>
          <a:p>
            <a:pPr algn="just"/>
            <a:r>
              <a:rPr lang="en-US" dirty="0" smtClean="0"/>
              <a:t>By  </a:t>
            </a:r>
            <a:r>
              <a:rPr lang="en-US" dirty="0" smtClean="0"/>
              <a:t>using just  one fixed-length  pulse data, the receiver and emitter can be optimized for this signal, independent of the data rate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Two </a:t>
            </a:r>
            <a:r>
              <a:rPr lang="en-US" dirty="0" smtClean="0"/>
              <a:t>PPM schemes </a:t>
            </a:r>
            <a:r>
              <a:rPr lang="en-US" dirty="0" smtClean="0"/>
              <a:t>are </a:t>
            </a:r>
            <a:r>
              <a:rPr lang="en-US" dirty="0" smtClean="0"/>
              <a:t>used for sending the data, one for  each rate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Nevertheless</a:t>
            </a:r>
            <a:r>
              <a:rPr lang="en-US" dirty="0" smtClean="0"/>
              <a:t>, other  signals have to  be sent </a:t>
            </a:r>
            <a:r>
              <a:rPr lang="en-US" dirty="0" err="1" smtClean="0"/>
              <a:t>unmodulated</a:t>
            </a:r>
            <a:r>
              <a:rPr lang="en-US" dirty="0" smtClean="0"/>
              <a:t>, at the most obvious data rate.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 smtClean="0"/>
              <a:t>data cannot be extracted until  the PPM format is </a:t>
            </a:r>
            <a:r>
              <a:rPr lang="en-US" dirty="0" smtClean="0"/>
              <a:t>established.</a:t>
            </a:r>
          </a:p>
          <a:p>
            <a:pPr algn="just"/>
            <a:r>
              <a:rPr lang="en-US" dirty="0" smtClean="0"/>
              <a:t>A </a:t>
            </a:r>
            <a:r>
              <a:rPr lang="en-US" dirty="0" smtClean="0"/>
              <a:t>good synchronization is required for PPM data recovering, so a long clock signal is sent at the beginning of each frame.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Pulse position modulation (PPM)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This </a:t>
            </a:r>
            <a:r>
              <a:rPr lang="en-US" dirty="0" smtClean="0"/>
              <a:t>is the best modulation  method for low- and medium-speed optical signals. </a:t>
            </a:r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 smtClean="0"/>
              <a:t>this method, a large pulse is sent. </a:t>
            </a:r>
            <a:endParaRPr lang="en-US" dirty="0" smtClean="0"/>
          </a:p>
          <a:p>
            <a:pPr algn="just"/>
            <a:r>
              <a:rPr lang="en-US" dirty="0" smtClean="0"/>
              <a:t>Its </a:t>
            </a:r>
            <a:r>
              <a:rPr lang="en-US" dirty="0" smtClean="0"/>
              <a:t>amplitude and shape are not important.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 smtClean="0"/>
              <a:t>important factor is its delay relative to a symbol clock.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Pulse position modulation (PPM)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US" dirty="0" smtClean="0"/>
              <a:t>The maximum current that can be applied to an LED has two values: </a:t>
            </a:r>
            <a:endParaRPr lang="en-US" dirty="0" smtClean="0"/>
          </a:p>
          <a:p>
            <a:pPr lvl="1" algn="just"/>
            <a:r>
              <a:rPr lang="en-US" dirty="0" smtClean="0"/>
              <a:t>maximum  </a:t>
            </a:r>
            <a:r>
              <a:rPr lang="en-US" dirty="0" smtClean="0"/>
              <a:t>DC current and </a:t>
            </a:r>
            <a:endParaRPr lang="en-US" dirty="0" smtClean="0"/>
          </a:p>
          <a:p>
            <a:pPr lvl="1" algn="just"/>
            <a:r>
              <a:rPr lang="en-US" dirty="0" smtClean="0"/>
              <a:t>maximum  </a:t>
            </a:r>
            <a:r>
              <a:rPr lang="en-US" dirty="0" smtClean="0"/>
              <a:t>pulsed current.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 smtClean="0"/>
              <a:t>first value is due to the thermal dissipation capacity of the device: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 smtClean="0"/>
              <a:t>larger the cur- rent, the larger the heat generated and the device temperature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On </a:t>
            </a:r>
            <a:r>
              <a:rPr lang="en-US" dirty="0" smtClean="0"/>
              <a:t>the other hand, short and long current pulses can damage the device because of current channeling, and other processes. </a:t>
            </a:r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 smtClean="0"/>
              <a:t>any case, the maximum pulsed current is usually 5 to 10 times larger than DC maximum current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Of </a:t>
            </a:r>
            <a:r>
              <a:rPr lang="en-US" dirty="0" smtClean="0"/>
              <a:t>course, the LED should be switched off for a period long enough to lose the heat generated while in the "on"  state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PPM </a:t>
            </a:r>
            <a:r>
              <a:rPr lang="en-US" dirty="0" smtClean="0"/>
              <a:t>offers a duty cycle low enough to surpass the DC maximum  current. </a:t>
            </a:r>
            <a:endParaRPr lang="en-US" dirty="0" smtClean="0"/>
          </a:p>
          <a:p>
            <a:pPr algn="just"/>
            <a:r>
              <a:rPr lang="en-US" dirty="0" smtClean="0"/>
              <a:t>Using</a:t>
            </a:r>
            <a:r>
              <a:rPr lang="en-US" dirty="0" smtClean="0"/>
              <a:t>, for example, </a:t>
            </a:r>
            <a:r>
              <a:rPr lang="en-US" dirty="0" smtClean="0"/>
              <a:t>a 16 </a:t>
            </a:r>
            <a:r>
              <a:rPr lang="en-US" dirty="0" smtClean="0"/>
              <a:t>PPM, the mean current will  be about one-sixteenth of the peak cur- rent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So </a:t>
            </a:r>
            <a:r>
              <a:rPr lang="en-US" dirty="0" smtClean="0"/>
              <a:t>a 100 </a:t>
            </a:r>
            <a:r>
              <a:rPr lang="en-US" dirty="0" err="1" smtClean="0"/>
              <a:t>mA</a:t>
            </a:r>
            <a:r>
              <a:rPr lang="en-US" dirty="0" smtClean="0"/>
              <a:t> LED can be driven with 1A pulses, without degrading the device. </a:t>
            </a:r>
            <a:endParaRPr lang="en-US" dirty="0" smtClean="0"/>
          </a:p>
          <a:p>
            <a:pPr algn="just"/>
            <a:r>
              <a:rPr lang="en-US" dirty="0" smtClean="0"/>
              <a:t>On </a:t>
            </a:r>
            <a:r>
              <a:rPr lang="en-US" dirty="0" smtClean="0"/>
              <a:t>the receiver's photodiode, the signal will  be almost </a:t>
            </a:r>
            <a:r>
              <a:rPr lang="en-US" dirty="0" smtClean="0"/>
              <a:t>10 </a:t>
            </a:r>
            <a:r>
              <a:rPr lang="en-US" dirty="0" smtClean="0"/>
              <a:t>times larger. </a:t>
            </a:r>
            <a:endParaRPr lang="en-US" dirty="0" smtClean="0"/>
          </a:p>
          <a:p>
            <a:pPr algn="just"/>
            <a:r>
              <a:rPr lang="en-US" dirty="0" smtClean="0"/>
              <a:t>Unfortunately</a:t>
            </a:r>
            <a:r>
              <a:rPr lang="en-US" dirty="0" smtClean="0"/>
              <a:t>,  the bandwidth needed will be larger too, so the benefits are not so important  on the signal-to-noise ratio.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Pulse position modulation (PPM)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There is another factor to be taken into account: </a:t>
            </a:r>
            <a:endParaRPr lang="en-US" dirty="0" smtClean="0"/>
          </a:p>
          <a:p>
            <a:pPr lvl="1" algn="just"/>
            <a:r>
              <a:rPr lang="en-US" dirty="0" smtClean="0"/>
              <a:t>the </a:t>
            </a:r>
            <a:r>
              <a:rPr lang="en-US" dirty="0" smtClean="0"/>
              <a:t>electrical power needed to  turn   on  the  LED.  </a:t>
            </a:r>
            <a:endParaRPr lang="en-US" dirty="0" smtClean="0"/>
          </a:p>
          <a:p>
            <a:pPr algn="just"/>
            <a:r>
              <a:rPr lang="en-US" dirty="0" smtClean="0"/>
              <a:t>Usually  </a:t>
            </a:r>
            <a:r>
              <a:rPr lang="en-US" dirty="0" smtClean="0"/>
              <a:t>wireless communications  are intended to be used on battery-powered equipment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If </a:t>
            </a:r>
            <a:r>
              <a:rPr lang="en-US" dirty="0" smtClean="0"/>
              <a:t>large currents are switched on and off in short pulses, the battery life and the charge </a:t>
            </a:r>
            <a:r>
              <a:rPr lang="en-US" dirty="0" smtClean="0"/>
              <a:t>duration </a:t>
            </a:r>
            <a:r>
              <a:rPr lang="en-US" dirty="0" smtClean="0"/>
              <a:t>will  be reduced, and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 smtClean="0"/>
              <a:t>electromagnetic interference (EMI) </a:t>
            </a:r>
            <a:r>
              <a:rPr lang="en-US" dirty="0" smtClean="0"/>
              <a:t>propagated  </a:t>
            </a:r>
            <a:r>
              <a:rPr lang="en-US" dirty="0" smtClean="0"/>
              <a:t>through   power  supply  connections  could  be  a  problem.  </a:t>
            </a:r>
            <a:endParaRPr lang="en-US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smtClean="0"/>
              <a:t>maintain an almost constant discharge regime, the LED driver charges a large capacitor while in the off state; this capacitor supplies the large cur- rent pulses while in the "on" state. </a:t>
            </a:r>
            <a:endParaRPr lang="en-US" dirty="0" smtClean="0"/>
          </a:p>
          <a:p>
            <a:pPr algn="just"/>
            <a:r>
              <a:rPr lang="en-US" dirty="0" smtClean="0"/>
              <a:t>With </a:t>
            </a:r>
            <a:r>
              <a:rPr lang="en-US" dirty="0" smtClean="0"/>
              <a:t>this technique, the pulse shape cannot be controlled  too tightly,  but  this is not  important  in  a PPM scheme. </a:t>
            </a: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electrical spectrum of a PPM signal.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00200"/>
            <a:ext cx="7239000" cy="5132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IR radiation is a good alternative for sending information in closed areas.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IEEE-802.11 standard defines a PHY layer using this technology. </a:t>
            </a:r>
            <a:endParaRPr lang="en-US" dirty="0" smtClean="0"/>
          </a:p>
          <a:p>
            <a:pPr algn="just"/>
            <a:r>
              <a:rPr lang="en-US" dirty="0" smtClean="0"/>
              <a:t>Based </a:t>
            </a:r>
            <a:r>
              <a:rPr lang="en-US" dirty="0"/>
              <a:t>on the common IEEE-802.11 MAC, the communication  is based on a diffuse channel, although a LOS link can be used, with one or more receivers.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/>
              <a:t>is the main difference with  IrDA, which is only intended for point-to-point links.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Pulse position modulation (PPM)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the </a:t>
            </a:r>
            <a:r>
              <a:rPr lang="en-US" dirty="0" smtClean="0"/>
              <a:t>electrical bandwidth is much larger than the data rate, and this modulation  cannot be used if the bandwidth  is a scarce resource, as in RF. </a:t>
            </a:r>
            <a:endParaRPr lang="en-US" dirty="0" smtClean="0"/>
          </a:p>
          <a:p>
            <a:pPr algn="just"/>
            <a:r>
              <a:rPr lang="en-US" dirty="0" smtClean="0"/>
              <a:t>Fortunately</a:t>
            </a:r>
            <a:r>
              <a:rPr lang="en-US" dirty="0" smtClean="0"/>
              <a:t>,  the optical spectrum is unregulated because the optical signals are blocked by walls, so a large amount  of interference is impossible. </a:t>
            </a:r>
            <a:endParaRPr lang="en-US" dirty="0" smtClean="0"/>
          </a:p>
          <a:p>
            <a:pPr algn="just"/>
            <a:r>
              <a:rPr lang="en-US" dirty="0" smtClean="0"/>
              <a:t>As </a:t>
            </a:r>
            <a:r>
              <a:rPr lang="en-US" dirty="0" smtClean="0"/>
              <a:t>more and more IR equipment is used, some interference will  be unavoidable, </a:t>
            </a:r>
            <a:endParaRPr lang="en-US" dirty="0" smtClean="0"/>
          </a:p>
          <a:p>
            <a:pPr algn="just"/>
            <a:r>
              <a:rPr lang="en-US" dirty="0" smtClean="0"/>
              <a:t>S</a:t>
            </a:r>
            <a:r>
              <a:rPr lang="en-US" dirty="0" smtClean="0"/>
              <a:t>o </a:t>
            </a:r>
            <a:r>
              <a:rPr lang="en-US" dirty="0" smtClean="0"/>
              <a:t>three options are feasible for the forthcoming developments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three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US" sz="3800" dirty="0" smtClean="0">
                <a:solidFill>
                  <a:srgbClr val="0070C0"/>
                </a:solidFill>
              </a:rPr>
              <a:t>The </a:t>
            </a:r>
            <a:r>
              <a:rPr lang="en-US" sz="3800" dirty="0" smtClean="0">
                <a:solidFill>
                  <a:srgbClr val="0070C0"/>
                </a:solidFill>
              </a:rPr>
              <a:t>first one is to </a:t>
            </a:r>
            <a:r>
              <a:rPr lang="en-US" sz="3800" dirty="0" smtClean="0">
                <a:solidFill>
                  <a:srgbClr val="0070C0"/>
                </a:solidFill>
              </a:rPr>
              <a:t>establish </a:t>
            </a:r>
            <a:r>
              <a:rPr lang="en-US" sz="3800" dirty="0" smtClean="0">
                <a:solidFill>
                  <a:srgbClr val="0070C0"/>
                </a:solidFill>
              </a:rPr>
              <a:t>the communication  based on LOS links; </a:t>
            </a:r>
            <a:endParaRPr lang="en-US" sz="3800" dirty="0" smtClean="0">
              <a:solidFill>
                <a:srgbClr val="0070C0"/>
              </a:solidFill>
            </a:endParaRPr>
          </a:p>
          <a:p>
            <a:pPr algn="just"/>
            <a:r>
              <a:rPr lang="en-US" sz="3800" dirty="0" smtClean="0">
                <a:solidFill>
                  <a:srgbClr val="0070C0"/>
                </a:solidFill>
              </a:rPr>
              <a:t>T</a:t>
            </a:r>
            <a:r>
              <a:rPr lang="en-US" sz="3800" dirty="0" smtClean="0">
                <a:solidFill>
                  <a:srgbClr val="0070C0"/>
                </a:solidFill>
              </a:rPr>
              <a:t>he </a:t>
            </a:r>
            <a:r>
              <a:rPr lang="en-US" sz="3800" dirty="0" smtClean="0">
                <a:solidFill>
                  <a:srgbClr val="0070C0"/>
                </a:solidFill>
              </a:rPr>
              <a:t>second one is to use another wavelength range; </a:t>
            </a:r>
            <a:endParaRPr lang="en-US" sz="3800" dirty="0" smtClean="0">
              <a:solidFill>
                <a:srgbClr val="0070C0"/>
              </a:solidFill>
            </a:endParaRPr>
          </a:p>
          <a:p>
            <a:pPr algn="just"/>
            <a:r>
              <a:rPr lang="en-US" sz="3800" dirty="0" smtClean="0"/>
              <a:t>The second option  is handicapped by the high  cost of optoelectronic devices for  longer wavelengths;</a:t>
            </a:r>
          </a:p>
          <a:p>
            <a:pPr algn="just"/>
            <a:r>
              <a:rPr lang="en-US" sz="3800" dirty="0" smtClean="0"/>
              <a:t>The </a:t>
            </a:r>
            <a:r>
              <a:rPr lang="en-US" sz="3800" dirty="0" smtClean="0"/>
              <a:t>prices will  fall as the number  of devices increases. </a:t>
            </a:r>
          </a:p>
          <a:p>
            <a:pPr algn="just"/>
            <a:r>
              <a:rPr lang="en-US" sz="3800" dirty="0" smtClean="0"/>
              <a:t>So  </a:t>
            </a:r>
            <a:r>
              <a:rPr lang="en-US" sz="3800" dirty="0" smtClean="0"/>
              <a:t>this problem  will  diminish  if  the new applications are successful. </a:t>
            </a:r>
            <a:endParaRPr lang="en-US" sz="3800" dirty="0" smtClean="0"/>
          </a:p>
          <a:p>
            <a:pPr algn="just"/>
            <a:r>
              <a:rPr lang="en-US" sz="3800" dirty="0" smtClean="0"/>
              <a:t>The </a:t>
            </a:r>
            <a:r>
              <a:rPr lang="en-US" sz="3800" dirty="0" smtClean="0"/>
              <a:t>optical power level can be increased because the sensitivity and transparency of the human eye is </a:t>
            </a:r>
            <a:r>
              <a:rPr lang="en-US" sz="3800" dirty="0" smtClean="0"/>
              <a:t>lower</a:t>
            </a:r>
            <a:r>
              <a:rPr lang="en-US" sz="3800" dirty="0" smtClean="0"/>
              <a:t> </a:t>
            </a:r>
            <a:r>
              <a:rPr lang="en-US" sz="3800" dirty="0" smtClean="0"/>
              <a:t>since larger wavelength are used </a:t>
            </a:r>
            <a:endParaRPr lang="en-US" sz="3800" dirty="0" smtClean="0"/>
          </a:p>
          <a:p>
            <a:pPr algn="just"/>
            <a:r>
              <a:rPr lang="en-US" sz="3800" dirty="0" smtClean="0"/>
              <a:t>They </a:t>
            </a:r>
            <a:r>
              <a:rPr lang="en-US" sz="3800" dirty="0" smtClean="0"/>
              <a:t>are safer than shorter wavelengths. </a:t>
            </a:r>
          </a:p>
          <a:p>
            <a:pPr algn="just"/>
            <a:r>
              <a:rPr lang="en-US" sz="3800" dirty="0" smtClean="0">
                <a:solidFill>
                  <a:srgbClr val="0070C0"/>
                </a:solidFill>
              </a:rPr>
              <a:t>and </a:t>
            </a:r>
            <a:r>
              <a:rPr lang="en-US" sz="3800" dirty="0" smtClean="0">
                <a:solidFill>
                  <a:srgbClr val="0070C0"/>
                </a:solidFill>
              </a:rPr>
              <a:t>the third  is to use a carrier modulation over 2O  </a:t>
            </a:r>
            <a:r>
              <a:rPr lang="en-US" sz="3800" dirty="0" err="1" smtClean="0">
                <a:solidFill>
                  <a:srgbClr val="0070C0"/>
                </a:solidFill>
              </a:rPr>
              <a:t>MHz</a:t>
            </a:r>
            <a:r>
              <a:rPr lang="en-US" sz="3800" dirty="0" err="1" smtClean="0">
                <a:solidFill>
                  <a:srgbClr val="0070C0"/>
                </a:solidFill>
              </a:rPr>
              <a:t>.</a:t>
            </a:r>
            <a:endParaRPr lang="en-US" sz="3800" dirty="0" smtClean="0">
              <a:solidFill>
                <a:srgbClr val="0070C0"/>
              </a:solidFill>
            </a:endParaRPr>
          </a:p>
          <a:p>
            <a:pPr algn="just"/>
            <a:r>
              <a:rPr lang="en-US" sz="3800" dirty="0" smtClean="0"/>
              <a:t>The carrier-modulated option will take advantage of all the circuitry developed for RF, but it will need faster, and again more expensive, emitters and detectors. </a:t>
            </a:r>
            <a:endParaRPr lang="en-US" sz="3800" dirty="0" smtClean="0">
              <a:solidFill>
                <a:srgbClr val="0070C0"/>
              </a:solidFill>
            </a:endParaRPr>
          </a:p>
          <a:p>
            <a:pPr algn="just"/>
            <a:r>
              <a:rPr lang="en-US" sz="3800" dirty="0" smtClean="0"/>
              <a:t>In </a:t>
            </a:r>
            <a:r>
              <a:rPr lang="en-US" sz="3800" dirty="0" smtClean="0"/>
              <a:t>conclusion, IEEE 8O2.11-IR has taken  the  most convenient  position.  </a:t>
            </a:r>
            <a:endParaRPr lang="en-US" sz="3800" dirty="0" smtClean="0"/>
          </a:p>
          <a:p>
            <a:pPr algn="just"/>
            <a:r>
              <a:rPr lang="en-US" sz="3800" dirty="0" smtClean="0"/>
              <a:t>The </a:t>
            </a:r>
            <a:r>
              <a:rPr lang="en-US" sz="3800" dirty="0" smtClean="0"/>
              <a:t>problems will  exist for future IR standards</a:t>
            </a:r>
            <a:r>
              <a:rPr lang="en-US" sz="3800" dirty="0" smtClean="0"/>
              <a:t>.</a:t>
            </a:r>
          </a:p>
          <a:p>
            <a:pPr algn="just"/>
            <a:r>
              <a:rPr lang="en-US" sz="3800" dirty="0" smtClean="0"/>
              <a:t>PPM </a:t>
            </a:r>
            <a:r>
              <a:rPr lang="en-US" sz="3800" dirty="0" smtClean="0"/>
              <a:t>is the best option.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PPM modulation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Let </a:t>
            </a:r>
            <a:r>
              <a:rPr lang="en-US" dirty="0" smtClean="0"/>
              <a:t>T</a:t>
            </a:r>
            <a:r>
              <a:rPr lang="en-US" baseline="-25000" dirty="0" smtClean="0"/>
              <a:t>0 </a:t>
            </a:r>
            <a:r>
              <a:rPr lang="en-US" dirty="0" smtClean="0"/>
              <a:t>be </a:t>
            </a:r>
            <a:r>
              <a:rPr lang="en-US" dirty="0" smtClean="0"/>
              <a:t>the bit period (i.e., the inverse of the data rate).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 smtClean="0"/>
              <a:t>time needed to send k bits will </a:t>
            </a:r>
            <a:r>
              <a:rPr lang="en-US" dirty="0" smtClean="0"/>
              <a:t>be k .T</a:t>
            </a:r>
            <a:r>
              <a:rPr lang="en-US" baseline="-25000" dirty="0" smtClean="0"/>
              <a:t>0 </a:t>
            </a:r>
            <a:r>
              <a:rPr lang="en-US" dirty="0" smtClean="0"/>
              <a:t>seconds.</a:t>
            </a:r>
          </a:p>
          <a:p>
            <a:pPr algn="just"/>
            <a:r>
              <a:rPr lang="en-US" dirty="0" smtClean="0"/>
              <a:t> </a:t>
            </a:r>
            <a:r>
              <a:rPr lang="en-US" dirty="0" smtClean="0"/>
              <a:t>If we divide this time in 2</a:t>
            </a:r>
            <a:r>
              <a:rPr lang="en-US" baseline="30000" dirty="0" smtClean="0"/>
              <a:t>k</a:t>
            </a:r>
            <a:r>
              <a:rPr lang="en-US" dirty="0" smtClean="0"/>
              <a:t> slices (slots), every one will represent the  value  of  every  k-bit  combination.  </a:t>
            </a:r>
            <a:endParaRPr lang="en-US" dirty="0" smtClean="0"/>
          </a:p>
          <a:p>
            <a:pPr algn="just"/>
            <a:r>
              <a:rPr lang="en-US" dirty="0" smtClean="0"/>
              <a:t>The  </a:t>
            </a:r>
            <a:r>
              <a:rPr lang="en-US" dirty="0" smtClean="0"/>
              <a:t>duration  of  one  slot  is T</a:t>
            </a:r>
            <a:r>
              <a:rPr lang="en-US" baseline="-25000" dirty="0" smtClean="0"/>
              <a:t>s</a:t>
            </a:r>
            <a:r>
              <a:rPr lang="en-US" dirty="0" smtClean="0"/>
              <a:t>  = k .T</a:t>
            </a:r>
            <a:r>
              <a:rPr lang="en-US" baseline="-25000" dirty="0" smtClean="0"/>
              <a:t>0 </a:t>
            </a:r>
            <a:r>
              <a:rPr lang="en-US" dirty="0" smtClean="0"/>
              <a:t>/ </a:t>
            </a:r>
            <a:r>
              <a:rPr lang="en-US" dirty="0" smtClean="0"/>
              <a:t>2  seconds, so no more than a few bits can be grouped before the slot time becomes too short.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PPM modulation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 single pulse placed into a time slot represents the value of the k bits. </a:t>
            </a:r>
            <a:endParaRPr lang="en-US" dirty="0" smtClean="0"/>
          </a:p>
          <a:p>
            <a:pPr algn="just"/>
            <a:r>
              <a:rPr lang="en-US" dirty="0" smtClean="0"/>
              <a:t>Because </a:t>
            </a:r>
            <a:r>
              <a:rPr lang="en-US" dirty="0" smtClean="0"/>
              <a:t>of this, synchronization is very important:  An error in the delay measurement will  produce a different bit combination.</a:t>
            </a:r>
          </a:p>
          <a:p>
            <a:pPr algn="just"/>
            <a:r>
              <a:rPr lang="en-US" dirty="0" smtClean="0"/>
              <a:t>IEEE 802.11-IR  uses 4-PPM and 16-PPM modulation  for  2-  </a:t>
            </a:r>
            <a:r>
              <a:rPr lang="en-US" dirty="0" smtClean="0"/>
              <a:t>and 1-Mbps </a:t>
            </a:r>
            <a:r>
              <a:rPr lang="en-US" dirty="0" smtClean="0"/>
              <a:t>transmission.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 smtClean="0"/>
              <a:t>number indicates the number of slots. </a:t>
            </a:r>
            <a:endParaRPr lang="en-US" dirty="0" smtClean="0"/>
          </a:p>
          <a:p>
            <a:pPr algn="just"/>
            <a:r>
              <a:rPr lang="en-US" dirty="0" smtClean="0"/>
              <a:t>So </a:t>
            </a:r>
            <a:r>
              <a:rPr lang="en-US" dirty="0" smtClean="0"/>
              <a:t>one symbol (pulse) defines two bits at 2-Mbps, and four bits at 1-Mbps.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PPM modulation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With  the synchronization being so critical, the pulse position is not just the plain bit group value. </a:t>
            </a:r>
            <a:endParaRPr lang="en-US" dirty="0" smtClean="0"/>
          </a:p>
          <a:p>
            <a:pPr algn="just"/>
            <a:r>
              <a:rPr lang="en-US" dirty="0" smtClean="0"/>
              <a:t>Instead</a:t>
            </a:r>
            <a:r>
              <a:rPr lang="en-US" dirty="0" smtClean="0"/>
              <a:t>, a Gray coding scheme is used so that one slot timing error forces one bit error.</a:t>
            </a:r>
          </a:p>
          <a:p>
            <a:pPr algn="just"/>
            <a:r>
              <a:rPr lang="en-US" dirty="0" smtClean="0"/>
              <a:t>With  these figures, it is easily seen that Ts  is 250 ns in both cases. </a:t>
            </a:r>
            <a:endParaRPr lang="en-US" dirty="0" smtClean="0"/>
          </a:p>
          <a:p>
            <a:pPr algn="just"/>
            <a:r>
              <a:rPr lang="en-US" dirty="0" smtClean="0"/>
              <a:t>What </a:t>
            </a:r>
            <a:r>
              <a:rPr lang="en-US" dirty="0" smtClean="0"/>
              <a:t>is different is the duty cycle: one-sixteenth at 1-Mbps, and a </a:t>
            </a:r>
            <a:r>
              <a:rPr lang="en-US" dirty="0" smtClean="0"/>
              <a:t>quarter </a:t>
            </a:r>
            <a:r>
              <a:rPr lang="en-US" dirty="0" smtClean="0"/>
              <a:t>at 2-Mbps. </a:t>
            </a:r>
            <a:endParaRPr lang="en-US" dirty="0" smtClean="0"/>
          </a:p>
          <a:p>
            <a:pPr algn="just"/>
            <a:r>
              <a:rPr lang="en-US" dirty="0" smtClean="0"/>
              <a:t>If </a:t>
            </a:r>
            <a:r>
              <a:rPr lang="en-US" dirty="0" smtClean="0"/>
              <a:t>a given amount of data is to be sent, the energy </a:t>
            </a:r>
            <a:r>
              <a:rPr lang="en-US" dirty="0" smtClean="0"/>
              <a:t>require-</a:t>
            </a:r>
            <a:r>
              <a:rPr lang="en-US" dirty="0" err="1" smtClean="0"/>
              <a:t>ment</a:t>
            </a:r>
            <a:r>
              <a:rPr lang="en-US" dirty="0" smtClean="0"/>
              <a:t>  </a:t>
            </a:r>
            <a:r>
              <a:rPr lang="en-US" dirty="0" smtClean="0"/>
              <a:t>and the time  needed for  transmission are different.  </a:t>
            </a:r>
            <a:endParaRPr lang="en-US" dirty="0" smtClean="0"/>
          </a:p>
          <a:p>
            <a:pPr algn="just"/>
            <a:r>
              <a:rPr lang="en-US" dirty="0" smtClean="0"/>
              <a:t>Table 3.11 presents </a:t>
            </a:r>
            <a:r>
              <a:rPr lang="en-US" dirty="0" smtClean="0"/>
              <a:t>these requirements, relative to 1 Mbps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relative </a:t>
            </a:r>
            <a:r>
              <a:rPr lang="en-US" dirty="0" smtClean="0"/>
              <a:t>to 1 Mbps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362200"/>
            <a:ext cx="5105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PPM modulation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basic data unit is the byte (octet), but the symbols are composed of two or four bits, </a:t>
            </a:r>
            <a:endParaRPr lang="en-US" dirty="0" smtClean="0"/>
          </a:p>
          <a:p>
            <a:pPr algn="just"/>
            <a:r>
              <a:rPr lang="en-US" dirty="0" smtClean="0"/>
              <a:t>so </a:t>
            </a:r>
            <a:r>
              <a:rPr lang="en-US" dirty="0" smtClean="0"/>
              <a:t>bytes have to be broken up before their </a:t>
            </a:r>
            <a:r>
              <a:rPr lang="en-US" dirty="0" smtClean="0"/>
              <a:t>transmission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r>
              <a:rPr lang="en-US" b="1" i="1" dirty="0" smtClean="0">
                <a:solidFill>
                  <a:srgbClr val="0070C0"/>
                </a:solidFill>
              </a:rPr>
              <a:t>The </a:t>
            </a:r>
            <a:r>
              <a:rPr lang="en-US" b="1" i="1" dirty="0" smtClean="0">
                <a:solidFill>
                  <a:srgbClr val="0070C0"/>
                </a:solidFill>
              </a:rPr>
              <a:t>rule defined is: "Send blocks of bits starting with the less </a:t>
            </a:r>
            <a:r>
              <a:rPr lang="en-US" b="1" i="1" dirty="0" err="1" smtClean="0">
                <a:solidFill>
                  <a:srgbClr val="0070C0"/>
                </a:solidFill>
              </a:rPr>
              <a:t>signifi</a:t>
            </a:r>
            <a:r>
              <a:rPr lang="en-US" b="1" i="1" dirty="0" smtClean="0">
                <a:solidFill>
                  <a:srgbClr val="0070C0"/>
                </a:solidFill>
              </a:rPr>
              <a:t>- cant ones, but keeping the internal order inside the block."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</a:t>
            </a:r>
            <a:r>
              <a:rPr lang="en-US" dirty="0" smtClean="0"/>
              <a:t>for 2-Mbps data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Notice </a:t>
            </a:r>
            <a:r>
              <a:rPr lang="en-US" dirty="0" smtClean="0"/>
              <a:t>that the pair order is kept, so the second symbol transmitted  will  be the one </a:t>
            </a:r>
            <a:r>
              <a:rPr lang="en-US" dirty="0" smtClean="0"/>
              <a:t>corresponding </a:t>
            </a:r>
            <a:r>
              <a:rPr lang="en-US" dirty="0" smtClean="0"/>
              <a:t>to the values of the bit pair 32.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 smtClean="0"/>
              <a:t>same rule is applied to l Mbps, but two 4-bit blocks are set up for each byte.</a:t>
            </a:r>
          </a:p>
          <a:p>
            <a:pPr algn="just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4343400"/>
            <a:ext cx="4191000" cy="2312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Optical transmitters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dirty="0" smtClean="0"/>
              <a:t>Regarding </a:t>
            </a:r>
            <a:r>
              <a:rPr lang="en-US" dirty="0" smtClean="0"/>
              <a:t>the  optical  parameters, two  kinds  of devices are described: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 smtClean="0"/>
              <a:t>first is mainly oriented toward active repeaters on the ceiling,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 smtClean="0"/>
              <a:t>second is to be implemented in the computers, perhaps as a PCMCIA card. </a:t>
            </a:r>
            <a:endParaRPr lang="en-US" dirty="0" smtClean="0"/>
          </a:p>
          <a:p>
            <a:pPr algn="just"/>
            <a:r>
              <a:rPr lang="en-US" dirty="0" smtClean="0"/>
              <a:t>They </a:t>
            </a:r>
            <a:r>
              <a:rPr lang="en-US" dirty="0" smtClean="0"/>
              <a:t>differ only in the emission properties, having common receiver characteristics.</a:t>
            </a:r>
          </a:p>
          <a:p>
            <a:pPr algn="just"/>
            <a:r>
              <a:rPr lang="en-US" dirty="0" smtClean="0"/>
              <a:t>The first one has a high power level (2W); this value will  exhaust a portable computer  battery in  a few minutes. </a:t>
            </a:r>
            <a:endParaRPr lang="en-US" dirty="0" smtClean="0"/>
          </a:p>
          <a:p>
            <a:pPr algn="just"/>
            <a:r>
              <a:rPr lang="en-US" dirty="0" smtClean="0"/>
              <a:t>Nevertheless</a:t>
            </a:r>
            <a:r>
              <a:rPr lang="en-US" dirty="0" smtClean="0"/>
              <a:t>, it  is not intended for mobile equipment but rather for being placed on the ceiling to act as an active repeater (AP), so it can be powered from the mains by a power supply.</a:t>
            </a:r>
          </a:p>
          <a:p>
            <a:pPr algn="just"/>
            <a:r>
              <a:rPr lang="en-US" dirty="0" smtClean="0"/>
              <a:t>The beam pattern has a torus-like shape. </a:t>
            </a:r>
            <a:endParaRPr lang="en-US" dirty="0" smtClean="0"/>
          </a:p>
          <a:p>
            <a:pPr algn="just"/>
            <a:r>
              <a:rPr lang="en-US" dirty="0" smtClean="0"/>
              <a:t>A </a:t>
            </a:r>
            <a:r>
              <a:rPr lang="en-US" dirty="0" smtClean="0"/>
              <a:t>spherical or </a:t>
            </a:r>
            <a:r>
              <a:rPr lang="en-US" dirty="0" err="1" smtClean="0"/>
              <a:t>Lambertian</a:t>
            </a:r>
            <a:r>
              <a:rPr lang="en-US" dirty="0" smtClean="0"/>
              <a:t> profile would send too much power to the floor lying just under the </a:t>
            </a:r>
            <a:r>
              <a:rPr lang="en-US" dirty="0" smtClean="0"/>
              <a:t>emitter </a:t>
            </a:r>
            <a:r>
              <a:rPr lang="en-US" dirty="0" smtClean="0"/>
              <a:t>and much less to the walls.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optical intensity for direction 2 has to be larger than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Because the most probable placement of receivers is on a table at a fixed height and several meters apart from the vertical of the emitter </a:t>
            </a:r>
            <a:r>
              <a:rPr lang="en-US" dirty="0" smtClean="0"/>
              <a:t>the </a:t>
            </a:r>
            <a:r>
              <a:rPr lang="en-US" dirty="0" smtClean="0"/>
              <a:t>beam has been designed to cover these positions without wasting power in other directions. </a:t>
            </a:r>
            <a:endParaRPr lang="en-US" dirty="0" smtClean="0"/>
          </a:p>
          <a:p>
            <a:pPr algn="just"/>
            <a:r>
              <a:rPr lang="en-US" dirty="0" smtClean="0"/>
              <a:t>Nevertheless</a:t>
            </a:r>
            <a:r>
              <a:rPr lang="en-US" dirty="0" smtClean="0"/>
              <a:t>,  as the emitted power is high, reflections on walls and furniture can reach the receivers with  enough power to be detected.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86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There are three main transmission modes for the emitter-to-receiver wireless optical link: </a:t>
            </a:r>
          </a:p>
          <a:p>
            <a:pPr lvl="1" algn="just"/>
            <a:r>
              <a:rPr lang="en-US" dirty="0" smtClean="0"/>
              <a:t>LOS, </a:t>
            </a:r>
          </a:p>
          <a:p>
            <a:pPr lvl="1" algn="just"/>
            <a:r>
              <a:rPr lang="en-US" dirty="0" smtClean="0"/>
              <a:t>one or several reflections on the walls and furniture,  or</a:t>
            </a:r>
          </a:p>
          <a:p>
            <a:pPr lvl="1" algn="just"/>
            <a:r>
              <a:rPr lang="en-US" dirty="0" smtClean="0"/>
              <a:t>by being received and resent by an active repeater.</a:t>
            </a:r>
          </a:p>
          <a:p>
            <a:pPr algn="just"/>
            <a:r>
              <a:rPr lang="en-US" dirty="0" smtClean="0"/>
              <a:t> As the power reaching the receiver has a wide dynamic range, no value is set within the standard for the communication range, but in usual rooms or offices, about 10m is expected. </a:t>
            </a:r>
          </a:p>
          <a:p>
            <a:pPr algn="just"/>
            <a:r>
              <a:rPr lang="en-US" dirty="0" smtClean="0"/>
              <a:t>Several people with  their portable computers or PDS sitting around a common table, or in a not-too-large class- room, are the scenarios taken into account by the standard developers. </a:t>
            </a:r>
          </a:p>
          <a:p>
            <a:pPr algn="just"/>
            <a:r>
              <a:rPr lang="en-US" dirty="0" smtClean="0"/>
              <a:t>Other  scenarios are well-suited,  too-for example, an airport  hall  or museum, airplane or train cabins, and bank offices.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optical intensity for direction 2 has to be larger than 1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981200"/>
            <a:ext cx="6629400" cy="331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Optical transmitters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n-US" dirty="0" smtClean="0"/>
              <a:t>The second profile (or mask as it is defined in the standard) emits less peak power (500 </a:t>
            </a:r>
            <a:r>
              <a:rPr lang="en-US" dirty="0" err="1" smtClean="0"/>
              <a:t>mW</a:t>
            </a:r>
            <a:r>
              <a:rPr lang="en-US" dirty="0" smtClean="0"/>
              <a:t>), and the beam is closer to a cone of 60 degrees.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 smtClean="0"/>
              <a:t>beam can be aimed at the repeater or at other devices; in fact, it can be </a:t>
            </a:r>
            <a:r>
              <a:rPr lang="en-US" dirty="0" smtClean="0"/>
              <a:t>oriented </a:t>
            </a:r>
            <a:r>
              <a:rPr lang="en-US" dirty="0" smtClean="0"/>
              <a:t>to any white surface that serves as a passive reflector or diffuser.</a:t>
            </a:r>
          </a:p>
          <a:p>
            <a:pPr algn="just"/>
            <a:r>
              <a:rPr lang="en-US" dirty="0" smtClean="0"/>
              <a:t>This one is intended to be used in a portable computer, PDS, or any handheld device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Although </a:t>
            </a:r>
            <a:r>
              <a:rPr lang="en-US" dirty="0" smtClean="0"/>
              <a:t>the power is not so low, it should be kept in mind that only when the device is emitting is high power drawn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In </a:t>
            </a:r>
            <a:r>
              <a:rPr lang="en-US" dirty="0" smtClean="0"/>
              <a:t>the common use of this equipment, traffic is heavily asymmetric (i.e., port- able devices are to receive most of the information), and only  several ACKs are returned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 smtClean="0"/>
              <a:t>option to reduce the data rate to 1 Mbps (with  a lower duty cycle) while sending could be a good opportunity for battery- powered devices, while receiving at 2 Mbps.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 smtClean="0"/>
              <a:t>wavelength used is in the 850-950-nm range, the one used by IrDA and TV remote controllers, so LED devices are very cheap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To </a:t>
            </a:r>
            <a:r>
              <a:rPr lang="en-US" dirty="0" smtClean="0"/>
              <a:t>avoid interference with other (future) devices operating at higher speed, the electrical power spectrum of the pulses should fall by 20 dB at 15 </a:t>
            </a:r>
            <a:r>
              <a:rPr lang="en-US" dirty="0" err="1" smtClean="0"/>
              <a:t>MHz.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Optical receivers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Two  </a:t>
            </a:r>
            <a:r>
              <a:rPr lang="en-US" dirty="0" smtClean="0"/>
              <a:t>power-related  parameters are defined  for  the receiver: </a:t>
            </a:r>
            <a:endParaRPr lang="en-US" dirty="0" smtClean="0"/>
          </a:p>
          <a:p>
            <a:pPr algn="just"/>
            <a:r>
              <a:rPr lang="en-US" dirty="0" smtClean="0"/>
              <a:t>sensitivity </a:t>
            </a:r>
            <a:r>
              <a:rPr lang="en-US" dirty="0" smtClean="0"/>
              <a:t>and </a:t>
            </a:r>
            <a:endParaRPr lang="en-US" dirty="0" smtClean="0"/>
          </a:p>
          <a:p>
            <a:pPr algn="just"/>
            <a:r>
              <a:rPr lang="en-US" dirty="0" smtClean="0"/>
              <a:t>dynamical </a:t>
            </a:r>
            <a:r>
              <a:rPr lang="en-US" dirty="0" smtClean="0"/>
              <a:t>range.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 smtClean="0"/>
              <a:t>sensitivity is defined as the minimum power density on the receiver surface to achieve a FER </a:t>
            </a:r>
            <a:r>
              <a:rPr lang="en-US" dirty="0" smtClean="0"/>
              <a:t>of 4 x10</a:t>
            </a:r>
            <a:r>
              <a:rPr lang="en-US" baseline="30000" dirty="0" smtClean="0"/>
              <a:t>−</a:t>
            </a:r>
            <a:r>
              <a:rPr lang="en-US" baseline="30000" dirty="0" smtClean="0"/>
              <a:t>5 </a:t>
            </a:r>
            <a:r>
              <a:rPr lang="en-US" dirty="0" smtClean="0"/>
              <a:t> </a:t>
            </a:r>
            <a:r>
              <a:rPr lang="en-US" dirty="0" smtClean="0"/>
              <a:t>in </a:t>
            </a:r>
            <a:r>
              <a:rPr lang="en-US" dirty="0" smtClean="0"/>
              <a:t>a 512-byte frame.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 smtClean="0"/>
              <a:t>optical power is disturbed by an </a:t>
            </a:r>
            <a:r>
              <a:rPr lang="en-US" dirty="0" err="1" smtClean="0"/>
              <a:t>unmodulated</a:t>
            </a:r>
            <a:r>
              <a:rPr lang="en-US" dirty="0" smtClean="0"/>
              <a:t> background IR source, so the receiver should be able to recover the signal while other sources, mainly the IR spectrum of illumination lamps, are present.</a:t>
            </a:r>
          </a:p>
          <a:p>
            <a:pPr algn="just"/>
            <a:r>
              <a:rPr lang="en-US" dirty="0" smtClean="0"/>
              <a:t>The sensitivity levels are </a:t>
            </a:r>
            <a:r>
              <a:rPr lang="en-US" dirty="0" smtClean="0"/>
              <a:t>2 </a:t>
            </a:r>
            <a:r>
              <a:rPr lang="en-US" dirty="0" smtClean="0"/>
              <a:t>x10</a:t>
            </a:r>
            <a:r>
              <a:rPr lang="en-US" baseline="30000" dirty="0" smtClean="0"/>
              <a:t>−5 </a:t>
            </a:r>
            <a:r>
              <a:rPr lang="en-US" dirty="0" err="1" smtClean="0"/>
              <a:t>mW</a:t>
            </a:r>
            <a:r>
              <a:rPr lang="en-US" dirty="0" smtClean="0"/>
              <a:t>/cm2   </a:t>
            </a:r>
            <a:r>
              <a:rPr lang="en-US" dirty="0" smtClean="0"/>
              <a:t>at 1 Mbps  and 8 </a:t>
            </a:r>
            <a:r>
              <a:rPr lang="en-US" dirty="0" smtClean="0"/>
              <a:t>x10</a:t>
            </a:r>
            <a:r>
              <a:rPr lang="en-US" sz="3100" baseline="30000" dirty="0" smtClean="0"/>
              <a:t>−</a:t>
            </a:r>
            <a:r>
              <a:rPr lang="en-US" sz="3100" baseline="30000" dirty="0" smtClean="0"/>
              <a:t>5</a:t>
            </a:r>
            <a:r>
              <a:rPr lang="en-US" sz="3100" dirty="0" smtClean="0"/>
              <a:t> </a:t>
            </a:r>
            <a:r>
              <a:rPr lang="en-US" dirty="0" err="1" smtClean="0"/>
              <a:t>mW</a:t>
            </a:r>
            <a:r>
              <a:rPr lang="en-US" dirty="0" smtClean="0"/>
              <a:t>/cm2   </a:t>
            </a:r>
            <a:r>
              <a:rPr lang="en-US" dirty="0" smtClean="0"/>
              <a:t>at 2 Mbps. </a:t>
            </a:r>
            <a:endParaRPr lang="en-US" dirty="0" smtClean="0"/>
          </a:p>
          <a:p>
            <a:pPr algn="just"/>
            <a:r>
              <a:rPr lang="en-US" dirty="0" smtClean="0"/>
              <a:t>These </a:t>
            </a:r>
            <a:r>
              <a:rPr lang="en-US" dirty="0" smtClean="0"/>
              <a:t>values are minima  and can be improved to achieve longer distances.</a:t>
            </a:r>
          </a:p>
          <a:p>
            <a:pPr algn="just"/>
            <a:endParaRPr lang="en-US" baseline="30000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Optical receivers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The optical power on the receiver can take a wide range of values and depends on the relative orientation between emitter and receiver, </a:t>
            </a:r>
            <a:r>
              <a:rPr lang="en-US" dirty="0" err="1" smtClean="0"/>
              <a:t>furni</a:t>
            </a:r>
            <a:r>
              <a:rPr lang="en-US" dirty="0" smtClean="0"/>
              <a:t>- </a:t>
            </a:r>
            <a:r>
              <a:rPr lang="en-US" dirty="0" err="1" smtClean="0"/>
              <a:t>ture</a:t>
            </a:r>
            <a:r>
              <a:rPr lang="en-US" dirty="0" smtClean="0"/>
              <a:t>,  walls, and the  people using the  system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Based </a:t>
            </a:r>
            <a:r>
              <a:rPr lang="en-US" dirty="0" smtClean="0"/>
              <a:t>on  this,  a large (30-dB) dynamical range is mandatory for the receiver circuit. </a:t>
            </a:r>
            <a:endParaRPr lang="en-US" dirty="0" smtClean="0"/>
          </a:p>
          <a:p>
            <a:pPr algn="just"/>
            <a:r>
              <a:rPr lang="en-US" dirty="0" smtClean="0"/>
              <a:t>That </a:t>
            </a:r>
            <a:r>
              <a:rPr lang="en-US" dirty="0" smtClean="0"/>
              <a:t>fact is also responsible for  no  range distance having  been defined in  the standard.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Optical receivers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The PHY uses three signals to describe the average availability. </a:t>
            </a:r>
            <a:endParaRPr lang="en-US" dirty="0" smtClean="0"/>
          </a:p>
          <a:p>
            <a:pPr algn="just"/>
            <a:r>
              <a:rPr lang="en-US" dirty="0" smtClean="0"/>
              <a:t>energy </a:t>
            </a:r>
            <a:r>
              <a:rPr lang="en-US" dirty="0" smtClean="0"/>
              <a:t>detect (ED</a:t>
            </a:r>
            <a:r>
              <a:rPr lang="en-US" dirty="0" smtClean="0"/>
              <a:t>),</a:t>
            </a:r>
          </a:p>
          <a:p>
            <a:pPr lvl="1" algn="just"/>
            <a:r>
              <a:rPr lang="en-US" dirty="0" smtClean="0"/>
              <a:t>ED is triggered when the optical energy changes more than 1 W/cm</a:t>
            </a:r>
            <a:r>
              <a:rPr lang="en-US" baseline="30000" dirty="0" smtClean="0"/>
              <a:t>2</a:t>
            </a:r>
            <a:r>
              <a:rPr lang="en-US" dirty="0" smtClean="0"/>
              <a:t> in the 1-10-MHz  band. </a:t>
            </a:r>
            <a:endParaRPr lang="en-US" dirty="0" smtClean="0"/>
          </a:p>
          <a:p>
            <a:pPr algn="just"/>
            <a:r>
              <a:rPr lang="en-US" dirty="0" smtClean="0"/>
              <a:t>carrier </a:t>
            </a:r>
            <a:r>
              <a:rPr lang="en-US" dirty="0" smtClean="0"/>
              <a:t>sense, and </a:t>
            </a:r>
            <a:endParaRPr lang="en-US" dirty="0" smtClean="0"/>
          </a:p>
          <a:p>
            <a:pPr algn="just"/>
            <a:r>
              <a:rPr lang="en-US" dirty="0" smtClean="0"/>
              <a:t>Carrier sense is asserted when a preamble signal has locked the receiver clock. </a:t>
            </a:r>
          </a:p>
          <a:p>
            <a:pPr lvl="1" algn="just"/>
            <a:r>
              <a:rPr lang="en-US" dirty="0" smtClean="0"/>
              <a:t>The receiver clock circuitry may be able to lock it, although the level of the signal is not enough to trigger ED; in this case carrier sense will  be asserted, and ED will  not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CCA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 smtClean="0"/>
              <a:t>The </a:t>
            </a:r>
            <a:r>
              <a:rPr lang="en-US" dirty="0" smtClean="0"/>
              <a:t>CCA signal has two states: IDLE if the channel is free and BUSY if the opposite is true. </a:t>
            </a:r>
            <a:endParaRPr lang="en-US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Optical receivers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When both ED and carrier sense are not asserted, CCA will  assume the IDLE state. </a:t>
            </a:r>
          </a:p>
          <a:p>
            <a:pPr algn="just"/>
            <a:r>
              <a:rPr lang="en-US" dirty="0" smtClean="0"/>
              <a:t>Nevertheless, other systems (remote controls, electrically switched fluorescent lamps, etc.) can maintain  ED asserted although the channel is free. </a:t>
            </a:r>
          </a:p>
          <a:p>
            <a:pPr algn="just"/>
            <a:r>
              <a:rPr lang="en-US" dirty="0" smtClean="0"/>
              <a:t>In this case, after a period of time with  ED asserted but without carry detection, the CCA will  change to IDLE. </a:t>
            </a:r>
          </a:p>
          <a:p>
            <a:pPr algn="just"/>
            <a:r>
              <a:rPr lang="en-US" dirty="0" smtClean="0"/>
              <a:t>The state of CCA is sent to MAC, so it can manage all the possible events.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 and 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The </a:t>
            </a:r>
            <a:r>
              <a:rPr lang="en-US" dirty="0" smtClean="0"/>
              <a:t>standard IEEE 802.11 is the first serious and universally  accepted standard for </a:t>
            </a:r>
            <a:r>
              <a:rPr lang="en-US" dirty="0" err="1" smtClean="0"/>
              <a:t>WlAN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 smtClean="0"/>
              <a:t>covers the high-quality  area of mobile data communications. </a:t>
            </a:r>
            <a:endParaRPr lang="en-US" dirty="0" smtClean="0"/>
          </a:p>
          <a:p>
            <a:pPr algn="just"/>
            <a:r>
              <a:rPr lang="en-US" dirty="0" smtClean="0"/>
              <a:t>As </a:t>
            </a:r>
            <a:r>
              <a:rPr lang="en-US" dirty="0" smtClean="0"/>
              <a:t>a living standard, several improvements have been developed.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 smtClean="0"/>
              <a:t>802.11a and 802.11b versions take advantage of new RF channels to increase the data rate to 20 or 25 Mbps in  the 5.2- </a:t>
            </a:r>
            <a:r>
              <a:rPr lang="en-US" dirty="0" smtClean="0"/>
              <a:t>and 17.1-GHz </a:t>
            </a:r>
            <a:r>
              <a:rPr lang="en-US" dirty="0" smtClean="0"/>
              <a:t>bands.</a:t>
            </a:r>
          </a:p>
          <a:p>
            <a:pPr algn="just"/>
            <a:r>
              <a:rPr lang="en-US" dirty="0" smtClean="0"/>
              <a:t>Because the main objectives of </a:t>
            </a:r>
            <a:r>
              <a:rPr lang="en-US" dirty="0" err="1" smtClean="0"/>
              <a:t>WlAN</a:t>
            </a:r>
            <a:r>
              <a:rPr lang="en-US" dirty="0" smtClean="0"/>
              <a:t> are PDAs and portable </a:t>
            </a:r>
            <a:r>
              <a:rPr lang="en-US" dirty="0" smtClean="0"/>
              <a:t>computers</a:t>
            </a:r>
            <a:r>
              <a:rPr lang="en-US" dirty="0" smtClean="0"/>
              <a:t>, a great number of these products are implemented in </a:t>
            </a:r>
            <a:r>
              <a:rPr lang="en-US" dirty="0" smtClean="0"/>
              <a:t>PCMCIA </a:t>
            </a:r>
            <a:r>
              <a:rPr lang="en-US" dirty="0" smtClean="0"/>
              <a:t>cards.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 and 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As </a:t>
            </a:r>
            <a:r>
              <a:rPr lang="en-US" dirty="0" smtClean="0"/>
              <a:t>the features of these operating systems promote networking, many services such as file transfer, e-mail, and, of course, Internet </a:t>
            </a:r>
            <a:r>
              <a:rPr lang="en-US" dirty="0" smtClean="0"/>
              <a:t>connection </a:t>
            </a:r>
            <a:r>
              <a:rPr lang="en-US" dirty="0" smtClean="0"/>
              <a:t>are available to users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Other </a:t>
            </a:r>
            <a:r>
              <a:rPr lang="en-US" dirty="0" smtClean="0"/>
              <a:t>equipment can also take advantage of mobile networking.  </a:t>
            </a:r>
            <a:endParaRPr lang="en-US" dirty="0" smtClean="0"/>
          </a:p>
          <a:p>
            <a:pPr algn="just"/>
            <a:r>
              <a:rPr lang="en-US" dirty="0" smtClean="0"/>
              <a:t>For </a:t>
            </a:r>
            <a:r>
              <a:rPr lang="en-US" dirty="0" smtClean="0"/>
              <a:t>example, moving  robots can be controlled from a central computer in a more flexible way. </a:t>
            </a:r>
            <a:endParaRPr lang="en-US" dirty="0" smtClean="0"/>
          </a:p>
          <a:p>
            <a:pPr algn="just"/>
            <a:r>
              <a:rPr lang="en-US" dirty="0" smtClean="0"/>
              <a:t>Other </a:t>
            </a:r>
            <a:r>
              <a:rPr lang="en-US" dirty="0" smtClean="0"/>
              <a:t>scenarios include meeting rooms, quality control in industries, academic rooms, hospitals, and libraries.</a:t>
            </a:r>
          </a:p>
          <a:p>
            <a:pPr algn="just"/>
            <a:r>
              <a:rPr lang="en-US" dirty="0" smtClean="0"/>
              <a:t>The home scenario is not well suited for 802.11 networks because of the price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 smtClean="0"/>
              <a:t>Simpler and cheaper solutions in which all the appliances are controlled by a central unit, are under development for home use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 and 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The possibility of e-mailing and Web browsing offered by new mobile telephones is not, in any sense, an alternative to wireless networking. IEEE 802.11 networks are intended to be implemented as a facility  by companies for their workers. </a:t>
            </a:r>
          </a:p>
          <a:p>
            <a:pPr algn="just"/>
            <a:r>
              <a:rPr lang="en-US" dirty="0" smtClean="0"/>
              <a:t>It should never be forgotten that they are based on a LAN standard. </a:t>
            </a:r>
          </a:p>
          <a:p>
            <a:pPr algn="just"/>
            <a:r>
              <a:rPr lang="en-US" dirty="0" smtClean="0"/>
              <a:t>On the other hand, smart mobile phones have improved information processing capabilities. </a:t>
            </a:r>
          </a:p>
          <a:p>
            <a:pPr algn="just"/>
            <a:r>
              <a:rPr lang="en-US" dirty="0" smtClean="0"/>
              <a:t>They do not allow users to modify or resend documents of several pages, including figures, graphs, and tables.</a:t>
            </a:r>
          </a:p>
          <a:p>
            <a:pPr algn="just"/>
            <a:r>
              <a:rPr lang="en-US" dirty="0" smtClean="0"/>
              <a:t>The main makers of WLAN products have set up the WLAN Association   (WLANA)   to  extend  and  publicize  the  capabilities  of  these networks.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/>
              <a:t>The network  protocol is able to manage several nodes without the necessity of physical connections. </a:t>
            </a:r>
            <a:endParaRPr lang="en-US" dirty="0" smtClean="0"/>
          </a:p>
          <a:p>
            <a:pPr algn="just"/>
            <a:r>
              <a:rPr lang="en-US" dirty="0" smtClean="0"/>
              <a:t>If </a:t>
            </a:r>
            <a:r>
              <a:rPr lang="en-US" dirty="0"/>
              <a:t>an external connection is needed, an AP should be implemented. </a:t>
            </a:r>
            <a:endParaRPr lang="en-US" dirty="0" smtClean="0"/>
          </a:p>
          <a:p>
            <a:pPr algn="just"/>
            <a:r>
              <a:rPr lang="en-US" dirty="0" smtClean="0"/>
              <a:t>Furthermore</a:t>
            </a:r>
            <a:r>
              <a:rPr lang="en-US" dirty="0"/>
              <a:t>, a meeting room may have one or more active repeaters installed to improve the signal level anywhere inside it.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/>
              <a:t>is the alternative to offering several RJ or coaxial sockets for the participants.</a:t>
            </a:r>
          </a:p>
          <a:p>
            <a:pPr algn="just"/>
            <a:r>
              <a:rPr lang="en-US" dirty="0"/>
              <a:t>The reduced range can become advantageous if the data should be confined to the room or if confidentiality is a goal. This is the case in bank offices or meeting rooms.</a:t>
            </a:r>
          </a:p>
          <a:p>
            <a:pPr algn="just"/>
            <a:r>
              <a:rPr lang="en-US" dirty="0"/>
              <a:t>Due to its intrinsic  short range, no regulation has been made on IR frequency allocation for transmission. </a:t>
            </a:r>
            <a:endParaRPr lang="en-US" dirty="0" smtClean="0"/>
          </a:p>
          <a:p>
            <a:pPr algn="just"/>
            <a:r>
              <a:rPr lang="en-US" dirty="0" smtClean="0"/>
              <a:t>On </a:t>
            </a:r>
            <a:r>
              <a:rPr lang="en-US" dirty="0"/>
              <a:t>the other hand, several eye- safety regulations limit  the power emission of IR devices.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 smtClean="0"/>
              <a:t>The </a:t>
            </a:r>
            <a:r>
              <a:rPr lang="en-US" dirty="0"/>
              <a:t>PHY is divided into two </a:t>
            </a:r>
            <a:r>
              <a:rPr lang="en-US" dirty="0" smtClean="0"/>
              <a:t>sub layers:  </a:t>
            </a:r>
          </a:p>
          <a:p>
            <a:pPr algn="just"/>
            <a:r>
              <a:rPr lang="en-US" dirty="0" smtClean="0"/>
              <a:t>PLCP </a:t>
            </a:r>
            <a:r>
              <a:rPr lang="en-US" dirty="0"/>
              <a:t>and PMD. </a:t>
            </a:r>
            <a:endParaRPr lang="en-US" dirty="0" smtClean="0"/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PLCP inter- faces with MAC to convert MAC packets into the format used by the </a:t>
            </a:r>
            <a:r>
              <a:rPr lang="en-US" dirty="0" smtClean="0"/>
              <a:t>circuitry </a:t>
            </a:r>
            <a:r>
              <a:rPr lang="en-US" dirty="0"/>
              <a:t>of the PMD. </a:t>
            </a:r>
            <a:endParaRPr lang="en-US" dirty="0" smtClean="0"/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PMD </a:t>
            </a:r>
            <a:r>
              <a:rPr lang="en-US" dirty="0" smtClean="0"/>
              <a:t>sub layer </a:t>
            </a:r>
            <a:r>
              <a:rPr lang="en-US" dirty="0"/>
              <a:t>performs no data processing, so </a:t>
            </a:r>
            <a:r>
              <a:rPr lang="en-US" dirty="0" smtClean="0"/>
              <a:t>if new </a:t>
            </a:r>
            <a:r>
              <a:rPr lang="en-US" dirty="0"/>
              <a:t>hardware techniques or devices are developed, they can be easily implemented.  </a:t>
            </a:r>
            <a:endParaRPr lang="en-US" dirty="0" smtClean="0"/>
          </a:p>
          <a:p>
            <a:pPr lvl="1" algn="just"/>
            <a:r>
              <a:rPr lang="en-US" dirty="0" smtClean="0"/>
              <a:t>Both  </a:t>
            </a:r>
            <a:r>
              <a:rPr lang="en-US" dirty="0" err="1"/>
              <a:t>sublayers</a:t>
            </a:r>
            <a:r>
              <a:rPr lang="en-US" dirty="0"/>
              <a:t> can be implemented  together without a physical frontier  between them. </a:t>
            </a:r>
            <a:endParaRPr lang="en-US" dirty="0" smtClean="0"/>
          </a:p>
          <a:p>
            <a:pPr lvl="1" algn="just"/>
            <a:r>
              <a:rPr lang="en-US" dirty="0" smtClean="0"/>
              <a:t>For </a:t>
            </a:r>
            <a:r>
              <a:rPr lang="en-US" dirty="0"/>
              <a:t>example, one chip can set up the synchronization  frame, CRC checksum, PPM encoding, and energy detection. </a:t>
            </a:r>
          </a:p>
          <a:p>
            <a:pPr lvl="1" algn="just"/>
            <a:endParaRPr lang="en-US" dirty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physical layer convergence procedure (IR-PLCP)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This </a:t>
            </a:r>
            <a:r>
              <a:rPr lang="en-US" dirty="0" err="1"/>
              <a:t>sublayer</a:t>
            </a:r>
            <a:r>
              <a:rPr lang="en-US" dirty="0"/>
              <a:t> is where MPDUs are converted to electrical signals to be applied to PMD devices. </a:t>
            </a:r>
            <a:endParaRPr lang="en-US" dirty="0" smtClean="0"/>
          </a:p>
          <a:p>
            <a:pPr algn="just"/>
            <a:r>
              <a:rPr lang="en-US" dirty="0" smtClean="0"/>
              <a:t>It  </a:t>
            </a:r>
            <a:r>
              <a:rPr lang="en-US" dirty="0"/>
              <a:t>has two  purposes</a:t>
            </a:r>
            <a:r>
              <a:rPr lang="en-US" dirty="0" smtClean="0"/>
              <a:t>:</a:t>
            </a:r>
          </a:p>
          <a:p>
            <a:pPr lvl="1" algn="just"/>
            <a:r>
              <a:rPr lang="en-US" dirty="0" smtClean="0"/>
              <a:t> </a:t>
            </a:r>
            <a:r>
              <a:rPr lang="en-US" dirty="0"/>
              <a:t>to assure an error-free transmission, </a:t>
            </a:r>
            <a:endParaRPr lang="en-US" dirty="0" smtClean="0"/>
          </a:p>
          <a:p>
            <a:pPr lvl="1" algn="just"/>
            <a:r>
              <a:rPr lang="en-US" dirty="0" smtClean="0"/>
              <a:t>to </a:t>
            </a:r>
            <a:r>
              <a:rPr lang="en-US" dirty="0"/>
              <a:t>simplify the reception procedure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 smtClean="0"/>
              <a:t> </a:t>
            </a:r>
            <a:r>
              <a:rPr lang="en-US" dirty="0"/>
              <a:t>Inserting, before the MPDU, a preamble and a header makes this. </a:t>
            </a:r>
            <a:endParaRPr lang="en-US" dirty="0" smtClean="0"/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preamble consists of a long series of pulses to synchronize the receiver clock, to achieve good data extraction. </a:t>
            </a:r>
            <a:endParaRPr lang="en-US" dirty="0" smtClean="0"/>
          </a:p>
          <a:p>
            <a:pPr lvl="1" algn="just"/>
            <a:r>
              <a:rPr lang="en-US" dirty="0" smtClean="0"/>
              <a:t>On </a:t>
            </a:r>
            <a:r>
              <a:rPr lang="en-US" dirty="0"/>
              <a:t>the other hand, the header includes all the </a:t>
            </a:r>
            <a:r>
              <a:rPr lang="en-US" dirty="0" smtClean="0"/>
              <a:t>information </a:t>
            </a:r>
            <a:r>
              <a:rPr lang="en-US" dirty="0"/>
              <a:t>needed on the receiver PHY.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IR-PLCP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dirty="0" smtClean="0"/>
              <a:t>The basic optical signal is a 250-ns pulse. </a:t>
            </a:r>
          </a:p>
          <a:p>
            <a:pPr algn="just"/>
            <a:r>
              <a:rPr lang="en-US" dirty="0" smtClean="0"/>
              <a:t>This period is known as slot time.</a:t>
            </a:r>
          </a:p>
          <a:p>
            <a:pPr algn="just"/>
            <a:r>
              <a:rPr lang="en-US" dirty="0" smtClean="0"/>
              <a:t> Although two data rates are defined, the pulse length is the same so the optical receiver can be optimized at this pulse duration. </a:t>
            </a:r>
          </a:p>
          <a:p>
            <a:pPr algn="just"/>
            <a:r>
              <a:rPr lang="en-US" dirty="0" smtClean="0"/>
              <a:t>Most of the information is coded in  PPM format,  but other signals, mainly  in  the PLCP preamble and header cannot be modulated. </a:t>
            </a:r>
          </a:p>
          <a:p>
            <a:pPr algn="just"/>
            <a:r>
              <a:rPr lang="en-US" dirty="0" smtClean="0"/>
              <a:t>In any case, the pulse duration is always the same. </a:t>
            </a:r>
          </a:p>
          <a:p>
            <a:pPr algn="just"/>
            <a:r>
              <a:rPr lang="en-US" dirty="0" smtClean="0"/>
              <a:t>For example, synchronism pulses are a clock signal of 2 MHz (i.e., a train of many 250-ns pulses) used to synchronize the receiver clock; if the signal were PPM-codified, it could not be decoded because the receiver is out of synchronism at this time.</a:t>
            </a:r>
          </a:p>
          <a:p>
            <a:pPr algn="just"/>
            <a:r>
              <a:rPr lang="en-US" dirty="0" smtClean="0"/>
              <a:t>The frame sent to PMD, or received from it, has three parts: </a:t>
            </a:r>
          </a:p>
          <a:p>
            <a:pPr lvl="1" algn="just"/>
            <a:r>
              <a:rPr lang="en-US" dirty="0" smtClean="0"/>
              <a:t>the PLCP preamble, </a:t>
            </a:r>
          </a:p>
          <a:p>
            <a:pPr lvl="1" algn="just"/>
            <a:r>
              <a:rPr lang="en-US" dirty="0" smtClean="0"/>
              <a:t>the PLCP header, and </a:t>
            </a:r>
          </a:p>
          <a:p>
            <a:pPr lvl="1" algn="just"/>
            <a:r>
              <a:rPr lang="en-US" dirty="0" smtClean="0"/>
              <a:t>the PSDU. </a:t>
            </a:r>
          </a:p>
          <a:p>
            <a:pPr lvl="1" algn="just">
              <a:buNone/>
            </a:pPr>
            <a:r>
              <a:rPr lang="en-US" dirty="0" smtClean="0"/>
              <a:t>This frame is named the PLCPDU.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PLCP preamble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This </a:t>
            </a:r>
            <a:r>
              <a:rPr lang="en-US" dirty="0"/>
              <a:t>includes some pulses to synchronize the receiver (SYNC) and the SFD.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SYNC part is a clock square signal of 2MHz that lasts between 57 and 73 slots.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last slot has to be empty (i.e., have no pulse</a:t>
            </a:r>
            <a:r>
              <a:rPr lang="en-US" dirty="0" smtClean="0"/>
              <a:t>).</a:t>
            </a:r>
          </a:p>
          <a:p>
            <a:pPr algn="just"/>
            <a:r>
              <a:rPr lang="en-US" dirty="0" smtClean="0"/>
              <a:t>Its </a:t>
            </a:r>
            <a:r>
              <a:rPr lang="en-US" dirty="0"/>
              <a:t>main goal is to allow the receiver clock to synchronize, </a:t>
            </a:r>
            <a:endParaRPr lang="en-US" dirty="0" smtClean="0"/>
          </a:p>
          <a:p>
            <a:pPr algn="just"/>
            <a:r>
              <a:rPr lang="en-US" dirty="0" smtClean="0"/>
              <a:t>although  </a:t>
            </a:r>
            <a:r>
              <a:rPr lang="en-US" dirty="0"/>
              <a:t>it can also be used to estimate the signal-to-noise ratio and automatic gain control, or to choose the receiver if diversity is </a:t>
            </a:r>
            <a:r>
              <a:rPr lang="en-US" dirty="0" smtClean="0"/>
              <a:t>implemented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/>
              <a:t>is followed by the SFD, which is always the nibble 1001.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/>
              <a:t>signal marks the beginning of the frame and allows the symbol </a:t>
            </a:r>
            <a:r>
              <a:rPr lang="en-US" dirty="0" smtClean="0"/>
              <a:t>synchronization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These </a:t>
            </a:r>
            <a:r>
              <a:rPr lang="en-US" dirty="0"/>
              <a:t>signals are made of single pulses; they are not </a:t>
            </a:r>
            <a:r>
              <a:rPr lang="en-US" dirty="0" smtClean="0"/>
              <a:t>modulated </a:t>
            </a:r>
            <a:r>
              <a:rPr lang="en-US" dirty="0"/>
              <a:t>in PPM format. </a:t>
            </a:r>
            <a:endParaRPr lang="en-US" dirty="0" smtClean="0"/>
          </a:p>
          <a:p>
            <a:pPr algn="just"/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fact, there is no PPM symbol with these sequences of pulses.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PLCP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</a:t>
            </a:r>
            <a:r>
              <a:rPr lang="en-US" dirty="0"/>
              <a:t>header gives the information needed to translate the PPM symbols into bytes. </a:t>
            </a:r>
            <a:endParaRPr lang="en-US" dirty="0" smtClean="0"/>
          </a:p>
          <a:p>
            <a:pPr lvl="1" algn="just"/>
            <a:r>
              <a:rPr lang="en-US" dirty="0" smtClean="0"/>
              <a:t>It includes</a:t>
            </a:r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data rate (DR), </a:t>
            </a:r>
            <a:endParaRPr lang="en-US" dirty="0" smtClean="0"/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DC level </a:t>
            </a:r>
            <a:r>
              <a:rPr lang="en-US" dirty="0" smtClean="0"/>
              <a:t>adjustment </a:t>
            </a:r>
            <a:r>
              <a:rPr lang="en-US" dirty="0"/>
              <a:t>(DCLA</a:t>
            </a:r>
            <a:r>
              <a:rPr lang="en-US" dirty="0" smtClean="0"/>
              <a:t>),</a:t>
            </a:r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length of the data in PSDU (LENGTH), and </a:t>
            </a:r>
            <a:endParaRPr lang="en-US" dirty="0" smtClean="0"/>
          </a:p>
          <a:p>
            <a:pPr lvl="1" algn="just"/>
            <a:r>
              <a:rPr lang="en-US" dirty="0" smtClean="0"/>
              <a:t>a	 </a:t>
            </a:r>
            <a:r>
              <a:rPr lang="en-US" dirty="0"/>
              <a:t>checksum of the LENGTH parameter (CRC).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3549</Words>
  <Application>Microsoft Office PowerPoint</Application>
  <PresentationFormat>On-screen Show (4:3)</PresentationFormat>
  <Paragraphs>245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Physical layer for  IEEE  802.11 wireless LANS: Infrared  systems </vt:lpstr>
      <vt:lpstr>Introduction</vt:lpstr>
      <vt:lpstr>Introduction</vt:lpstr>
      <vt:lpstr>Introduction</vt:lpstr>
      <vt:lpstr>Description</vt:lpstr>
      <vt:lpstr>The physical layer convergence procedure (IR-PLCP)</vt:lpstr>
      <vt:lpstr>IR-PLCP</vt:lpstr>
      <vt:lpstr>PLCP preamble</vt:lpstr>
      <vt:lpstr>PLCP header</vt:lpstr>
      <vt:lpstr>Date Rate </vt:lpstr>
      <vt:lpstr>DC level adjustment</vt:lpstr>
      <vt:lpstr>LENGTH</vt:lpstr>
      <vt:lpstr>PSDU</vt:lpstr>
      <vt:lpstr>The IR physical medium sublayer  (IR-PMD)</vt:lpstr>
      <vt:lpstr>Characteristics  of the signal used</vt:lpstr>
      <vt:lpstr>Pulse position modulation (PPM)</vt:lpstr>
      <vt:lpstr>Pulse position modulation (PPM)</vt:lpstr>
      <vt:lpstr>Pulse position modulation (PPM)</vt:lpstr>
      <vt:lpstr>electrical spectrum of a PPM signal.</vt:lpstr>
      <vt:lpstr>Pulse position modulation (PPM)</vt:lpstr>
      <vt:lpstr>The three options</vt:lpstr>
      <vt:lpstr>PPM modulation</vt:lpstr>
      <vt:lpstr>PPM modulation</vt:lpstr>
      <vt:lpstr>PPM modulation</vt:lpstr>
      <vt:lpstr>Requirements relative to 1 Mbps</vt:lpstr>
      <vt:lpstr>PPM modulation</vt:lpstr>
      <vt:lpstr>Order for 2-Mbps data rate</vt:lpstr>
      <vt:lpstr>Optical transmitters</vt:lpstr>
      <vt:lpstr>The optical intensity for direction 2 has to be larger than 1</vt:lpstr>
      <vt:lpstr>The optical intensity for direction 2 has to be larger than 1</vt:lpstr>
      <vt:lpstr>Optical transmitters</vt:lpstr>
      <vt:lpstr>Optical receivers</vt:lpstr>
      <vt:lpstr>Optical receivers</vt:lpstr>
      <vt:lpstr>Optical receivers</vt:lpstr>
      <vt:lpstr>Optical receivers</vt:lpstr>
      <vt:lpstr>Conclusions  and  applications</vt:lpstr>
      <vt:lpstr>Conclusions  and  applications</vt:lpstr>
      <vt:lpstr>Conclusions  and  applications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layer for  IEEE  802.11 wireless LANS: Infrared  systems </dc:title>
  <dc:creator>Sadhish</dc:creator>
  <cp:lastModifiedBy>Sadhish</cp:lastModifiedBy>
  <cp:revision>10</cp:revision>
  <dcterms:created xsi:type="dcterms:W3CDTF">2014-08-12T00:28:32Z</dcterms:created>
  <dcterms:modified xsi:type="dcterms:W3CDTF">2014-08-18T06:21:04Z</dcterms:modified>
</cp:coreProperties>
</file>