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2" r:id="rId25"/>
    <p:sldId id="280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3" r:id="rId46"/>
    <p:sldId id="302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0064D-8FEA-470D-8A68-679D9AA2BDE2}" type="datetimeFigureOut">
              <a:rPr lang="en-US" smtClean="0"/>
              <a:pPr/>
              <a:t>16-Jul-14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725DF-BC2E-4831-9F5E-8AB0FB80C3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DMA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Interim Standard 95 (IS-95)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is the first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CDMA"/>
              </a:rPr>
              <a:t>CDMA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-based digital cellular standard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725DF-BC2E-4831-9F5E-8AB0FB80C34A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Wireless Personal Area Network WPAN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725DF-BC2E-4831-9F5E-8AB0FB80C34A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PHY- Physical Layer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725DF-BC2E-4831-9F5E-8AB0FB80C34A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0203-47F9-4083-938D-B096B1C8B63D}" type="datetimeFigureOut">
              <a:rPr lang="en-US" smtClean="0"/>
              <a:pPr/>
              <a:t>16-Jul-14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95ED-F258-437D-B875-F6955AA318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0203-47F9-4083-938D-B096B1C8B63D}" type="datetimeFigureOut">
              <a:rPr lang="en-US" smtClean="0"/>
              <a:pPr/>
              <a:t>16-Jul-14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95ED-F258-437D-B875-F6955AA318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0203-47F9-4083-938D-B096B1C8B63D}" type="datetimeFigureOut">
              <a:rPr lang="en-US" smtClean="0"/>
              <a:pPr/>
              <a:t>16-Jul-14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95ED-F258-437D-B875-F6955AA318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0203-47F9-4083-938D-B096B1C8B63D}" type="datetimeFigureOut">
              <a:rPr lang="en-US" smtClean="0"/>
              <a:pPr/>
              <a:t>16-Jul-14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95ED-F258-437D-B875-F6955AA318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0203-47F9-4083-938D-B096B1C8B63D}" type="datetimeFigureOut">
              <a:rPr lang="en-US" smtClean="0"/>
              <a:pPr/>
              <a:t>16-Jul-14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95ED-F258-437D-B875-F6955AA318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0203-47F9-4083-938D-B096B1C8B63D}" type="datetimeFigureOut">
              <a:rPr lang="en-US" smtClean="0"/>
              <a:pPr/>
              <a:t>16-Jul-14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95ED-F258-437D-B875-F6955AA318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0203-47F9-4083-938D-B096B1C8B63D}" type="datetimeFigureOut">
              <a:rPr lang="en-US" smtClean="0"/>
              <a:pPr/>
              <a:t>16-Jul-14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95ED-F258-437D-B875-F6955AA318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0203-47F9-4083-938D-B096B1C8B63D}" type="datetimeFigureOut">
              <a:rPr lang="en-US" smtClean="0"/>
              <a:pPr/>
              <a:t>16-Jul-14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95ED-F258-437D-B875-F6955AA318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0203-47F9-4083-938D-B096B1C8B63D}" type="datetimeFigureOut">
              <a:rPr lang="en-US" smtClean="0"/>
              <a:pPr/>
              <a:t>16-Jul-14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95ED-F258-437D-B875-F6955AA318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0203-47F9-4083-938D-B096B1C8B63D}" type="datetimeFigureOut">
              <a:rPr lang="en-US" smtClean="0"/>
              <a:pPr/>
              <a:t>16-Jul-14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95ED-F258-437D-B875-F6955AA318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0203-47F9-4083-938D-B096B1C8B63D}" type="datetimeFigureOut">
              <a:rPr lang="en-US" smtClean="0"/>
              <a:pPr/>
              <a:t>16-Jul-14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95ED-F258-437D-B875-F6955AA318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C0203-47F9-4083-938D-B096B1C8B63D}" type="datetimeFigureOut">
              <a:rPr lang="en-US" smtClean="0"/>
              <a:pPr/>
              <a:t>16-Jul-14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995ED-F258-437D-B875-F6955AA318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cby21.weebly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cap="all" dirty="0"/>
              <a:t>RF WIRELESS SYSTEMS AND STANDARDS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</a:p>
          <a:p>
            <a:r>
              <a:rPr lang="en-US" dirty="0" smtClean="0"/>
              <a:t>SADHISH PRABHU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b="1" dirty="0" smtClean="0"/>
              <a:t>3G networks</a:t>
            </a:r>
            <a:r>
              <a:rPr lang="en-US" dirty="0" smtClean="0"/>
              <a:t> (UMTS FDD and TDD, CDMA2000 1x EVDO, CDMA2000 3x, TD-SCDMA, </a:t>
            </a:r>
            <a:r>
              <a:rPr lang="en-US" dirty="0" err="1" smtClean="0"/>
              <a:t>Arib</a:t>
            </a:r>
            <a:r>
              <a:rPr lang="en-US" dirty="0" smtClean="0"/>
              <a:t> WCDMA, EDGE, IMT-2000 DECT) are newer cellular networks that have data rates of 384kbit/s and more.</a:t>
            </a:r>
          </a:p>
          <a:p>
            <a:pPr algn="just"/>
            <a:r>
              <a:rPr lang="en-US" dirty="0" smtClean="0"/>
              <a:t>The UN's International Telecommunications Union IMT-2000 standard requires stationary speeds of 2Mbps and mobile speeds of 384kbps for a "true" 3G.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b="1" dirty="0" smtClean="0"/>
              <a:t>4G technology</a:t>
            </a:r>
            <a:r>
              <a:rPr lang="en-US" dirty="0" smtClean="0"/>
              <a:t> refers to the fourth generation of mobile phone communication standards. </a:t>
            </a:r>
          </a:p>
          <a:p>
            <a:pPr algn="just"/>
            <a:r>
              <a:rPr lang="en-US" dirty="0" smtClean="0"/>
              <a:t>LTE and </a:t>
            </a:r>
            <a:r>
              <a:rPr lang="en-US" dirty="0" err="1" smtClean="0"/>
              <a:t>WiMAX</a:t>
            </a:r>
            <a:r>
              <a:rPr lang="en-US" dirty="0" smtClean="0"/>
              <a:t> are marketed as parts of this generation, even though they fall short of the actual standard. </a:t>
            </a:r>
          </a:p>
          <a:p>
            <a:pPr algn="just"/>
            <a:r>
              <a:rPr lang="en-US" dirty="0"/>
              <a:t>The ITI has taken ownership of 4G, bundling into a specification known as IMT-Advanced. </a:t>
            </a:r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document calls for 4G technologies to deliver downlink speeds of 1Gbps when stationary and 100Mbps when </a:t>
            </a:r>
            <a:r>
              <a:rPr lang="en-US" dirty="0" smtClean="0"/>
              <a:t>mobile</a:t>
            </a:r>
          </a:p>
          <a:p>
            <a:pPr algn="just"/>
            <a:r>
              <a:rPr lang="en-US" dirty="0" smtClean="0"/>
              <a:t>Unfortunately</a:t>
            </a:r>
            <a:r>
              <a:rPr lang="en-US" dirty="0"/>
              <a:t>, those specs are so aggressive that no commercialized standard currently meets them.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ADVANCEMENT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 RF (Access Point (AP))</a:t>
            </a:r>
          </a:p>
          <a:p>
            <a:r>
              <a:rPr lang="en-US" dirty="0" smtClean="0"/>
              <a:t>Blue tooth and </a:t>
            </a:r>
            <a:r>
              <a:rPr lang="en-US" dirty="0" err="1" smtClean="0"/>
              <a:t>Jini</a:t>
            </a:r>
            <a:r>
              <a:rPr lang="en-US" dirty="0" smtClean="0"/>
              <a:t> Projects ( is a network architecture for the construction of distributed systems in the form of modular co-operating services.)</a:t>
            </a:r>
          </a:p>
          <a:p>
            <a:r>
              <a:rPr lang="en-US" dirty="0" smtClean="0"/>
              <a:t>Security is critical</a:t>
            </a:r>
          </a:p>
          <a:p>
            <a:r>
              <a:rPr lang="en-US" dirty="0" smtClean="0"/>
              <a:t>Wireless system – “anytime , anywhere” service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Contd..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Large number of small cells rather than a few larger cells</a:t>
            </a:r>
          </a:p>
          <a:p>
            <a:r>
              <a:rPr lang="en-US" dirty="0" smtClean="0"/>
              <a:t>Seamless internet service</a:t>
            </a:r>
          </a:p>
          <a:p>
            <a:r>
              <a:rPr lang="en-US" dirty="0" smtClean="0"/>
              <a:t>UWB (Ultra wide band)</a:t>
            </a:r>
          </a:p>
          <a:p>
            <a:r>
              <a:rPr lang="en-US" dirty="0" err="1" smtClean="0"/>
              <a:t>Femtocell</a:t>
            </a:r>
            <a:endParaRPr lang="en-US" dirty="0" smtClean="0"/>
          </a:p>
          <a:p>
            <a:r>
              <a:rPr lang="en-US" dirty="0" smtClean="0"/>
              <a:t>Bluetooth</a:t>
            </a:r>
          </a:p>
          <a:p>
            <a:r>
              <a:rPr lang="en-US" dirty="0" smtClean="0"/>
              <a:t>Wi-Fi</a:t>
            </a:r>
          </a:p>
          <a:p>
            <a:r>
              <a:rPr lang="en-US" dirty="0" err="1" smtClean="0"/>
              <a:t>Wi</a:t>
            </a:r>
            <a:r>
              <a:rPr lang="en-US" dirty="0" smtClean="0"/>
              <a:t>-Max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Minimum level of interaction is desirable</a:t>
            </a:r>
          </a:p>
          <a:p>
            <a:r>
              <a:rPr lang="en-US" dirty="0" smtClean="0"/>
              <a:t>Impact of software portability </a:t>
            </a:r>
          </a:p>
          <a:p>
            <a:r>
              <a:rPr lang="en-US" dirty="0" smtClean="0"/>
              <a:t>Language constraints</a:t>
            </a:r>
          </a:p>
          <a:p>
            <a:r>
              <a:rPr lang="en-US" dirty="0" smtClean="0"/>
              <a:t>Security issues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Femtocell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n-US" b="1" dirty="0" smtClean="0"/>
              <a:t>Objective:</a:t>
            </a:r>
          </a:p>
          <a:p>
            <a:pPr algn="just">
              <a:buNone/>
            </a:pPr>
            <a:r>
              <a:rPr lang="en-US" dirty="0" smtClean="0"/>
              <a:t>	High date rate and seamless coverage </a:t>
            </a:r>
          </a:p>
          <a:p>
            <a:pPr algn="just">
              <a:buNone/>
            </a:pPr>
            <a:r>
              <a:rPr lang="en-US" b="1" dirty="0" smtClean="0"/>
              <a:t>Issue:</a:t>
            </a:r>
          </a:p>
          <a:p>
            <a:pPr algn="just">
              <a:buNone/>
            </a:pPr>
            <a:r>
              <a:rPr lang="en-US" dirty="0" smtClean="0"/>
              <a:t>	High carrier frequency may have difficulty in penetrating walls so large coverage holes are caused in </a:t>
            </a:r>
            <a:r>
              <a:rPr lang="en-US" dirty="0" err="1" smtClean="0"/>
              <a:t>Macrocell</a:t>
            </a:r>
            <a:r>
              <a:rPr lang="en-US" dirty="0" smtClean="0"/>
              <a:t> Base station (M-BS)</a:t>
            </a:r>
          </a:p>
          <a:p>
            <a:pPr algn="just">
              <a:buNone/>
            </a:pPr>
            <a:r>
              <a:rPr lang="en-US" b="1" dirty="0" smtClean="0"/>
              <a:t>Statistics :</a:t>
            </a:r>
          </a:p>
          <a:p>
            <a:pPr algn="just">
              <a:buNone/>
            </a:pPr>
            <a:r>
              <a:rPr lang="en-US" dirty="0" smtClean="0"/>
              <a:t>	More than 50% voice calls and 70% data traffic start from indoor environment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Femtocell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Solution:</a:t>
            </a:r>
          </a:p>
          <a:p>
            <a:pPr>
              <a:buNone/>
            </a:pPr>
            <a:r>
              <a:rPr lang="en-US" dirty="0" smtClean="0"/>
              <a:t>	Deploy some indoor devices serving only the indoor users.</a:t>
            </a:r>
          </a:p>
          <a:p>
            <a:pPr>
              <a:buNone/>
            </a:pPr>
            <a:r>
              <a:rPr lang="en-US" dirty="0" smtClean="0"/>
              <a:t>				</a:t>
            </a:r>
          </a:p>
          <a:p>
            <a:pPr algn="ctr">
              <a:buNone/>
            </a:pPr>
            <a:r>
              <a:rPr lang="en-US" b="1" dirty="0" smtClean="0"/>
              <a:t>FEMTOCELL EMERGES </a:t>
            </a:r>
            <a:endParaRPr lang="en-US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</a:t>
            </a:r>
            <a:r>
              <a:rPr lang="en-US" dirty="0" err="1" smtClean="0"/>
              <a:t>Femtocell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tr-TR" dirty="0" smtClean="0"/>
              <a:t>A femtocell is a small cellular base station designed for use in residential or small business environments.</a:t>
            </a:r>
            <a:endParaRPr lang="en-US" dirty="0" smtClean="0"/>
          </a:p>
          <a:p>
            <a:pPr algn="just"/>
            <a:r>
              <a:rPr lang="tr-TR" dirty="0" smtClean="0"/>
              <a:t>It connects to the service provider’s network via broadband (such as DSL or cable) and typically supports 2 to 5 mobile phones in a residential setting. </a:t>
            </a:r>
            <a:endParaRPr lang="en-US" dirty="0" smtClean="0"/>
          </a:p>
          <a:p>
            <a:pPr algn="just"/>
            <a:r>
              <a:rPr lang="en-US" dirty="0" smtClean="0"/>
              <a:t>A</a:t>
            </a:r>
            <a:r>
              <a:rPr lang="tr-TR" dirty="0" smtClean="0"/>
              <a:t>llows </a:t>
            </a:r>
            <a:r>
              <a:rPr lang="tr-TR" dirty="0" smtClean="0"/>
              <a:t>service providers to extend service coverage </a:t>
            </a:r>
            <a:r>
              <a:rPr lang="en-US" dirty="0" smtClean="0"/>
              <a:t>indoor</a:t>
            </a:r>
            <a:r>
              <a:rPr lang="tr-TR" dirty="0" smtClean="0"/>
              <a:t>. </a:t>
            </a:r>
            <a:endParaRPr lang="en-US" dirty="0" smtClean="0"/>
          </a:p>
          <a:p>
            <a:pPr algn="just"/>
            <a:r>
              <a:rPr lang="tr-TR" dirty="0" smtClean="0"/>
              <a:t>It also decreases backhaul costs since it routes </a:t>
            </a:r>
            <a:r>
              <a:rPr lang="tr-TR" dirty="0" smtClean="0"/>
              <a:t>mobile </a:t>
            </a:r>
            <a:r>
              <a:rPr lang="tr-TR" dirty="0" smtClean="0"/>
              <a:t>phone traffic </a:t>
            </a:r>
            <a:r>
              <a:rPr lang="tr-TR" dirty="0" smtClean="0"/>
              <a:t>through </a:t>
            </a:r>
            <a:r>
              <a:rPr lang="tr-TR" dirty="0" smtClean="0"/>
              <a:t>the IP network. </a:t>
            </a:r>
            <a:endParaRPr lang="en-US" dirty="0" smtClean="0"/>
          </a:p>
          <a:p>
            <a:pPr algn="just"/>
            <a:r>
              <a:rPr lang="en-US" dirty="0" smtClean="0"/>
              <a:t>Called as </a:t>
            </a:r>
            <a:r>
              <a:rPr lang="tr-TR" dirty="0" smtClean="0"/>
              <a:t>“home </a:t>
            </a:r>
            <a:r>
              <a:rPr lang="tr-TR" dirty="0" smtClean="0"/>
              <a:t>base station”, “access point base station”, “3G access point”, “small cellular base station” and “personal 2G-3G base station”.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of </a:t>
            </a:r>
            <a:r>
              <a:rPr lang="en-US" dirty="0" err="1" smtClean="0"/>
              <a:t>Femtocell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b="1" dirty="0" smtClean="0"/>
              <a:t>Has 3 components:</a:t>
            </a:r>
          </a:p>
          <a:p>
            <a:pPr algn="just">
              <a:buNone/>
            </a:pPr>
            <a:endParaRPr lang="en-US" dirty="0" smtClean="0"/>
          </a:p>
          <a:p>
            <a:pPr algn="just"/>
            <a:r>
              <a:rPr lang="en-US" dirty="0" err="1" smtClean="0"/>
              <a:t>Femtocell</a:t>
            </a:r>
            <a:r>
              <a:rPr lang="en-US" dirty="0" smtClean="0"/>
              <a:t> base station (F-Bs)</a:t>
            </a:r>
          </a:p>
          <a:p>
            <a:pPr algn="just"/>
            <a:r>
              <a:rPr lang="en-US" dirty="0" smtClean="0"/>
              <a:t>Internet link</a:t>
            </a:r>
          </a:p>
          <a:p>
            <a:pPr algn="just"/>
            <a:r>
              <a:rPr lang="en-US" dirty="0" err="1" smtClean="0"/>
              <a:t>Femtocell</a:t>
            </a:r>
            <a:r>
              <a:rPr lang="en-US" dirty="0" smtClean="0"/>
              <a:t> gateway (FGW)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Femtocell</a:t>
            </a:r>
            <a:r>
              <a:rPr lang="en-US" dirty="0" smtClean="0"/>
              <a:t> base station (F-Bs)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n-US" dirty="0" smtClean="0"/>
              <a:t>Short-range, low-cost, low-power indoor devices</a:t>
            </a:r>
          </a:p>
          <a:p>
            <a:pPr algn="just"/>
            <a:r>
              <a:rPr lang="en-US" dirty="0" smtClean="0"/>
              <a:t>It provide service for wireless handsets. </a:t>
            </a:r>
          </a:p>
          <a:p>
            <a:pPr algn="just"/>
            <a:r>
              <a:rPr lang="en-US" dirty="0" smtClean="0"/>
              <a:t>F-BS, which looks like WLAN Access Point (AP), is a small device with at least two wireless and internet interfaces.</a:t>
            </a:r>
          </a:p>
          <a:p>
            <a:pPr algn="just">
              <a:buNone/>
            </a:pPr>
            <a:r>
              <a:rPr lang="en-US" b="1" dirty="0" smtClean="0"/>
              <a:t>Wireless Interface: 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dirty="0" smtClean="0"/>
              <a:t>This provides wireless radio access to </a:t>
            </a:r>
            <a:r>
              <a:rPr lang="en-US" dirty="0" err="1" smtClean="0"/>
              <a:t>Femtocell</a:t>
            </a:r>
            <a:r>
              <a:rPr lang="en-US" dirty="0" smtClean="0"/>
              <a:t> </a:t>
            </a:r>
            <a:r>
              <a:rPr lang="en-US" dirty="0" err="1" smtClean="0"/>
              <a:t>MSs.</a:t>
            </a:r>
            <a:r>
              <a:rPr lang="en-US" dirty="0" smtClean="0"/>
              <a:t> 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dirty="0" smtClean="0"/>
              <a:t>Any existing wireless telecommunication standard, such as MTS/CDMA200/WIMAX/LTE/EV-DO, can be used at the F-BS wireless interfaces.</a:t>
            </a:r>
          </a:p>
          <a:p>
            <a:pPr algn="just">
              <a:buNone/>
            </a:pPr>
            <a:r>
              <a:rPr lang="en-US" b="1" dirty="0" smtClean="0"/>
              <a:t>Internet Interface: 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dirty="0" smtClean="0"/>
              <a:t>F-BS Internet interface can be connected to users’ broadband internet DSL or cable modem. 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dirty="0" smtClean="0"/>
              <a:t>Some F-BS internet interfaces are only allowed to connect to wireless cellular companies own broadband internet, while others can be connected to any ISP internet.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Radio frequency (</a:t>
            </a:r>
            <a:r>
              <a:rPr lang="en-US" b="1" dirty="0"/>
              <a:t>RF</a:t>
            </a:r>
            <a:r>
              <a:rPr lang="en-US" dirty="0"/>
              <a:t>) is a rate of oscillation in the range of around 3 kHz to 300 GHz, which corresponds to the frequency of radio waves, and the alternating currents which carry radio signals.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Internet link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Internet Link is a regular ISP broadband Internet connecting multiple F-BSs with an FGW. </a:t>
            </a:r>
          </a:p>
          <a:p>
            <a:pPr algn="just"/>
            <a:r>
              <a:rPr lang="en-US" dirty="0" smtClean="0"/>
              <a:t>Although F-BSs are connected to the Internet similar to an Ethernet connection, different technologies are utilized in the Internet link based on wireless infrastructure.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Femtocell</a:t>
            </a:r>
            <a:r>
              <a:rPr lang="en-US" dirty="0" smtClean="0"/>
              <a:t> gateway (FGW)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n-US" dirty="0" err="1" smtClean="0"/>
              <a:t>Femtocell</a:t>
            </a:r>
            <a:r>
              <a:rPr lang="en-US" dirty="0" smtClean="0"/>
              <a:t> Gateway (FGW) is a service provider’s device that acts as a gateway between the Internet and the communication network. </a:t>
            </a:r>
          </a:p>
          <a:p>
            <a:pPr algn="just"/>
            <a:r>
              <a:rPr lang="en-US" dirty="0" smtClean="0"/>
              <a:t>One side of FGW connects a large number of F-BSs via broadband Internet, and the other side of FGW is connected to the telephony core network with the dedicated wired link of the service provider.</a:t>
            </a:r>
          </a:p>
          <a:p>
            <a:pPr algn="just"/>
            <a:r>
              <a:rPr lang="en-US" dirty="0" smtClean="0"/>
              <a:t>In contrast with traditional M-BS, F-BS is connected to FGW via public access Internet, bringing a fundamental change in the network infrastructure.</a:t>
            </a:r>
          </a:p>
          <a:p>
            <a:pPr algn="just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Femtocell</a:t>
            </a:r>
            <a:r>
              <a:rPr lang="en-US" dirty="0" smtClean="0"/>
              <a:t> Organization</a:t>
            </a:r>
            <a:endParaRPr lang="en-US" dirty="0"/>
          </a:p>
        </p:txBody>
      </p:sp>
      <p:pic>
        <p:nvPicPr>
          <p:cNvPr id="4" name="Content Placeholder 3" descr="fmcel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1732" y="1691178"/>
            <a:ext cx="5620535" cy="4344007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FemtoCell Technology</a:t>
            </a: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D4D999-FE93-4FCD-9B37-9EC5CF0251A0}" type="slidenum">
              <a:rPr lang="en-GB"/>
              <a:pPr/>
              <a:t>23</a:t>
            </a:fld>
            <a:endParaRPr lang="en-GB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 err="1" smtClean="0"/>
              <a:t>FemtoCell</a:t>
            </a:r>
            <a:endParaRPr lang="en-GB" dirty="0"/>
          </a:p>
        </p:txBody>
      </p:sp>
      <p:pic>
        <p:nvPicPr>
          <p:cNvPr id="547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052513"/>
            <a:ext cx="1731962" cy="271303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</p:pic>
      <p:pic>
        <p:nvPicPr>
          <p:cNvPr id="54784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4075" y="1268413"/>
            <a:ext cx="1550988" cy="21605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</p:pic>
      <p:pic>
        <p:nvPicPr>
          <p:cNvPr id="54784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95738" y="1196975"/>
            <a:ext cx="1587500" cy="230346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</p:pic>
      <p:pic>
        <p:nvPicPr>
          <p:cNvPr id="54784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5650" y="3860800"/>
            <a:ext cx="2447925" cy="19002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</p:pic>
      <p:pic>
        <p:nvPicPr>
          <p:cNvPr id="547849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19475" y="3860800"/>
            <a:ext cx="2663825" cy="21494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</p:pic>
      <p:pic>
        <p:nvPicPr>
          <p:cNvPr id="547850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15075" y="981075"/>
            <a:ext cx="2109788" cy="23764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</p:pic>
      <p:pic>
        <p:nvPicPr>
          <p:cNvPr id="547851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43663" y="4149725"/>
            <a:ext cx="1933575" cy="14478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</p:pic>
      <p:pic>
        <p:nvPicPr>
          <p:cNvPr id="547852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16013" y="1196975"/>
            <a:ext cx="1866900" cy="22669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</p:pic>
      <p:pic>
        <p:nvPicPr>
          <p:cNvPr id="547853" name="Picture 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348038" y="1052513"/>
            <a:ext cx="1524000" cy="25431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</p:pic>
      <p:pic>
        <p:nvPicPr>
          <p:cNvPr id="547854" name="Picture 1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219700" y="836613"/>
            <a:ext cx="2260600" cy="28051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</p:pic>
      <p:pic>
        <p:nvPicPr>
          <p:cNvPr id="547855" name="Picture 1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835150" y="2060575"/>
            <a:ext cx="1573213" cy="39322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</p:pic>
      <p:pic>
        <p:nvPicPr>
          <p:cNvPr id="547856" name="Picture 1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851275" y="2997200"/>
            <a:ext cx="2381250" cy="2362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</p:pic>
      <p:pic>
        <p:nvPicPr>
          <p:cNvPr id="547857" name="Picture 1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011863" y="1196975"/>
            <a:ext cx="2438400" cy="161766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7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7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7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7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7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7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7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7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7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7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7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7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7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7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47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47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47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47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47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47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47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47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47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47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47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47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FemtoCell Technology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D90160-315B-4BFF-A34E-895B272DA051}" type="slidenum">
              <a:rPr lang="en-GB"/>
              <a:pPr/>
              <a:t>24</a:t>
            </a:fld>
            <a:endParaRPr lang="en-GB"/>
          </a:p>
        </p:txBody>
      </p:sp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 does it look form behind?</a:t>
            </a:r>
          </a:p>
        </p:txBody>
      </p:sp>
      <p:pic>
        <p:nvPicPr>
          <p:cNvPr id="5539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568450"/>
            <a:ext cx="7561262" cy="42195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Benefits of </a:t>
            </a:r>
            <a:r>
              <a:rPr lang="en-US" b="1" dirty="0" err="1" smtClean="0"/>
              <a:t>Femtocell</a:t>
            </a:r>
            <a:r>
              <a:rPr lang="en-US" b="1" dirty="0" smtClean="0"/>
              <a:t>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dirty="0" smtClean="0"/>
              <a:t>Improved, seamless coverage</a:t>
            </a:r>
          </a:p>
          <a:p>
            <a:pPr algn="just"/>
            <a:r>
              <a:rPr lang="en-US" dirty="0" smtClean="0"/>
              <a:t> Enhanced capacity</a:t>
            </a:r>
          </a:p>
          <a:p>
            <a:pPr algn="just"/>
            <a:r>
              <a:rPr lang="en-US" dirty="0" smtClean="0"/>
              <a:t> Lower transmit power</a:t>
            </a:r>
          </a:p>
          <a:p>
            <a:pPr algn="just"/>
            <a:r>
              <a:rPr lang="en-US" dirty="0" smtClean="0"/>
              <a:t> Prolonged handset battery life</a:t>
            </a:r>
          </a:p>
          <a:p>
            <a:pPr algn="just"/>
            <a:r>
              <a:rPr lang="en-US" dirty="0" smtClean="0"/>
              <a:t> Higher signal-to-interference-noise ratio (SINR)</a:t>
            </a:r>
          </a:p>
          <a:p>
            <a:pPr algn="just">
              <a:buNone/>
            </a:pPr>
            <a:r>
              <a:rPr lang="en-US" dirty="0" smtClean="0"/>
              <a:t>The benefits for </a:t>
            </a:r>
            <a:r>
              <a:rPr lang="en-US" b="1" dirty="0" smtClean="0"/>
              <a:t>cellular providers include</a:t>
            </a:r>
          </a:p>
          <a:p>
            <a:pPr algn="just"/>
            <a:r>
              <a:rPr lang="en-US" dirty="0" smtClean="0"/>
              <a:t> Improved </a:t>
            </a:r>
            <a:r>
              <a:rPr lang="en-US" dirty="0" err="1" smtClean="0"/>
              <a:t>Macrocell</a:t>
            </a:r>
            <a:r>
              <a:rPr lang="en-US" dirty="0" smtClean="0"/>
              <a:t> BSs reliability</a:t>
            </a:r>
          </a:p>
          <a:p>
            <a:pPr algn="just"/>
            <a:r>
              <a:rPr lang="en-US" dirty="0" smtClean="0"/>
              <a:t> Offload data traffic from the </a:t>
            </a:r>
            <a:r>
              <a:rPr lang="en-US" dirty="0" err="1" smtClean="0"/>
              <a:t>Macrocell</a:t>
            </a:r>
            <a:r>
              <a:rPr lang="en-US" dirty="0" smtClean="0"/>
              <a:t> BSs</a:t>
            </a:r>
          </a:p>
          <a:p>
            <a:pPr algn="just"/>
            <a:r>
              <a:rPr lang="en-US" dirty="0" smtClean="0"/>
              <a:t> Increasing area spectral efficiency</a:t>
            </a:r>
          </a:p>
          <a:p>
            <a:pPr algn="just"/>
            <a:r>
              <a:rPr lang="en-US" dirty="0" smtClean="0"/>
              <a:t> Cost benefits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F-BS versus M-BS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28800"/>
            <a:ext cx="8229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F-BS VS WLAN Access Point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1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Interference</a:t>
            </a:r>
          </a:p>
          <a:p>
            <a:r>
              <a:rPr lang="en-US" b="1" dirty="0" smtClean="0"/>
              <a:t>Quality of Service (</a:t>
            </a:r>
            <a:r>
              <a:rPr lang="en-US" b="1" dirty="0" err="1" smtClean="0"/>
              <a:t>QoS</a:t>
            </a:r>
            <a:r>
              <a:rPr lang="en-US" b="1" dirty="0" smtClean="0"/>
              <a:t>)</a:t>
            </a:r>
          </a:p>
          <a:p>
            <a:r>
              <a:rPr lang="en-US" b="1" dirty="0" smtClean="0"/>
              <a:t>Access Control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 smtClean="0"/>
              <a:t>Open access mode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 smtClean="0"/>
              <a:t>Closed access mode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 smtClean="0"/>
              <a:t>Hybrid access mode</a:t>
            </a:r>
            <a:endParaRPr lang="en-US" b="1" dirty="0" smtClean="0"/>
          </a:p>
          <a:p>
            <a:r>
              <a:rPr lang="en-US" b="1" dirty="0" smtClean="0"/>
              <a:t>Handoff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 smtClean="0"/>
              <a:t>Hand-Out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 smtClean="0"/>
              <a:t>Hand-In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 smtClean="0"/>
              <a:t>Hand off</a:t>
            </a:r>
            <a:endParaRPr lang="en-US" b="1" dirty="0" smtClean="0"/>
          </a:p>
          <a:p>
            <a:r>
              <a:rPr lang="en-US" b="1" dirty="0" smtClean="0"/>
              <a:t>Synchronization</a:t>
            </a:r>
          </a:p>
          <a:p>
            <a:r>
              <a:rPr lang="en-US" b="1" dirty="0" smtClean="0"/>
              <a:t>Self-Configuration, Self-Operation, and Location Tracking</a:t>
            </a:r>
          </a:p>
          <a:p>
            <a:r>
              <a:rPr lang="en-US" b="1" dirty="0" smtClean="0"/>
              <a:t>Security Issues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Ultra-Wideband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 smtClean="0"/>
              <a:t>Ultra-wideband (UWB) technology, also known as impulse or zero-carrier radio technology</a:t>
            </a:r>
          </a:p>
          <a:p>
            <a:pPr algn="just"/>
            <a:r>
              <a:rPr lang="en-US" dirty="0" smtClean="0"/>
              <a:t>UWB radio system operates across a wide  range of the frequency spectrum by  Transmitting a series of extremely narrow (10–1000  per second) and low-power pulses</a:t>
            </a:r>
          </a:p>
          <a:p>
            <a:pPr algn="just"/>
            <a:r>
              <a:rPr lang="en-US" dirty="0" smtClean="0"/>
              <a:t>The low-power signaling is accomplished by reusing previously allocated RF bands by hiding the signals under the noise floor of the spectrum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wireless systems?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A </a:t>
            </a:r>
            <a:r>
              <a:rPr lang="en-US" dirty="0"/>
              <a:t>wireless system is any collection of elements (or subsystems) that operate interdependently and use unguided electromagnetic-wave propagation to perform some specified function(s).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UWB System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The UWB signal is defined as a signal with bandwidth greater than 25%of the center frequency or with bandwidth greater than 1 GHz.</a:t>
            </a:r>
          </a:p>
          <a:p>
            <a:pPr algn="just"/>
            <a:r>
              <a:rPr lang="en-US" dirty="0" err="1" smtClean="0"/>
              <a:t>UWBsignals</a:t>
            </a:r>
            <a:r>
              <a:rPr lang="en-US" dirty="0" smtClean="0"/>
              <a:t> are naturally suited for location-determination applications.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</a:t>
            </a:r>
            <a:r>
              <a:rPr lang="en-US" b="1" dirty="0" smtClean="0"/>
              <a:t>ethods </a:t>
            </a:r>
            <a:r>
              <a:rPr lang="en-US" b="1" dirty="0" smtClean="0"/>
              <a:t>of generating UWB signals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dirty="0" smtClean="0"/>
              <a:t>Two of the popular methods are</a:t>
            </a:r>
          </a:p>
          <a:p>
            <a:pPr algn="just"/>
            <a:r>
              <a:rPr lang="en-US" dirty="0" smtClean="0"/>
              <a:t>low duty cycle impulse UWB implemented as time modulated—UWB (TM–UWB),</a:t>
            </a:r>
          </a:p>
          <a:p>
            <a:pPr algn="just"/>
            <a:r>
              <a:rPr lang="en-US" dirty="0" smtClean="0"/>
              <a:t>and high duty cycle direct sequence phase coded UWB (DSC–UWB)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TM–UWB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1800" dirty="0" smtClean="0"/>
              <a:t>The basic element in TM–UWB technology is the monocycle wavelet.</a:t>
            </a:r>
          </a:p>
          <a:p>
            <a:pPr algn="just"/>
            <a:r>
              <a:rPr lang="en-US" sz="1800" dirty="0" smtClean="0"/>
              <a:t>Typically, wavelet pulse widths are between 0.2 and 1.5 nanoseconds, corresponding to center frequencies between 600 MHz and 5 GHz. </a:t>
            </a:r>
          </a:p>
          <a:p>
            <a:pPr algn="just"/>
            <a:r>
              <a:rPr lang="en-US" sz="1800" dirty="0" smtClean="0"/>
              <a:t>The pulse-to-pulse intervals are between 25 and 1000 nanoseconds</a:t>
            </a:r>
          </a:p>
          <a:p>
            <a:pPr algn="just"/>
            <a:r>
              <a:rPr lang="en-US" sz="1800" dirty="0" smtClean="0"/>
              <a:t>The system uses a modulation technique called </a:t>
            </a:r>
            <a:r>
              <a:rPr lang="en-US" sz="1800" dirty="0" smtClean="0">
                <a:solidFill>
                  <a:srgbClr val="FF0000"/>
                </a:solidFill>
              </a:rPr>
              <a:t>pulse position modulation</a:t>
            </a:r>
          </a:p>
          <a:p>
            <a:pPr algn="just"/>
            <a:r>
              <a:rPr lang="en-US" sz="1800" dirty="0" smtClean="0"/>
              <a:t>The TM–UWB transmitter emits ultra-short monocycle wavelets with tightly controlled pulse-to-pulse intervals, </a:t>
            </a:r>
          </a:p>
          <a:p>
            <a:pPr algn="just"/>
            <a:r>
              <a:rPr lang="en-US" sz="1800" dirty="0" smtClean="0"/>
              <a:t>These are varied on a pulse-by-pulse basis in accordance with an information signal and a channel code. </a:t>
            </a:r>
          </a:p>
          <a:p>
            <a:pPr algn="just"/>
            <a:r>
              <a:rPr lang="en-US" sz="1800" dirty="0" smtClean="0"/>
              <a:t>The modulation makes the signal less detectable, as the signal spectrum is made smoother by the modulation.</a:t>
            </a:r>
          </a:p>
          <a:p>
            <a:pPr algn="just"/>
            <a:r>
              <a:rPr lang="en-US" sz="1800" dirty="0" smtClean="0"/>
              <a:t> A pulse generator generates the transmitted pulse at the required power. </a:t>
            </a:r>
          </a:p>
          <a:p>
            <a:pPr algn="just"/>
            <a:r>
              <a:rPr lang="en-US" sz="1800" dirty="0" smtClean="0"/>
              <a:t>The transmitter also has a </a:t>
            </a:r>
            <a:r>
              <a:rPr lang="en-US" sz="1800" dirty="0" err="1" smtClean="0"/>
              <a:t>picosecond</a:t>
            </a:r>
            <a:r>
              <a:rPr lang="en-US" sz="1800" dirty="0" smtClean="0"/>
              <a:t> precision timer that enables precise time modulation, </a:t>
            </a:r>
            <a:r>
              <a:rPr lang="en-US" sz="1800" dirty="0" err="1" smtClean="0"/>
              <a:t>pseudonoise</a:t>
            </a:r>
            <a:r>
              <a:rPr lang="en-US" sz="1800" dirty="0" smtClean="0"/>
              <a:t> (PN) encoding, and distance determination.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TM–UWB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US" dirty="0" smtClean="0"/>
              <a:t>The  receiver directly converts the received RF signal into a baseband digital or analog output signal with the help of a </a:t>
            </a:r>
            <a:r>
              <a:rPr lang="en-US" dirty="0" smtClean="0"/>
              <a:t>front-end cross </a:t>
            </a:r>
            <a:r>
              <a:rPr lang="en-US" dirty="0" err="1" smtClean="0"/>
              <a:t>correlator</a:t>
            </a:r>
            <a:r>
              <a:rPr lang="en-US" dirty="0" smtClean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There is no intermediate frequency stage, which reduces the complexity of the transmitter and the receiver design</a:t>
            </a:r>
          </a:p>
          <a:p>
            <a:pPr algn="just">
              <a:buNone/>
            </a:pPr>
            <a:r>
              <a:rPr lang="en-US" dirty="0" smtClean="0"/>
              <a:t>Generally,</a:t>
            </a:r>
          </a:p>
          <a:p>
            <a:pPr algn="just"/>
            <a:r>
              <a:rPr lang="en-US" dirty="0" smtClean="0"/>
              <a:t>multiple monocycles carry a single bit of information, and at the receiver these pulses are combined to recover the transmitted information. </a:t>
            </a:r>
          </a:p>
          <a:p>
            <a:pPr algn="just"/>
            <a:r>
              <a:rPr lang="en-US" dirty="0" smtClean="0"/>
              <a:t>The precise pulse timing inherently enables accurate positioning and location capability in a TM–UWB system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DSC–UWB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Here, the signal is spread by direct sequence modulating a wavelet pulse trains at duty cycles approaching that of a sine wave carrier</a:t>
            </a:r>
          </a:p>
          <a:p>
            <a:pPr algn="just"/>
            <a:r>
              <a:rPr lang="en-US" dirty="0" smtClean="0"/>
              <a:t>The spectrum spreading, channelization, and modulation are provided by a PN (</a:t>
            </a:r>
            <a:r>
              <a:rPr lang="en-US" dirty="0" err="1" smtClean="0"/>
              <a:t>pseudonoise</a:t>
            </a:r>
            <a:r>
              <a:rPr lang="en-US" dirty="0" smtClean="0"/>
              <a:t>) sequence</a:t>
            </a:r>
          </a:p>
          <a:p>
            <a:pPr algn="just"/>
            <a:r>
              <a:rPr lang="en-US" dirty="0" smtClean="0"/>
              <a:t>The chipping rate is maintained as some fraction of the carrier center frequency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UWB Signal Propagation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/>
              <a:t>UWB </a:t>
            </a:r>
            <a:r>
              <a:rPr lang="en-US" sz="2400" dirty="0" smtClean="0"/>
              <a:t>impulse wavelets propagate by the free space law. </a:t>
            </a:r>
          </a:p>
          <a:p>
            <a:pPr algn="just"/>
            <a:r>
              <a:rPr lang="en-US" sz="2400" dirty="0" smtClean="0"/>
              <a:t>The coherent interaction of signals arriving by many paths causes the Rayleigh or multipath fading in RF communications.</a:t>
            </a:r>
          </a:p>
          <a:p>
            <a:pPr algn="just"/>
            <a:r>
              <a:rPr lang="en-US" sz="2400" dirty="0" smtClean="0"/>
              <a:t> Inside buildings, when continuous sine waves are transmitted wherein the channels exhibit multipath differential delays in the nanosecond range, the multipath fading occurs naturally .</a:t>
            </a:r>
          </a:p>
          <a:p>
            <a:pPr algn="just"/>
            <a:r>
              <a:rPr lang="en-US" sz="2400" dirty="0" smtClean="0"/>
              <a:t> This issue cannot be resolved by relatively narrowband channels, and hence a significant Rayleigh fading effect must be contended within systems such as IS-95.</a:t>
            </a:r>
          </a:p>
          <a:p>
            <a:pPr algn="just"/>
            <a:r>
              <a:rPr lang="en-US" sz="2400" dirty="0" smtClean="0"/>
              <a:t>Properly designed UWB systems can have bandwidths exceeding 1GHz and are capable of resolving multipath components with differential delays of a fraction of a nanosecond.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UWB Signal Propagation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en-US" sz="3800" dirty="0" smtClean="0"/>
              <a:t>For example, </a:t>
            </a:r>
          </a:p>
          <a:p>
            <a:pPr algn="just"/>
            <a:r>
              <a:rPr lang="en-US" sz="3800" dirty="0" smtClean="0"/>
              <a:t>When a monocycle arrives at the receiver using two different paths , the receiver can lock on to either pulse and receive a strong signal.</a:t>
            </a:r>
          </a:p>
          <a:p>
            <a:pPr algn="just"/>
            <a:r>
              <a:rPr lang="en-US" sz="3800" dirty="0" smtClean="0"/>
              <a:t>More than one </a:t>
            </a:r>
            <a:r>
              <a:rPr lang="en-US" sz="3800" dirty="0" err="1" smtClean="0"/>
              <a:t>correlator</a:t>
            </a:r>
            <a:r>
              <a:rPr lang="en-US" sz="3800" dirty="0" smtClean="0"/>
              <a:t> can be used to lock on to different signals, and energy from the signals can be added, thereby increasing the received S/N. </a:t>
            </a:r>
          </a:p>
          <a:p>
            <a:pPr algn="just"/>
            <a:r>
              <a:rPr lang="en-US" sz="3800" dirty="0" smtClean="0"/>
              <a:t>It is natural and possible that a given pulse may interfere with another </a:t>
            </a:r>
            <a:r>
              <a:rPr lang="en-US" sz="3800" dirty="0" smtClean="0"/>
              <a:t>late-arriving</a:t>
            </a:r>
            <a:r>
              <a:rPr lang="en-US" sz="3800" dirty="0" smtClean="0"/>
              <a:t>	reflection from the previous pulse in a train of transmitted pulses. </a:t>
            </a:r>
          </a:p>
          <a:p>
            <a:pPr algn="just"/>
            <a:r>
              <a:rPr lang="en-US" sz="3800" dirty="0" smtClean="0"/>
              <a:t>However, these interfering pulses can be ignored, as each individual pulse is subject to PN time modulation and more than one pulse carries the bit energy.</a:t>
            </a:r>
          </a:p>
          <a:p>
            <a:pPr algn="just"/>
            <a:r>
              <a:rPr lang="en-US" sz="3800" dirty="0" smtClean="0"/>
              <a:t>Consequently, this multipath interference may not cause any loss at an UWB receiver; instead, in an in-building environment the UWB system architecture can improve the performance (S/N) by 6 to 10 dB .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Current Status and Applications of UWB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technology has three distinct application capabilities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Communications, 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advanced radar sensing, and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Precision location and tracking.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Current Status and Applications of UWB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US" dirty="0" smtClean="0"/>
              <a:t>The noise like spectral characteristics of UWB signals enable secure communication with a greatly </a:t>
            </a:r>
            <a:r>
              <a:rPr lang="en-US" dirty="0" smtClean="0">
                <a:solidFill>
                  <a:srgbClr val="FF0000"/>
                </a:solidFill>
              </a:rPr>
              <a:t>reduced probability of detection. </a:t>
            </a:r>
          </a:p>
          <a:p>
            <a:pPr algn="just"/>
            <a:r>
              <a:rPr lang="en-US" dirty="0" smtClean="0"/>
              <a:t>Short pulse wavelets of TM–UWB that are relatively immune to multipath interference are suitable for </a:t>
            </a:r>
            <a:r>
              <a:rPr lang="en-US" dirty="0" smtClean="0">
                <a:solidFill>
                  <a:srgbClr val="FF0000"/>
                </a:solidFill>
              </a:rPr>
              <a:t>robust in-building communications</a:t>
            </a:r>
            <a:r>
              <a:rPr lang="en-US" dirty="0" smtClean="0"/>
              <a:t>, especially in urban areas .</a:t>
            </a:r>
          </a:p>
          <a:p>
            <a:pPr algn="just"/>
            <a:r>
              <a:rPr lang="en-US" dirty="0" smtClean="0"/>
              <a:t>The precision timing of pulses (in TM–UWB) has enabled the development of </a:t>
            </a:r>
            <a:r>
              <a:rPr lang="en-US" dirty="0" smtClean="0">
                <a:solidFill>
                  <a:srgbClr val="FF0000"/>
                </a:solidFill>
              </a:rPr>
              <a:t>through-the-wall radar </a:t>
            </a:r>
            <a:r>
              <a:rPr lang="en-US" dirty="0" smtClean="0"/>
              <a:t>with detection, ranging, and motion sensing of personnel and objects </a:t>
            </a:r>
            <a:r>
              <a:rPr lang="en-US" dirty="0" smtClean="0"/>
              <a:t>with centimeter </a:t>
            </a:r>
            <a:r>
              <a:rPr lang="en-US" dirty="0" smtClean="0"/>
              <a:t>precision .</a:t>
            </a:r>
          </a:p>
          <a:p>
            <a:pPr algn="just"/>
            <a:r>
              <a:rPr lang="en-US" dirty="0" smtClean="0"/>
              <a:t>Another more accurate radar—</a:t>
            </a:r>
            <a:r>
              <a:rPr lang="en-US" dirty="0" smtClean="0">
                <a:solidFill>
                  <a:srgbClr val="FF0000"/>
                </a:solidFill>
              </a:rPr>
              <a:t>ground penetrating and vehicle anti-collision radar</a:t>
            </a:r>
            <a:r>
              <a:rPr lang="en-US" dirty="0" smtClean="0"/>
              <a:t>—is also feasible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Current Status and Applications of UWB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US" dirty="0" smtClean="0"/>
              <a:t>Precision timing also enables applications involving </a:t>
            </a:r>
            <a:r>
              <a:rPr lang="en-US" dirty="0" smtClean="0">
                <a:solidFill>
                  <a:srgbClr val="FF0000"/>
                </a:solidFill>
              </a:rPr>
              <a:t>accurate location and tracking </a:t>
            </a:r>
            <a:r>
              <a:rPr lang="en-US" dirty="0" smtClean="0"/>
              <a:t>capabilities as well as </a:t>
            </a:r>
            <a:r>
              <a:rPr lang="en-US" dirty="0" smtClean="0">
                <a:solidFill>
                  <a:srgbClr val="FF0000"/>
                </a:solidFill>
              </a:rPr>
              <a:t>unmanned vehicle applications</a:t>
            </a:r>
            <a:r>
              <a:rPr lang="en-US" dirty="0" smtClean="0"/>
              <a:t>. </a:t>
            </a:r>
          </a:p>
          <a:p>
            <a:pPr algn="just"/>
            <a:r>
              <a:rPr lang="en-US" dirty="0" smtClean="0"/>
              <a:t>DSC–UWB is suitable for most </a:t>
            </a:r>
            <a:r>
              <a:rPr lang="en-US" dirty="0" smtClean="0">
                <a:solidFill>
                  <a:srgbClr val="FF0000"/>
                </a:solidFill>
              </a:rPr>
              <a:t>data communication </a:t>
            </a:r>
            <a:r>
              <a:rPr lang="en-US" dirty="0" smtClean="0"/>
              <a:t>applications. </a:t>
            </a:r>
          </a:p>
          <a:p>
            <a:pPr algn="just"/>
            <a:r>
              <a:rPr lang="en-US" dirty="0" smtClean="0"/>
              <a:t>high-performance wireless home network, </a:t>
            </a:r>
          </a:p>
          <a:p>
            <a:pPr algn="just"/>
            <a:r>
              <a:rPr lang="en-US" dirty="0" smtClean="0"/>
              <a:t>large bit rate (50 Mbps), </a:t>
            </a:r>
          </a:p>
          <a:p>
            <a:pPr algn="just"/>
            <a:r>
              <a:rPr lang="en-US" dirty="0" smtClean="0"/>
              <a:t>high-speed, </a:t>
            </a:r>
          </a:p>
          <a:p>
            <a:pPr algn="just"/>
            <a:r>
              <a:rPr lang="en-US" dirty="0" smtClean="0"/>
              <a:t>affordable connectivity between devices,</a:t>
            </a:r>
          </a:p>
          <a:p>
            <a:pPr algn="just"/>
            <a:r>
              <a:rPr lang="en-US" dirty="0" smtClean="0"/>
              <a:t>simultaneous data transmission from multiple devices, and </a:t>
            </a:r>
          </a:p>
          <a:p>
            <a:pPr algn="just"/>
            <a:r>
              <a:rPr lang="en-US" dirty="0" smtClean="0"/>
              <a:t>full-motion video capability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standard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level of quality or attainment</a:t>
            </a:r>
            <a:r>
              <a:rPr lang="en-US" dirty="0" smtClean="0"/>
              <a:t>.</a:t>
            </a:r>
          </a:p>
          <a:p>
            <a:pPr algn="ctr">
              <a:buNone/>
            </a:pPr>
            <a:r>
              <a:rPr lang="en-US" dirty="0" smtClean="0"/>
              <a:t>OR</a:t>
            </a:r>
            <a:endParaRPr lang="en-US" dirty="0"/>
          </a:p>
          <a:p>
            <a:r>
              <a:rPr lang="en-US" dirty="0"/>
              <a:t>S</a:t>
            </a:r>
            <a:r>
              <a:rPr lang="en-US" dirty="0" smtClean="0"/>
              <a:t>omething </a:t>
            </a:r>
            <a:r>
              <a:rPr lang="en-US" dirty="0"/>
              <a:t>used as a measure, norm, or model in comparative evaluations.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Current Status and Applications of UWB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dirty="0" smtClean="0"/>
              <a:t>Since the UWB signal can provide undetectable interference with other signals, UWB can </a:t>
            </a:r>
            <a:r>
              <a:rPr lang="en-US" dirty="0" smtClean="0">
                <a:solidFill>
                  <a:srgbClr val="FF0000"/>
                </a:solidFill>
              </a:rPr>
              <a:t>coexist with other technology</a:t>
            </a:r>
            <a:r>
              <a:rPr lang="en-US" dirty="0" smtClean="0"/>
              <a:t> (Bluetooth, 802.11a/b/g) without mutual disruption. </a:t>
            </a:r>
          </a:p>
          <a:p>
            <a:pPr algn="just"/>
            <a:r>
              <a:rPr lang="en-US" dirty="0" smtClean="0"/>
              <a:t>UWB technology can also be useful for a lot of </a:t>
            </a:r>
            <a:r>
              <a:rPr lang="en-US" dirty="0" smtClean="0">
                <a:solidFill>
                  <a:srgbClr val="FF0000"/>
                </a:solidFill>
              </a:rPr>
              <a:t>WPAN applications,</a:t>
            </a:r>
          </a:p>
          <a:p>
            <a:pPr algn="just"/>
            <a:r>
              <a:rPr lang="en-US" dirty="0" smtClean="0"/>
              <a:t>such as enabling high-speed wireless universal serial bus (WUSB) and </a:t>
            </a:r>
          </a:p>
          <a:p>
            <a:pPr algn="just"/>
            <a:r>
              <a:rPr lang="en-US" dirty="0" smtClean="0"/>
              <a:t>Wireless PC peripheral connectivity, and </a:t>
            </a:r>
            <a:r>
              <a:rPr lang="en-US" dirty="0" smtClean="0"/>
              <a:t>replacing </a:t>
            </a:r>
            <a:r>
              <a:rPr lang="en-US" dirty="0" smtClean="0"/>
              <a:t>cables in next-generation </a:t>
            </a:r>
            <a:endParaRPr lang="en-US" dirty="0" smtClean="0"/>
          </a:p>
          <a:p>
            <a:pPr algn="just"/>
            <a:r>
              <a:rPr lang="en-US" dirty="0" smtClean="0"/>
              <a:t>Bluetooth </a:t>
            </a:r>
            <a:r>
              <a:rPr lang="en-US" dirty="0" smtClean="0"/>
              <a:t>technology devices,</a:t>
            </a:r>
          </a:p>
          <a:p>
            <a:pPr algn="just"/>
            <a:r>
              <a:rPr lang="en-US" dirty="0" smtClean="0"/>
              <a:t>high-speed and low-power MANET devices.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Difference Between UWB and Spread Spectrum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US" dirty="0" smtClean="0"/>
              <a:t>UWB uses an extremely wide band of RF spectrum to transmit more data in a given period of time.</a:t>
            </a:r>
          </a:p>
          <a:p>
            <a:pPr algn="just"/>
            <a:r>
              <a:rPr lang="en-US" dirty="0" smtClean="0"/>
              <a:t>The spread spectrum techniques include </a:t>
            </a:r>
            <a:r>
              <a:rPr lang="en-US" dirty="0" smtClean="0">
                <a:solidFill>
                  <a:srgbClr val="FF0000"/>
                </a:solidFill>
              </a:rPr>
              <a:t>direct sequence spread spectrum and frequency-hopping spread spectrum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the spread spectrum signal is modulated by a carrier with a PN pseudorandom code or hopping pattern to move the already spread signal to the most suitable band for transmission.</a:t>
            </a:r>
          </a:p>
          <a:p>
            <a:pPr algn="just"/>
            <a:r>
              <a:rPr lang="en-US" dirty="0" smtClean="0"/>
              <a:t>UWB is a </a:t>
            </a:r>
            <a:r>
              <a:rPr lang="en-US" dirty="0" smtClean="0">
                <a:solidFill>
                  <a:srgbClr val="FF0000"/>
                </a:solidFill>
              </a:rPr>
              <a:t>time-domain concept </a:t>
            </a:r>
            <a:r>
              <a:rPr lang="en-US" dirty="0" smtClean="0"/>
              <a:t>and there is no carrier modulation</a:t>
            </a:r>
          </a:p>
          <a:p>
            <a:r>
              <a:rPr lang="en-US" dirty="0" smtClean="0"/>
              <a:t>Low-duty cycle (0.5%) leads to a large peak-to-average ratio and low power consumption.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UWB Technology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dirty="0" smtClean="0"/>
              <a:t>less interference </a:t>
            </a:r>
          </a:p>
          <a:p>
            <a:pPr algn="just"/>
            <a:r>
              <a:rPr lang="en-US" dirty="0" smtClean="0"/>
              <a:t>low probability of detection and </a:t>
            </a:r>
          </a:p>
          <a:p>
            <a:pPr algn="just"/>
            <a:r>
              <a:rPr lang="en-US" dirty="0" smtClean="0"/>
              <a:t>excellent multipath immunity. </a:t>
            </a:r>
          </a:p>
          <a:p>
            <a:pPr algn="just"/>
            <a:r>
              <a:rPr lang="en-US" dirty="0" smtClean="0"/>
              <a:t>precise range information, </a:t>
            </a:r>
          </a:p>
          <a:p>
            <a:pPr algn="just"/>
            <a:r>
              <a:rPr lang="en-US" dirty="0" smtClean="0"/>
              <a:t>strong capability for overcoming very high levels of interference from other narrowband devices .</a:t>
            </a:r>
          </a:p>
          <a:p>
            <a:pPr algn="just"/>
            <a:r>
              <a:rPr lang="en-US" dirty="0" smtClean="0"/>
              <a:t>less complex, </a:t>
            </a:r>
          </a:p>
          <a:p>
            <a:pPr algn="just"/>
            <a:r>
              <a:rPr lang="en-US" dirty="0" smtClean="0"/>
              <a:t>lower cost and </a:t>
            </a:r>
          </a:p>
          <a:p>
            <a:pPr algn="just"/>
            <a:r>
              <a:rPr lang="en-US" dirty="0" smtClean="0"/>
              <a:t>smaller</a:t>
            </a:r>
          </a:p>
          <a:p>
            <a:pPr algn="just"/>
            <a:r>
              <a:rPr lang="en-US" dirty="0" smtClean="0"/>
              <a:t>Broad consumer adoption of wireless networking technology can finally become a reality.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UWB Technology Drawbacks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n-US" dirty="0" smtClean="0"/>
              <a:t>UWB is a disruptive technology for wireless networking applications [16.4], and its </a:t>
            </a:r>
            <a:r>
              <a:rPr lang="en-US" dirty="0" smtClean="0">
                <a:solidFill>
                  <a:srgbClr val="FF0000"/>
                </a:solidFill>
              </a:rPr>
              <a:t>use would not be appropriate for a WAN deployment such as wireless broadband access. </a:t>
            </a:r>
          </a:p>
          <a:p>
            <a:pPr algn="just"/>
            <a:r>
              <a:rPr lang="en-US" dirty="0" smtClean="0"/>
              <a:t>UWB devices are </a:t>
            </a:r>
            <a:r>
              <a:rPr lang="en-US" dirty="0" smtClean="0">
                <a:solidFill>
                  <a:srgbClr val="FF0000"/>
                </a:solidFill>
              </a:rPr>
              <a:t>power limited </a:t>
            </a:r>
            <a:r>
              <a:rPr lang="en-US" dirty="0" smtClean="0"/>
              <a:t>because they must coexist on a </a:t>
            </a:r>
            <a:r>
              <a:rPr lang="en-US" dirty="0" err="1" smtClean="0"/>
              <a:t>noninterfering</a:t>
            </a:r>
            <a:r>
              <a:rPr lang="en-US" dirty="0" smtClean="0"/>
              <a:t> basis with other licensed and unlicensed users across several frequency bands.</a:t>
            </a:r>
          </a:p>
          <a:p>
            <a:pPr algn="just"/>
            <a:r>
              <a:rPr lang="en-US" dirty="0" smtClean="0"/>
              <a:t>Furthermore, </a:t>
            </a:r>
            <a:r>
              <a:rPr lang="en-US" dirty="0" smtClean="0">
                <a:solidFill>
                  <a:srgbClr val="FF0000"/>
                </a:solidFill>
              </a:rPr>
              <a:t>antenna gain cannot be increased </a:t>
            </a:r>
            <a:r>
              <a:rPr lang="en-US" dirty="0" smtClean="0"/>
              <a:t>to operate at greater range since power limits on UWB devices are angle independent. </a:t>
            </a:r>
          </a:p>
          <a:p>
            <a:pPr algn="just"/>
            <a:r>
              <a:rPr lang="en-US" dirty="0" smtClean="0"/>
              <a:t>An </a:t>
            </a:r>
            <a:r>
              <a:rPr lang="en-US" dirty="0" smtClean="0">
                <a:solidFill>
                  <a:srgbClr val="FF0000"/>
                </a:solidFill>
              </a:rPr>
              <a:t>implementation in </a:t>
            </a:r>
            <a:r>
              <a:rPr lang="en-US" dirty="0" smtClean="0">
                <a:solidFill>
                  <a:srgbClr val="FF0000"/>
                </a:solidFill>
              </a:rPr>
              <a:t>low voltage </a:t>
            </a:r>
            <a:r>
              <a:rPr lang="en-US" dirty="0" smtClean="0">
                <a:solidFill>
                  <a:srgbClr val="FF0000"/>
                </a:solidFill>
              </a:rPr>
              <a:t>CMOS </a:t>
            </a:r>
            <a:r>
              <a:rPr lang="en-US" dirty="0" smtClean="0"/>
              <a:t>(complementary metal oxide semiconductor) </a:t>
            </a:r>
            <a:r>
              <a:rPr lang="en-US" dirty="0" smtClean="0">
                <a:solidFill>
                  <a:srgbClr val="FF0000"/>
                </a:solidFill>
              </a:rPr>
              <a:t>is not possible </a:t>
            </a:r>
            <a:r>
              <a:rPr lang="en-US" dirty="0" smtClean="0"/>
              <a:t>as some UWB systems might exhibit a </a:t>
            </a:r>
            <a:r>
              <a:rPr lang="en-US" dirty="0" smtClean="0">
                <a:solidFill>
                  <a:srgbClr val="FF0000"/>
                </a:solidFill>
              </a:rPr>
              <a:t>high peak-to-average ratio </a:t>
            </a:r>
            <a:r>
              <a:rPr lang="en-US" dirty="0" smtClean="0"/>
              <a:t>(PAR) . </a:t>
            </a:r>
          </a:p>
          <a:p>
            <a:pPr algn="just"/>
            <a:r>
              <a:rPr lang="en-US" dirty="0" smtClean="0"/>
              <a:t>For UWB systems using PPM as their modulation technique, </a:t>
            </a:r>
            <a:r>
              <a:rPr lang="en-US" dirty="0" smtClean="0">
                <a:solidFill>
                  <a:srgbClr val="FF0000"/>
                </a:solidFill>
              </a:rPr>
              <a:t>limited jitter requirements</a:t>
            </a:r>
            <a:r>
              <a:rPr lang="en-US" dirty="0" smtClean="0"/>
              <a:t> could be an issue.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Challenges for UWB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Autofit/>
          </a:bodyPr>
          <a:lstStyle/>
          <a:p>
            <a:pPr algn="just"/>
            <a:r>
              <a:rPr lang="en-US" sz="2400" dirty="0" err="1" smtClean="0"/>
              <a:t>UWBsystem</a:t>
            </a:r>
            <a:r>
              <a:rPr lang="en-US" sz="2400" dirty="0" smtClean="0"/>
              <a:t> designers </a:t>
            </a:r>
            <a:r>
              <a:rPr lang="en-US" sz="2400" dirty="0" smtClean="0">
                <a:solidFill>
                  <a:srgbClr val="FF0000"/>
                </a:solidFill>
              </a:rPr>
              <a:t>need to provide an extremely accurate pulse design </a:t>
            </a:r>
            <a:r>
              <a:rPr lang="en-US" sz="2400" dirty="0" smtClean="0"/>
              <a:t>that produces emissions with flat and wide power spectral densities.</a:t>
            </a:r>
          </a:p>
          <a:p>
            <a:pPr algn="just"/>
            <a:r>
              <a:rPr lang="en-US" sz="2400" dirty="0" smtClean="0">
                <a:solidFill>
                  <a:srgbClr val="FF0000"/>
                </a:solidFill>
              </a:rPr>
              <a:t>Harmful interference effects </a:t>
            </a:r>
            <a:r>
              <a:rPr lang="en-US" sz="2400" dirty="0" smtClean="0"/>
              <a:t>of UWB signals to narrowband receivers and those of narrowband transmitters to UWB receivers </a:t>
            </a:r>
            <a:r>
              <a:rPr lang="en-US" sz="2400" dirty="0" smtClean="0">
                <a:solidFill>
                  <a:srgbClr val="FF0000"/>
                </a:solidFill>
              </a:rPr>
              <a:t>must be understood completely.</a:t>
            </a:r>
          </a:p>
          <a:p>
            <a:pPr algn="just"/>
            <a:r>
              <a:rPr lang="en-US" sz="2400" dirty="0" smtClean="0">
                <a:solidFill>
                  <a:srgbClr val="FF0000"/>
                </a:solidFill>
              </a:rPr>
              <a:t>Requirements for the PHY and MAC functions </a:t>
            </a:r>
            <a:r>
              <a:rPr lang="en-US" sz="2400" dirty="0" smtClean="0"/>
              <a:t>of wireless devices based on UWB-radio technology (UWB-RT) 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must be understood.</a:t>
            </a:r>
          </a:p>
          <a:p>
            <a:pPr algn="just"/>
            <a:r>
              <a:rPr lang="en-US" sz="2400" dirty="0" smtClean="0"/>
              <a:t>Since UWB radio devices are suitable for communications and location tracking applications and services, there is a </a:t>
            </a:r>
            <a:r>
              <a:rPr lang="en-US" sz="2400" dirty="0" smtClean="0">
                <a:solidFill>
                  <a:srgbClr val="FF0000"/>
                </a:solidFill>
              </a:rPr>
              <a:t>need to determine under what conditions and in what way the functions of communication and location tracking can or should be combined.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Challenges for UWB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dirty="0" smtClean="0"/>
              <a:t>It is </a:t>
            </a:r>
            <a:r>
              <a:rPr lang="en-US" dirty="0" smtClean="0">
                <a:solidFill>
                  <a:srgbClr val="FF0000"/>
                </a:solidFill>
              </a:rPr>
              <a:t>necessary to ensure </a:t>
            </a:r>
            <a:r>
              <a:rPr lang="en-US" dirty="0" smtClean="0"/>
              <a:t>that implementation of UWB technology </a:t>
            </a:r>
            <a:r>
              <a:rPr lang="en-US" dirty="0" smtClean="0">
                <a:solidFill>
                  <a:srgbClr val="FF0000"/>
                </a:solidFill>
              </a:rPr>
              <a:t>does not cause interference to systems operated in the radio spectrum used for aeronautical safety, public safety, emergency and medical, military, and other consumer and business product services.</a:t>
            </a:r>
          </a:p>
          <a:p>
            <a:pPr algn="just"/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New measurement techniques are needed </a:t>
            </a:r>
            <a:r>
              <a:rPr lang="en-US" dirty="0" smtClean="0"/>
              <a:t>to measure the characteristics of noise like UWB signals having transient behavior. </a:t>
            </a:r>
          </a:p>
          <a:p>
            <a:pPr algn="just"/>
            <a:r>
              <a:rPr lang="en-US" dirty="0" smtClean="0"/>
              <a:t> It is </a:t>
            </a:r>
            <a:r>
              <a:rPr lang="en-US" dirty="0" smtClean="0">
                <a:solidFill>
                  <a:srgbClr val="FF0000"/>
                </a:solidFill>
              </a:rPr>
              <a:t>necessary to identify and standardize the requirements and characteristics </a:t>
            </a:r>
            <a:r>
              <a:rPr lang="en-US" dirty="0" smtClean="0"/>
              <a:t>for a wireless home network with a variety of devices connected to each other.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Future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UWB technology has several unique characteristics, including 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dirty="0" smtClean="0"/>
              <a:t>high capacity,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dirty="0" smtClean="0"/>
              <a:t>low probability of multipath fading, 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dirty="0" smtClean="0"/>
              <a:t>interference immunity,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dirty="0" smtClean="0"/>
              <a:t>low probability of detection, and 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dirty="0" smtClean="0"/>
              <a:t>frequency diversity, </a:t>
            </a:r>
          </a:p>
          <a:p>
            <a:pPr algn="just"/>
            <a:r>
              <a:rPr lang="en-US" dirty="0" smtClean="0"/>
              <a:t>which allow for a simpler and more cost-efficient radio design.</a:t>
            </a:r>
          </a:p>
          <a:p>
            <a:pPr algn="just"/>
            <a:r>
              <a:rPr lang="en-US" dirty="0" smtClean="0"/>
              <a:t>UWB is suitable for a broad variety of applications and, when implemented efficiently, has the potential to address the “spectrum drought.”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going to study?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This course is divided into 5 modules</a:t>
            </a:r>
          </a:p>
          <a:p>
            <a:pPr>
              <a:buNone/>
            </a:pPr>
            <a:endParaRPr lang="en-US" dirty="0" smtClean="0"/>
          </a:p>
          <a:p>
            <a:pPr algn="just"/>
            <a:r>
              <a:rPr lang="en-US" sz="2400" dirty="0" smtClean="0"/>
              <a:t>MODULE I :   INTRODUCTION TO CELLULAR STANDARDS</a:t>
            </a:r>
          </a:p>
          <a:p>
            <a:pPr algn="just"/>
            <a:r>
              <a:rPr lang="en-US" sz="2400" cap="all" dirty="0" smtClean="0"/>
              <a:t>MODULE II:   WIRELESS SYSTEMS</a:t>
            </a:r>
            <a:endParaRPr lang="en-US" sz="2400" dirty="0" smtClean="0"/>
          </a:p>
          <a:p>
            <a:pPr algn="just"/>
            <a:r>
              <a:rPr lang="en-US" sz="2400" cap="all" dirty="0" smtClean="0"/>
              <a:t>MODULE III: THE IEEE 802.11 WLAN STANDARD</a:t>
            </a:r>
            <a:endParaRPr lang="en-US" sz="2400" dirty="0" smtClean="0"/>
          </a:p>
          <a:p>
            <a:pPr algn="just"/>
            <a:r>
              <a:rPr lang="en-US" sz="2400" cap="all" dirty="0" smtClean="0"/>
              <a:t>MODULE IV:  THE IEEE 802.16 WIMAX STANDARD</a:t>
            </a:r>
            <a:r>
              <a:rPr lang="en-US" sz="2400" dirty="0" smtClean="0"/>
              <a:t> </a:t>
            </a:r>
          </a:p>
          <a:p>
            <a:pPr algn="just"/>
            <a:r>
              <a:rPr lang="en-US" sz="2400" cap="all" dirty="0" smtClean="0"/>
              <a:t>MODULE V:  RECENT ADVANCES</a:t>
            </a:r>
            <a:r>
              <a:rPr lang="en-US" sz="2400" dirty="0" smtClean="0"/>
              <a:t>	</a:t>
            </a:r>
          </a:p>
          <a:p>
            <a:pPr algn="just">
              <a:buNone/>
            </a:pPr>
            <a:endParaRPr lang="en-US" sz="2400" dirty="0" smtClean="0"/>
          </a:p>
          <a:p>
            <a:pPr algn="r">
              <a:buNone/>
            </a:pPr>
            <a:r>
              <a:rPr lang="en-US" sz="2400" dirty="0" smtClean="0"/>
              <a:t>For reference visit </a:t>
            </a:r>
            <a:r>
              <a:rPr lang="en-US" sz="2400" dirty="0" smtClean="0">
                <a:hlinkClick r:id="rId2"/>
              </a:rPr>
              <a:t>www.ecby21.weebly.com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frequency band</a:t>
            </a:r>
            <a:endParaRPr lang="en-US" dirty="0"/>
          </a:p>
        </p:txBody>
      </p:sp>
      <p:pic>
        <p:nvPicPr>
          <p:cNvPr id="4" name="Content Placeholder 3" descr="rf_band_chart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447800"/>
            <a:ext cx="7239000" cy="4952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1G,2G,3G and 4G?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n-US" dirty="0"/>
              <a:t>The "G" in wireless networks refers to the "generation" of the underlying wireless network </a:t>
            </a:r>
            <a:r>
              <a:rPr lang="en-US" dirty="0" smtClean="0"/>
              <a:t>technology</a:t>
            </a:r>
          </a:p>
          <a:p>
            <a:pPr algn="just"/>
            <a:r>
              <a:rPr lang="en-US" b="1" dirty="0"/>
              <a:t>1G networks</a:t>
            </a:r>
            <a:r>
              <a:rPr lang="en-US" dirty="0"/>
              <a:t> (NMT, C-Nets, AMPS, TACS) are considered to be the first analog cellular systems, which started early 1980s. </a:t>
            </a:r>
            <a:endParaRPr lang="en-US" dirty="0" smtClean="0"/>
          </a:p>
          <a:p>
            <a:pPr algn="just"/>
            <a:r>
              <a:rPr lang="en-US" dirty="0" smtClean="0"/>
              <a:t>There </a:t>
            </a:r>
            <a:r>
              <a:rPr lang="en-US" dirty="0"/>
              <a:t>were radio telephone systems even before </a:t>
            </a:r>
            <a:r>
              <a:rPr lang="en-US" dirty="0" smtClean="0"/>
              <a:t>that.</a:t>
            </a:r>
          </a:p>
          <a:p>
            <a:pPr algn="just"/>
            <a:r>
              <a:rPr lang="en-US" dirty="0" smtClean="0"/>
              <a:t>1G </a:t>
            </a:r>
            <a:r>
              <a:rPr lang="en-US" dirty="0"/>
              <a:t>networks were conceived and designed purely for voice calls with almost no consideration of </a:t>
            </a:r>
            <a:r>
              <a:rPr lang="en-US" dirty="0" smtClean="0"/>
              <a:t>data services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b="1" dirty="0" smtClean="0"/>
              <a:t>2G networks</a:t>
            </a:r>
            <a:r>
              <a:rPr lang="en-US" dirty="0" smtClean="0"/>
              <a:t> (GSM, </a:t>
            </a:r>
            <a:r>
              <a:rPr lang="en-US" dirty="0" err="1" smtClean="0"/>
              <a:t>CDMAOne</a:t>
            </a:r>
            <a:r>
              <a:rPr lang="en-US" dirty="0" smtClean="0"/>
              <a:t>, D-AMPS) are the first digital cellular systems launched early 1990s.</a:t>
            </a:r>
          </a:p>
          <a:p>
            <a:pPr algn="just"/>
            <a:r>
              <a:rPr lang="en-US" dirty="0" smtClean="0"/>
              <a:t>Offering improved sound quality, better security and higher total capacity.</a:t>
            </a:r>
          </a:p>
          <a:p>
            <a:pPr algn="just"/>
            <a:r>
              <a:rPr lang="en-US" dirty="0" smtClean="0"/>
              <a:t>GSM supports circuit-switched data (CSD), allowing users to place dial-up data calls digitally, so that the network's switching station receives actual ones and zeroes rather than the screech of an analog modem. 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b="1" dirty="0" smtClean="0"/>
              <a:t>2.5G networks</a:t>
            </a:r>
            <a:r>
              <a:rPr lang="en-US" dirty="0" smtClean="0"/>
              <a:t> (GPRS, CDMA2000 1x) are the enhanced versions of 2G networks with theoretical data rates up to about 144kbit/s.</a:t>
            </a:r>
          </a:p>
          <a:p>
            <a:pPr algn="just"/>
            <a:r>
              <a:rPr lang="en-US" dirty="0" smtClean="0"/>
              <a:t>GPRS offered the first always-on data service.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</TotalTime>
  <Words>2185</Words>
  <Application>Microsoft Office PowerPoint</Application>
  <PresentationFormat>On-screen Show (4:3)</PresentationFormat>
  <Paragraphs>253</Paragraphs>
  <Slides>46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RF WIRELESS SYSTEMS AND STANDARDS</vt:lpstr>
      <vt:lpstr>What is RF?</vt:lpstr>
      <vt:lpstr>What is wireless systems?</vt:lpstr>
      <vt:lpstr>What is a standard ?</vt:lpstr>
      <vt:lpstr>What are we going to study?</vt:lpstr>
      <vt:lpstr>RF frequency band</vt:lpstr>
      <vt:lpstr>What is 1G,2G,3G and 4G?</vt:lpstr>
      <vt:lpstr>2G</vt:lpstr>
      <vt:lpstr>2G</vt:lpstr>
      <vt:lpstr>3G</vt:lpstr>
      <vt:lpstr>4G</vt:lpstr>
      <vt:lpstr>RECENT ADVANCEMENT </vt:lpstr>
      <vt:lpstr>Contd..</vt:lpstr>
      <vt:lpstr>Requirement</vt:lpstr>
      <vt:lpstr>Femtocell</vt:lpstr>
      <vt:lpstr>Femtocell</vt:lpstr>
      <vt:lpstr>What is Femtocell?</vt:lpstr>
      <vt:lpstr>Architecture of Femtocell</vt:lpstr>
      <vt:lpstr>Femtocell base station (F-Bs)</vt:lpstr>
      <vt:lpstr>Internet link</vt:lpstr>
      <vt:lpstr>Femtocell gateway (FGW)</vt:lpstr>
      <vt:lpstr>Femtocell Organization</vt:lpstr>
      <vt:lpstr>FemtoCell</vt:lpstr>
      <vt:lpstr>How does it look form behind?</vt:lpstr>
      <vt:lpstr>Benefits of Femtocell Network</vt:lpstr>
      <vt:lpstr>F-BS versus M-BS</vt:lpstr>
      <vt:lpstr>F-BS VS WLAN Access Point</vt:lpstr>
      <vt:lpstr>Challenges</vt:lpstr>
      <vt:lpstr>Ultra-Wideband Technology</vt:lpstr>
      <vt:lpstr>UWB System Characteristics</vt:lpstr>
      <vt:lpstr>Methods of generating UWB signals</vt:lpstr>
      <vt:lpstr>TM–UWB technology</vt:lpstr>
      <vt:lpstr>TM–UWB technology</vt:lpstr>
      <vt:lpstr>DSC–UWB technology</vt:lpstr>
      <vt:lpstr>UWB Signal Propagation</vt:lpstr>
      <vt:lpstr>UWB Signal Propagation</vt:lpstr>
      <vt:lpstr>Current Status and Applications of UWB Technology</vt:lpstr>
      <vt:lpstr>Current Status and Applications of UWB Technology</vt:lpstr>
      <vt:lpstr>Current Status and Applications of UWB Technology</vt:lpstr>
      <vt:lpstr>Current Status and Applications of UWB Technology</vt:lpstr>
      <vt:lpstr>Difference Between UWB and Spread Spectrum Techniques</vt:lpstr>
      <vt:lpstr>UWB Technology Advantages</vt:lpstr>
      <vt:lpstr>UWB Technology Drawbacks</vt:lpstr>
      <vt:lpstr>Challenges for UWB Technology</vt:lpstr>
      <vt:lpstr>Challenges for UWB Technology</vt:lpstr>
      <vt:lpstr>Future Directions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RF WIRELESS SYSTEMS AND STANDARDS</dc:title>
  <dc:creator>Sadhish</dc:creator>
  <cp:lastModifiedBy>Sadhish</cp:lastModifiedBy>
  <cp:revision>95</cp:revision>
  <dcterms:created xsi:type="dcterms:W3CDTF">2014-07-12T04:06:27Z</dcterms:created>
  <dcterms:modified xsi:type="dcterms:W3CDTF">2014-07-16T01:17:37Z</dcterms:modified>
</cp:coreProperties>
</file>