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0" r:id="rId11"/>
    <p:sldId id="271" r:id="rId12"/>
    <p:sldId id="266" r:id="rId13"/>
    <p:sldId id="267" r:id="rId14"/>
    <p:sldId id="272" r:id="rId15"/>
    <p:sldId id="278" r:id="rId16"/>
    <p:sldId id="276" r:id="rId17"/>
    <p:sldId id="268" r:id="rId18"/>
    <p:sldId id="269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D7E11-F2FD-4C92-9ADC-D5F4083C6DDD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36A83-6AA3-46F2-BDC3-F2F58F01F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reless_network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Wireless_access_point" TargetMode="External"/><Relationship Id="rId5" Type="http://schemas.openxmlformats.org/officeDocument/2006/relationships/hyperlink" Target="http://en.wikipedia.org/wiki/Router_(computing)" TargetMode="External"/><Relationship Id="rId4" Type="http://schemas.openxmlformats.org/officeDocument/2006/relationships/hyperlink" Target="http://en.wikipedia.org/wiki/Ad_hoc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elecommunication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Demodulation" TargetMode="External"/><Relationship Id="rId5" Type="http://schemas.openxmlformats.org/officeDocument/2006/relationships/hyperlink" Target="http://en.wikipedia.org/wiki/Frequency" TargetMode="External"/><Relationship Id="rId4" Type="http://schemas.openxmlformats.org/officeDocument/2006/relationships/hyperlink" Target="http://en.wikipedia.org/wiki/Frequency_modulation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smtClean="0"/>
              <a:t>MMDS-</a:t>
            </a:r>
            <a:r>
              <a:rPr lang="en-US" u="none" baseline="0" dirty="0" smtClean="0"/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Multichannel Multipoint Distribution Service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b="0" i="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LMDS -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Multipoint Distribution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6A83-6AA3-46F2-BDC3-F2F58F01FF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6A83-6AA3-46F2-BDC3-F2F58F01FF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 ad hoc network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decentralized type 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Wireless network"/>
              </a:rPr>
              <a:t>wireless network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The network is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Ad hoc"/>
              </a:rPr>
              <a:t>ad hoc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because it does not rely on a pre existing infrastructure, such as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Router (computing)"/>
              </a:rPr>
              <a:t>routers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wired networks or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Wireless access point"/>
              </a:rPr>
              <a:t>access points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managed (infrastructure) wireless networks.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6A83-6AA3-46F2-BDC3-F2F58F01FF7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6A83-6AA3-46F2-BDC3-F2F58F01FF7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Telecommunication"/>
              </a:rPr>
              <a:t>telecommunications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capture effect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FM capture effect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is a phenomenon associated with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Frequency modulation"/>
              </a:rPr>
              <a:t>FM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reception in which only the stronger of two signals at, or near, the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Frequency"/>
              </a:rPr>
              <a:t>frequency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will be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Demodulation"/>
              </a:rPr>
              <a:t>demodulated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6A83-6AA3-46F2-BDC3-F2F58F01FF7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Multicast: send (data) across a computer network to several users at the same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6A83-6AA3-46F2-BDC3-F2F58F01FF7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B24B7-E317-4941-879E-E95874429971}" type="datetimeFigureOut">
              <a:rPr lang="en-US" smtClean="0"/>
              <a:pPr/>
              <a:t>23-Jul-14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6475C-7A58-44CD-A2E3-51C07DEBC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IEEE 802.11 standard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Sadhish</a:t>
            </a:r>
            <a:r>
              <a:rPr lang="en-US" dirty="0" smtClean="0"/>
              <a:t> </a:t>
            </a:r>
            <a:r>
              <a:rPr lang="en-US" dirty="0" err="1" smtClean="0"/>
              <a:t>Prabhu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Goals</a:t>
            </a:r>
          </a:p>
          <a:p>
            <a:pPr>
              <a:buFontTx/>
              <a:buChar char="•"/>
            </a:pPr>
            <a:r>
              <a:rPr lang="en-US" dirty="0" smtClean="0"/>
              <a:t>To deliver services in wired networks</a:t>
            </a:r>
          </a:p>
          <a:p>
            <a:pPr>
              <a:buFontTx/>
              <a:buChar char="•"/>
            </a:pPr>
            <a:r>
              <a:rPr lang="en-US" dirty="0" smtClean="0"/>
              <a:t>To achieve high throughput</a:t>
            </a:r>
          </a:p>
          <a:p>
            <a:pPr>
              <a:buFontTx/>
              <a:buChar char="•"/>
            </a:pPr>
            <a:r>
              <a:rPr lang="en-US" dirty="0" smtClean="0"/>
              <a:t>To achieve highly reliable data delivery</a:t>
            </a:r>
          </a:p>
          <a:p>
            <a:pPr>
              <a:buFontTx/>
              <a:buChar char="•"/>
            </a:pPr>
            <a:r>
              <a:rPr lang="en-US" dirty="0" smtClean="0"/>
              <a:t>To achieve continuous network connection.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Generation of IEEE 802.11</a:t>
            </a:r>
            <a:endParaRPr lang="en-US" dirty="0"/>
          </a:p>
        </p:txBody>
      </p:sp>
      <p:pic>
        <p:nvPicPr>
          <p:cNvPr id="4" name="Content Placeholder 3" descr="iee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800" y="1447800"/>
            <a:ext cx="7030432" cy="4190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Operating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1600" y="2133600"/>
            <a:ext cx="2143125" cy="2009775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3143250"/>
            <a:ext cx="32385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3886200" y="2209800"/>
            <a:ext cx="2643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>
                <a:latin typeface="Georgia" pitchFamily="18" charset="0"/>
              </a:rPr>
              <a:t>Adhoc</a:t>
            </a:r>
            <a:r>
              <a:rPr lang="en-GB" dirty="0">
                <a:latin typeface="Georgia" pitchFamily="18" charset="0"/>
              </a:rPr>
              <a:t> Network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3786188" y="5214938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eorgia" pitchFamily="18" charset="0"/>
              </a:rPr>
              <a:t>Infrastructure 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B9899"/>
                </a:solidFill>
              </a:rPr>
              <a:t>What is </a:t>
            </a:r>
            <a:r>
              <a:rPr lang="en-GB" dirty="0" err="1" smtClean="0">
                <a:solidFill>
                  <a:srgbClr val="7B9899"/>
                </a:solidFill>
              </a:rPr>
              <a:t>WiFi</a:t>
            </a:r>
            <a:r>
              <a:rPr lang="en-GB" dirty="0" smtClean="0">
                <a:solidFill>
                  <a:srgbClr val="7B9899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A trademark of the Wi-Fi Alliance</a:t>
            </a:r>
          </a:p>
          <a:p>
            <a:pPr algn="just"/>
            <a:r>
              <a:rPr lang="en-GB" dirty="0" smtClean="0"/>
              <a:t>Founded in 1999 as WECA (Wireless Ethernet Compatibility Alliance). </a:t>
            </a:r>
          </a:p>
          <a:p>
            <a:pPr algn="just"/>
            <a:r>
              <a:rPr lang="en-GB" dirty="0" smtClean="0"/>
              <a:t>More than 300 companies</a:t>
            </a:r>
          </a:p>
          <a:p>
            <a:pPr algn="just"/>
            <a:r>
              <a:rPr lang="en-GB" dirty="0" err="1" smtClean="0"/>
              <a:t>WiFi</a:t>
            </a:r>
            <a:r>
              <a:rPr lang="en-GB" dirty="0" smtClean="0"/>
              <a:t> certification warrants interoperability between different wireless devices</a:t>
            </a:r>
          </a:p>
          <a:p>
            <a:pPr algn="just"/>
            <a:r>
              <a:rPr lang="en-GB" dirty="0" smtClean="0"/>
              <a:t>Ensures correct implementation IEEE 802.11</a:t>
            </a:r>
          </a:p>
          <a:p>
            <a:pPr algn="just"/>
            <a:r>
              <a:rPr lang="en-GB" dirty="0" smtClean="0"/>
              <a:t>Tests the wireless components to their own terms of reference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  <a:ea typeface="+mn-ea"/>
                <a:cs typeface="+mn-cs"/>
              </a:rPr>
              <a:t>Medium 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Wireless channel is a shared medium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MAC coordinates transmission between users sharing the spectrum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Goals: prevent collisions while maximizing throughput and minimizing delay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for IEEE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 of a WLAN MAC protocol</a:t>
            </a:r>
          </a:p>
          <a:p>
            <a:r>
              <a:rPr lang="en-US" dirty="0" smtClean="0"/>
              <a:t>Standardized access methods</a:t>
            </a:r>
          </a:p>
          <a:p>
            <a:r>
              <a:rPr lang="en-US" dirty="0" smtClean="0"/>
              <a:t>Distributed coordination function (DCF), with or without handshaking</a:t>
            </a:r>
          </a:p>
          <a:p>
            <a:r>
              <a:rPr lang="en-US" dirty="0" smtClean="0"/>
              <a:t>The point coordination function (PCF)</a:t>
            </a:r>
          </a:p>
          <a:p>
            <a:r>
              <a:rPr lang="en-US" dirty="0" err="1" smtClean="0"/>
              <a:t>Comparision</a:t>
            </a:r>
            <a:r>
              <a:rPr lang="en-US" dirty="0" smtClean="0"/>
              <a:t> between IEEE 802.11 MAC and HIPERLAN MAC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characteristics of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Functionality and duty of every station is controlled</a:t>
            </a:r>
          </a:p>
          <a:p>
            <a:pPr>
              <a:buNone/>
            </a:pPr>
            <a:r>
              <a:rPr lang="en-US" b="1" dirty="0" smtClean="0"/>
              <a:t>MAC protocol support</a:t>
            </a:r>
          </a:p>
          <a:p>
            <a:r>
              <a:rPr lang="en-US" dirty="0" smtClean="0"/>
              <a:t>The access point (AP) – oriented and ad hoc networking topologies</a:t>
            </a:r>
          </a:p>
          <a:p>
            <a:r>
              <a:rPr lang="en-US" dirty="0" smtClean="0"/>
              <a:t>Both asynchronous and time critical traffic (called time – bounded services in 802.11)</a:t>
            </a:r>
          </a:p>
          <a:p>
            <a:r>
              <a:rPr lang="en-US" dirty="0" smtClean="0"/>
              <a:t>Power management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Service Set (BSS)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6553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Service Set (ESS)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2857500"/>
            <a:ext cx="3651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571625"/>
            <a:ext cx="3500437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714625" y="5286375"/>
            <a:ext cx="2643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Georgia" pitchFamily="18" charset="0"/>
              </a:rPr>
              <a:t>Portal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000500" y="2500313"/>
            <a:ext cx="1071563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143240" y="4286256"/>
            <a:ext cx="1714512" cy="1588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24070" y="2867020"/>
            <a:ext cx="3571900" cy="12858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214813" y="2143125"/>
            <a:ext cx="2643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eorgia" pitchFamily="18" charset="0"/>
              </a:rPr>
              <a:t>Distribution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Throughput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Transparency to different PHY layers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Fairness of access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Battery power consumption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Maximum number of node and maximum coverage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Robustness </a:t>
            </a:r>
            <a:r>
              <a:rPr lang="en-US" dirty="0" err="1" smtClean="0"/>
              <a:t>vs</a:t>
            </a:r>
            <a:r>
              <a:rPr lang="en-US" dirty="0" smtClean="0"/>
              <a:t> co channel access and interference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Establishing peer to peer connectivity without a priori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Ability to support hand off/ roaming between service areas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Ability to support broadcast (multicast)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Insensitive to capture effects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of priority and non reciprocal traffic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Human safety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Description</a:t>
            </a:r>
          </a:p>
          <a:p>
            <a:r>
              <a:rPr lang="en-US" dirty="0" smtClean="0"/>
              <a:t>MAC for the WLANs</a:t>
            </a:r>
          </a:p>
          <a:p>
            <a:r>
              <a:rPr lang="en-US" dirty="0" smtClean="0"/>
              <a:t>Physical Layer for WLANS: Radio systems</a:t>
            </a:r>
          </a:p>
          <a:p>
            <a:r>
              <a:rPr lang="en-US" dirty="0" smtClean="0"/>
              <a:t>Physical Layer for WLANS: IR systems</a:t>
            </a:r>
          </a:p>
          <a:p>
            <a:r>
              <a:rPr lang="en-US" dirty="0" smtClean="0"/>
              <a:t>Applications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WLANs operate at data rates of 1-20 Mbps. </a:t>
            </a:r>
          </a:p>
          <a:p>
            <a:pPr algn="just"/>
            <a:r>
              <a:rPr lang="en-US" dirty="0" smtClean="0"/>
              <a:t>The ALOHA family suffers from stability problems. </a:t>
            </a:r>
          </a:p>
          <a:p>
            <a:pPr algn="just"/>
            <a:r>
              <a:rPr lang="en-US" dirty="0" smtClean="0"/>
              <a:t>That is, the peak throughput is accompanied by a tremendous delay.</a:t>
            </a:r>
          </a:p>
          <a:p>
            <a:pPr algn="just"/>
            <a:r>
              <a:rPr lang="en-US" dirty="0" smtClean="0"/>
              <a:t>With Ethernet, and its 10 Mbps of physical transmission  it delivers over 8 Mbps of theoretical performance, but, in practice, only 3-3.5Mbps performance is achieved. </a:t>
            </a:r>
          </a:p>
          <a:p>
            <a:pPr algn="just"/>
            <a:r>
              <a:rPr lang="en-US" dirty="0" smtClean="0"/>
              <a:t>We should consider not only theoretical throughput but operating throughput.</a:t>
            </a:r>
          </a:p>
          <a:p>
            <a:pPr algn="just"/>
            <a:r>
              <a:rPr lang="en-US" dirty="0" smtClean="0"/>
              <a:t>One way of increasing the throughput  is by using spread spectrum techniques, which support multiple transmissions simultaneously. </a:t>
            </a:r>
          </a:p>
          <a:p>
            <a:pPr algn="just"/>
            <a:r>
              <a:rPr lang="en-US" dirty="0" smtClean="0"/>
              <a:t>The impact of unauthorized network  access. </a:t>
            </a:r>
          </a:p>
          <a:p>
            <a:pPr algn="just"/>
            <a:r>
              <a:rPr lang="en-US" dirty="0" smtClean="0"/>
              <a:t>Neither the MAC nor network management functions can identify  any unauthorized access before receiving its transmission.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They should serve not only the mandatory  asynchronous data service, but  also time-bounded multimedia  applications.</a:t>
            </a:r>
          </a:p>
          <a:p>
            <a:pPr algn="just"/>
            <a:r>
              <a:rPr lang="en-US" dirty="0" smtClean="0"/>
              <a:t>Delay can also cause problems for all data services where the preservation of the sequence of packets is extremely important.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Transparency to different PHY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Physical transmission layers include  </a:t>
            </a:r>
          </a:p>
          <a:p>
            <a:pPr lvl="1" algn="just"/>
            <a:r>
              <a:rPr lang="en-US" dirty="0" smtClean="0"/>
              <a:t>direct  sequence spread spectrum (DS-SS), </a:t>
            </a:r>
          </a:p>
          <a:p>
            <a:pPr lvl="1" algn="just"/>
            <a:r>
              <a:rPr lang="en-US" dirty="0" smtClean="0"/>
              <a:t>frequency- hopped spread spectrum (FH-SS), and </a:t>
            </a:r>
          </a:p>
          <a:p>
            <a:pPr lvl="1" algn="just"/>
            <a:r>
              <a:rPr lang="en-US" dirty="0" smtClean="0"/>
              <a:t>diffuse IR. </a:t>
            </a:r>
          </a:p>
          <a:p>
            <a:pPr algn="just"/>
            <a:r>
              <a:rPr lang="en-US" dirty="0" smtClean="0"/>
              <a:t>These physical transmission layers are different in propagation characteristics. </a:t>
            </a:r>
          </a:p>
          <a:p>
            <a:pPr algn="just"/>
            <a:r>
              <a:rPr lang="en-US" dirty="0" smtClean="0"/>
              <a:t>However, one MAC must handle all of them. </a:t>
            </a:r>
          </a:p>
          <a:p>
            <a:pPr algn="just"/>
            <a:r>
              <a:rPr lang="en-US" dirty="0" smtClean="0"/>
              <a:t>One way of achieving this goal is to have </a:t>
            </a:r>
          </a:p>
          <a:p>
            <a:pPr lvl="1" algn="just"/>
            <a:r>
              <a:rPr lang="en-US" dirty="0" smtClean="0"/>
              <a:t>a physical dependent layer, </a:t>
            </a:r>
          </a:p>
          <a:p>
            <a:pPr lvl="1" algn="just"/>
            <a:r>
              <a:rPr lang="en-US" dirty="0" smtClean="0"/>
              <a:t>a physical convergence layer, and </a:t>
            </a:r>
          </a:p>
          <a:p>
            <a:pPr lvl="1" algn="just"/>
            <a:r>
              <a:rPr lang="en-US" dirty="0" smtClean="0"/>
              <a:t>an appropriate MAC-PHY interface in each station. </a:t>
            </a:r>
          </a:p>
          <a:p>
            <a:pPr algn="just"/>
            <a:r>
              <a:rPr lang="en-US" dirty="0" smtClean="0"/>
              <a:t>A single MAC can exchange data transparently with different PHYs via the MAC-PHY interface. </a:t>
            </a:r>
          </a:p>
          <a:p>
            <a:pPr algn="just"/>
            <a:r>
              <a:rPr lang="en-US" dirty="0" smtClean="0"/>
              <a:t>Directly related to this item is the limitation of the complexity of the PHY to a minimum.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200400"/>
            <a:ext cx="2628711" cy="128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Fairness of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The fading characteristics of indoor channels may cause unequal received power  at the base station even when power control is enforced. </a:t>
            </a:r>
          </a:p>
          <a:p>
            <a:pPr algn="just"/>
            <a:r>
              <a:rPr lang="en-US" dirty="0" smtClean="0"/>
              <a:t>Such a situation may result in unfair access to the network.</a:t>
            </a:r>
          </a:p>
          <a:p>
            <a:pPr algn="just"/>
            <a:r>
              <a:rPr lang="en-US" dirty="0" smtClean="0"/>
              <a:t>That is, one mobile node may receive much less power at the base station than another mobile node.</a:t>
            </a:r>
          </a:p>
          <a:p>
            <a:pPr algn="just"/>
            <a:r>
              <a:rPr lang="en-US" dirty="0" smtClean="0"/>
              <a:t>When the MAC protocol is operating in the contention mode (necessary for initial registration and often used for uplink traffic), the disadvantaged mobile node may not have a chance to access the channel for a while. </a:t>
            </a:r>
          </a:p>
          <a:p>
            <a:pPr algn="just"/>
            <a:r>
              <a:rPr lang="en-US" dirty="0" smtClean="0"/>
              <a:t>A MAC protocol should be able to resolve this situation since it is possible that capture can take place with as small as a 6-9 dB power difference while the dynamic range of fading can be as large as several </a:t>
            </a:r>
            <a:r>
              <a:rPr lang="en-US" dirty="0" err="1" smtClean="0"/>
              <a:t>dBs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Battery 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Typically, the 110V (or 220V) electrical supply provided in a building powers device connected to a wired network. </a:t>
            </a:r>
          </a:p>
          <a:p>
            <a:pPr algn="just"/>
            <a:r>
              <a:rPr lang="en-US" dirty="0" smtClean="0"/>
              <a:t> Wireless devices, however, are meant to be portable and/or mobile and are typically battery-powered.</a:t>
            </a:r>
          </a:p>
          <a:p>
            <a:pPr algn="just"/>
            <a:r>
              <a:rPr lang="en-US" dirty="0" smtClean="0"/>
              <a:t>Devices must be designed to be very energy-efficient, resulting in "sleep" modes and low-power  displays, enabling users to make cost versus performance and cost versus capability tradeoffs. </a:t>
            </a:r>
          </a:p>
          <a:p>
            <a:pPr algn="just"/>
            <a:r>
              <a:rPr lang="en-US" dirty="0" smtClean="0"/>
              <a:t>Many proposed higher-level  protocols require  mobile  nodes to  constantly monitor access points or handshake with base stations for the purpose of synchronization, pointer control, or exchanging state information. </a:t>
            </a:r>
          </a:p>
          <a:p>
            <a:pPr algn="just"/>
            <a:r>
              <a:rPr lang="en-US" dirty="0" smtClean="0"/>
              <a:t>Therefore, very limited power should be used for packet transmission.</a:t>
            </a:r>
          </a:p>
          <a:p>
            <a:pPr algn="just"/>
            <a:r>
              <a:rPr lang="en-US" dirty="0" smtClean="0"/>
              <a:t>Sleep mode should be possible at the receiver front end. </a:t>
            </a:r>
          </a:p>
          <a:p>
            <a:pPr algn="just"/>
            <a:r>
              <a:rPr lang="en-US" dirty="0" smtClean="0"/>
              <a:t>The active receive mode may consume more battery power than transmission mode operation since modern commercial digital communication  systems may typically  have transmission power of 100 </a:t>
            </a:r>
            <a:r>
              <a:rPr lang="en-US" dirty="0" err="1" smtClean="0"/>
              <a:t>mW</a:t>
            </a:r>
            <a:r>
              <a:rPr lang="en-US" dirty="0" smtClean="0"/>
              <a:t> but need 100 </a:t>
            </a:r>
            <a:r>
              <a:rPr lang="en-US" dirty="0" err="1" smtClean="0"/>
              <a:t>mA</a:t>
            </a:r>
            <a:r>
              <a:rPr lang="en-US" dirty="0" smtClean="0"/>
              <a:t> of current to sup- port the digital signal processor operation at the receiver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maximum number of nodes and maximum coverage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typical coverage area for WLANs ranges from 10m</a:t>
            </a:r>
            <a:r>
              <a:rPr lang="en-US" baseline="30000" dirty="0" smtClean="0"/>
              <a:t>2</a:t>
            </a:r>
            <a:r>
              <a:rPr lang="en-US" dirty="0" smtClean="0"/>
              <a:t> to 100m</a:t>
            </a:r>
            <a:r>
              <a:rPr lang="en-US" baseline="30000" dirty="0" smtClean="0"/>
              <a:t>2</a:t>
            </a:r>
            <a:r>
              <a:rPr lang="en-US" dirty="0" smtClean="0"/>
              <a:t>, which introduces less than a 1,000 ns propagation delay. </a:t>
            </a:r>
          </a:p>
          <a:p>
            <a:r>
              <a:rPr lang="en-US" dirty="0" smtClean="0"/>
              <a:t>WLANs operate 10-20M chips per second (c/s) for DS-SS and more than 1M symbols per second for other </a:t>
            </a:r>
            <a:r>
              <a:rPr lang="en-US" dirty="0" err="1" smtClean="0"/>
              <a:t>PHYs.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Delay in the 500 -1,000 ns range can cause big </a:t>
            </a:r>
            <a:r>
              <a:rPr lang="en-US" dirty="0" err="1" smtClean="0"/>
              <a:t>prob</a:t>
            </a:r>
            <a:r>
              <a:rPr lang="en-US" dirty="0" smtClean="0"/>
              <a:t>- </a:t>
            </a:r>
            <a:r>
              <a:rPr lang="en-US" dirty="0" err="1" smtClean="0"/>
              <a:t>lems</a:t>
            </a:r>
            <a:r>
              <a:rPr lang="en-US" dirty="0" smtClean="0"/>
              <a:t> for some MACs: a synchronous CDMA system</a:t>
            </a:r>
          </a:p>
          <a:p>
            <a:r>
              <a:rPr lang="en-US" dirty="0" smtClean="0"/>
              <a:t>It is the ability to work in a wide range of systems, with  a MAC design that can handle the geo- graphical size and number of nodes in the LAN.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Robustness  </a:t>
            </a:r>
            <a:r>
              <a:rPr lang="en-US" dirty="0" err="1" smtClean="0"/>
              <a:t>vs</a:t>
            </a:r>
            <a:r>
              <a:rPr lang="en-US" dirty="0" smtClean="0"/>
              <a:t>  </a:t>
            </a:r>
            <a:r>
              <a:rPr lang="en-US" dirty="0" err="1" smtClean="0"/>
              <a:t>cochannel</a:t>
            </a:r>
            <a:r>
              <a:rPr lang="en-US" dirty="0" smtClean="0"/>
              <a:t>  access  and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A big challenge to designing a WLAN MAC is to work successfully in the case of collocated networks, which can cause severe co channel  interference. </a:t>
            </a:r>
          </a:p>
          <a:p>
            <a:pPr algn="just"/>
            <a:r>
              <a:rPr lang="en-US" dirty="0" smtClean="0"/>
              <a:t>Two or more WLANs to operate in the same region or in some regions where interference between different LANs may occur. </a:t>
            </a:r>
          </a:p>
          <a:p>
            <a:pPr algn="just"/>
            <a:r>
              <a:rPr lang="en-US" dirty="0" smtClean="0"/>
              <a:t>Some protocols cannot function normally in this situation.  </a:t>
            </a:r>
          </a:p>
          <a:p>
            <a:pPr algn="just"/>
            <a:r>
              <a:rPr lang="en-US" dirty="0" smtClean="0"/>
              <a:t>For instance, consider two  WLANs operating in two nearby buildings. </a:t>
            </a:r>
          </a:p>
          <a:p>
            <a:pPr algn="just"/>
            <a:r>
              <a:rPr lang="en-US" dirty="0" smtClean="0"/>
              <a:t>For certain parts of these LANs, it may be more difficult to communicate with other parts of their own LAN than to communicate with the other LAN.</a:t>
            </a:r>
          </a:p>
          <a:p>
            <a:pPr algn="just"/>
            <a:r>
              <a:rPr lang="en-US" dirty="0" smtClean="0"/>
              <a:t>Serious trouble can result from this situation if the MAC uses token passing.</a:t>
            </a:r>
          </a:p>
          <a:p>
            <a:pPr algn="just"/>
            <a:r>
              <a:rPr lang="en-US" dirty="0" smtClean="0"/>
              <a:t>It is possible to mistakenly pass the token to a node in the other network. </a:t>
            </a:r>
          </a:p>
          <a:p>
            <a:pPr algn="just"/>
            <a:r>
              <a:rPr lang="en-US" dirty="0" smtClean="0"/>
              <a:t>Generally speaking, there are two concerns for collocated networks, described  as follows:</a:t>
            </a:r>
          </a:p>
          <a:p>
            <a:pPr lvl="1" algn="just"/>
            <a:r>
              <a:rPr lang="en-US" dirty="0" smtClean="0"/>
              <a:t>Security: </a:t>
            </a:r>
          </a:p>
          <a:p>
            <a:pPr lvl="2" algn="just"/>
            <a:r>
              <a:rPr lang="en-US" dirty="0" smtClean="0"/>
              <a:t>Other users may illegally break into the network, causing a security alert. </a:t>
            </a:r>
          </a:p>
          <a:p>
            <a:pPr lvl="2" algn="just"/>
            <a:r>
              <a:rPr lang="en-US" dirty="0" smtClean="0"/>
              <a:t>This can be solved by an appropriate authentication procedure for new users.</a:t>
            </a:r>
          </a:p>
          <a:p>
            <a:pPr lvl="1" algn="just"/>
            <a:r>
              <a:rPr lang="en-US" dirty="0" smtClean="0"/>
              <a:t>Interference from collocated networks: </a:t>
            </a:r>
          </a:p>
          <a:p>
            <a:pPr lvl="2" algn="just"/>
            <a:r>
              <a:rPr lang="en-US" dirty="0" smtClean="0"/>
              <a:t>For example, if we apply traditional CSMA protocols in WLANs, interference from another network can cause disastrous hidden terminal problems.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Robustness  </a:t>
            </a:r>
            <a:r>
              <a:rPr lang="en-US" dirty="0" err="1" smtClean="0"/>
              <a:t>vs</a:t>
            </a:r>
            <a:r>
              <a:rPr lang="en-US" dirty="0" smtClean="0"/>
              <a:t>  </a:t>
            </a:r>
            <a:r>
              <a:rPr lang="en-US" dirty="0" err="1" smtClean="0"/>
              <a:t>cochannel</a:t>
            </a:r>
            <a:r>
              <a:rPr lang="en-US" dirty="0" smtClean="0"/>
              <a:t>  access  and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5000" dirty="0" smtClean="0"/>
              <a:t>Interference in wireless communications can be caused by simultaneous transmissions (i.e., collisions) by two or more sources sharing the same frequency band.</a:t>
            </a:r>
          </a:p>
          <a:p>
            <a:pPr algn="just"/>
            <a:r>
              <a:rPr lang="en-US" sz="5000" dirty="0" smtClean="0"/>
              <a:t>Collisions are typically the result of multiple stations waiting for the channel to become idle and then beginning transmission at the same time. </a:t>
            </a:r>
          </a:p>
          <a:p>
            <a:pPr algn="just"/>
            <a:r>
              <a:rPr lang="en-US" sz="5000" dirty="0" smtClean="0"/>
              <a:t>Collisions are also caused by the "hidden terminal,"  problem, where a station, believing the channel to be idle, begins transmission without successfully detecting the presence of a transmission already in progress.</a:t>
            </a:r>
          </a:p>
          <a:p>
            <a:pPr algn="just"/>
            <a:r>
              <a:rPr lang="en-US" sz="5000" dirty="0" smtClean="0"/>
              <a:t>Interference is also caused by multipath fading, which is characterized by random amplitude and phase fluctuations at the receiver. </a:t>
            </a:r>
          </a:p>
          <a:p>
            <a:pPr algn="just"/>
            <a:r>
              <a:rPr lang="en-US" sz="5000" dirty="0" smtClean="0"/>
              <a:t>The reliability of the communications channel is typically measured by the average BER. </a:t>
            </a:r>
          </a:p>
          <a:p>
            <a:pPr algn="just"/>
            <a:r>
              <a:rPr lang="en-US" sz="5000" dirty="0" smtClean="0"/>
              <a:t>For packetized voice, packet loss rates on the order of 10</a:t>
            </a:r>
            <a:r>
              <a:rPr lang="en-US" sz="5000" baseline="30000" dirty="0" smtClean="0"/>
              <a:t>-2</a:t>
            </a:r>
            <a:r>
              <a:rPr lang="en-US" sz="5000" dirty="0" smtClean="0"/>
              <a:t> are generally acceptable; for </a:t>
            </a:r>
            <a:r>
              <a:rPr lang="en-US" sz="5000" dirty="0" err="1" smtClean="0"/>
              <a:t>uncoded</a:t>
            </a:r>
            <a:r>
              <a:rPr lang="en-US" sz="5000" dirty="0" smtClean="0"/>
              <a:t> data, a BER of 10</a:t>
            </a:r>
            <a:r>
              <a:rPr lang="en-US" sz="5000" baseline="30000" dirty="0" smtClean="0"/>
              <a:t>-5</a:t>
            </a:r>
            <a:r>
              <a:rPr lang="en-US" sz="5000" dirty="0" smtClean="0"/>
              <a:t> is regarded as acceptable. </a:t>
            </a:r>
          </a:p>
          <a:p>
            <a:pPr algn="just"/>
            <a:r>
              <a:rPr lang="en-US" sz="5000" dirty="0" smtClean="0"/>
              <a:t>Automatic  repeat request (ARQ) and forward  error correction (FEC) are used to increase reliability.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Robustness  </a:t>
            </a:r>
            <a:r>
              <a:rPr lang="en-US" dirty="0" err="1" smtClean="0"/>
              <a:t>vs</a:t>
            </a:r>
            <a:r>
              <a:rPr lang="en-US" dirty="0" smtClean="0"/>
              <a:t>  </a:t>
            </a:r>
            <a:r>
              <a:rPr lang="en-US" dirty="0" err="1" smtClean="0"/>
              <a:t>cochannel</a:t>
            </a:r>
            <a:r>
              <a:rPr lang="en-US" dirty="0" smtClean="0"/>
              <a:t>  access  and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In infrastructure LANs, </a:t>
            </a:r>
            <a:r>
              <a:rPr lang="en-US" dirty="0" err="1" smtClean="0"/>
              <a:t>multicell</a:t>
            </a:r>
            <a:r>
              <a:rPr lang="en-US" dirty="0" smtClean="0"/>
              <a:t>  coverage is governed by an AP, which is typically a base station or a repeater. </a:t>
            </a:r>
          </a:p>
          <a:p>
            <a:pPr algn="just"/>
            <a:r>
              <a:rPr lang="en-US" dirty="0" smtClean="0"/>
              <a:t>The coverage of each cell should overlap the neighboring cell(s) properly; </a:t>
            </a:r>
          </a:p>
          <a:p>
            <a:pPr algn="just"/>
            <a:r>
              <a:rPr lang="en-US" dirty="0" smtClean="0"/>
              <a:t>that is, the overlapping region is intended to be minimized to increase system capacity but also kept to a certain proportion so that seamless service is possible. </a:t>
            </a:r>
          </a:p>
          <a:p>
            <a:pPr algn="just"/>
            <a:r>
              <a:rPr lang="en-US" dirty="0" smtClean="0"/>
              <a:t>This joint  region between cells introduces extra problems. 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cases of interference: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(a) self-interference, </a:t>
            </a:r>
          </a:p>
          <a:p>
            <a:pPr>
              <a:buNone/>
            </a:pPr>
            <a:r>
              <a:rPr lang="en-US" sz="2000" dirty="0" smtClean="0"/>
              <a:t>(b) self-collision, and </a:t>
            </a:r>
          </a:p>
          <a:p>
            <a:pPr>
              <a:buNone/>
            </a:pPr>
            <a:r>
              <a:rPr lang="en-US" sz="2000" dirty="0" smtClean="0"/>
              <a:t>(c) and up-down  collision.</a:t>
            </a:r>
            <a:endParaRPr lang="en-US" sz="20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905000"/>
            <a:ext cx="4262438" cy="331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Description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62000" y="1295400"/>
          <a:ext cx="7648575" cy="5156200"/>
        </p:xfrm>
        <a:graphic>
          <a:graphicData uri="http://schemas.openxmlformats.org/presentationml/2006/ole">
            <p:oleObj spid="_x0000_s1026" r:id="rId4" imgW="4562475" imgH="3419475" progId="PowerPoint.Slid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of 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4500" b="1" dirty="0" smtClean="0"/>
              <a:t>Self-interference:</a:t>
            </a:r>
          </a:p>
          <a:p>
            <a:pPr lvl="1" algn="just"/>
            <a:r>
              <a:rPr lang="en-US" sz="4500" dirty="0" smtClean="0"/>
              <a:t>When two APs (such as two repeaters) try to transmit a packet to a node in the </a:t>
            </a:r>
            <a:r>
              <a:rPr lang="en-US" sz="4500" dirty="0" smtClean="0"/>
              <a:t>joint </a:t>
            </a:r>
            <a:r>
              <a:rPr lang="en-US" sz="4500" dirty="0" smtClean="0"/>
              <a:t>region simultaneously. </a:t>
            </a:r>
          </a:p>
          <a:p>
            <a:pPr lvl="1" algn="just"/>
            <a:r>
              <a:rPr lang="en-US" sz="4500" dirty="0" smtClean="0"/>
              <a:t>This causes interference and the packet is likely to be lost.</a:t>
            </a:r>
          </a:p>
          <a:p>
            <a:pPr algn="just">
              <a:buNone/>
            </a:pPr>
            <a:endParaRPr lang="en-US" sz="4500" dirty="0" smtClean="0"/>
          </a:p>
          <a:p>
            <a:pPr algn="just"/>
            <a:r>
              <a:rPr lang="en-US" sz="4500" b="1" dirty="0" smtClean="0"/>
              <a:t>Self-collision: </a:t>
            </a:r>
          </a:p>
          <a:p>
            <a:pPr lvl="1" algn="just"/>
            <a:r>
              <a:rPr lang="en-US" sz="4500" dirty="0" smtClean="0"/>
              <a:t>A node in the joint region transmits a packet that is received by more than one AP.</a:t>
            </a:r>
          </a:p>
          <a:p>
            <a:pPr lvl="1" algn="just"/>
            <a:r>
              <a:rPr lang="en-US" sz="4500" dirty="0" smtClean="0"/>
              <a:t>This causes collision or band- width waste while routing this packet to its destination(s).</a:t>
            </a:r>
          </a:p>
          <a:p>
            <a:pPr algn="just">
              <a:buNone/>
            </a:pPr>
            <a:endParaRPr lang="en-US" sz="4500" dirty="0" smtClean="0"/>
          </a:p>
          <a:p>
            <a:pPr algn="just"/>
            <a:r>
              <a:rPr lang="en-US" sz="4500" b="1" dirty="0" smtClean="0"/>
              <a:t>Up-down collision: </a:t>
            </a:r>
          </a:p>
          <a:p>
            <a:pPr lvl="1" algn="just"/>
            <a:r>
              <a:rPr lang="en-US" sz="4500" dirty="0" smtClean="0"/>
              <a:t>A node (A) in one cell is transmitting uplink while another node (B) in another cell is receiving downlink.  </a:t>
            </a:r>
          </a:p>
          <a:p>
            <a:pPr lvl="1" algn="just"/>
            <a:r>
              <a:rPr lang="en-US" sz="4500" dirty="0" smtClean="0"/>
              <a:t>It is possible that node B may be able to hear (receive) node A's transmission, and this situation results in collision, </a:t>
            </a:r>
          </a:p>
          <a:p>
            <a:pPr lvl="1" algn="just"/>
            <a:r>
              <a:rPr lang="en-US" sz="4500" dirty="0" smtClean="0"/>
              <a:t>This situation which is similar to the hidden terminal problem and is a problem as yet unsolved in </a:t>
            </a:r>
            <a:r>
              <a:rPr lang="en-US" sz="4500" dirty="0" err="1" smtClean="0"/>
              <a:t>multicell</a:t>
            </a:r>
            <a:r>
              <a:rPr lang="en-US" sz="4500" dirty="0" smtClean="0"/>
              <a:t>  infrastructure  LANs-is very unlikely if the cells are well separated. </a:t>
            </a:r>
          </a:p>
          <a:p>
            <a:pPr lvl="1" algn="just"/>
            <a:r>
              <a:rPr lang="en-US" sz="4500" dirty="0" smtClean="0"/>
              <a:t>Since up-down collisions are very destructive, any MAC should take it into account carefully.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of 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The first two problems can be eliminated by careful coordination between </a:t>
            </a:r>
            <a:r>
              <a:rPr lang="en-US" sz="2000" dirty="0" err="1" smtClean="0"/>
              <a:t>Aps</a:t>
            </a:r>
            <a:endParaRPr lang="en-US" sz="2000" dirty="0" smtClean="0"/>
          </a:p>
          <a:p>
            <a:pPr algn="just"/>
            <a:r>
              <a:rPr lang="en-US" sz="2000" dirty="0" smtClean="0"/>
              <a:t>However, the up-down collision can only be alleviated; it can never be solved practically. </a:t>
            </a:r>
          </a:p>
          <a:p>
            <a:pPr algn="just"/>
            <a:r>
              <a:rPr lang="en-US" sz="2000" dirty="0" smtClean="0"/>
              <a:t>The </a:t>
            </a:r>
            <a:r>
              <a:rPr lang="en-US" sz="2000" dirty="0" smtClean="0"/>
              <a:t>other issue is security. </a:t>
            </a:r>
          </a:p>
          <a:p>
            <a:pPr algn="just"/>
            <a:r>
              <a:rPr lang="en-US" sz="2000" dirty="0" smtClean="0"/>
              <a:t>Data </a:t>
            </a:r>
            <a:r>
              <a:rPr lang="en-US" sz="2000" dirty="0" smtClean="0"/>
              <a:t>privacy  is usually accomplished in a radio medium using encryption. </a:t>
            </a:r>
          </a:p>
          <a:p>
            <a:pPr algn="just"/>
            <a:r>
              <a:rPr lang="en-US" sz="2000" dirty="0" smtClean="0"/>
              <a:t>While encryption of wireless traffic can be achieved, it is usually at the expense of increased cost and decreased performance of the MAC.</a:t>
            </a:r>
          </a:p>
          <a:p>
            <a:pPr algn="just"/>
            <a:r>
              <a:rPr lang="en-US" sz="2000" dirty="0" smtClean="0"/>
              <a:t>IEEE 802.11 supports the 802.11 draft standard, which  specifies an (optional) data encryption algorithm called the </a:t>
            </a:r>
            <a:r>
              <a:rPr lang="en-US" sz="2000" dirty="0" smtClean="0">
                <a:solidFill>
                  <a:srgbClr val="FF0000"/>
                </a:solidFill>
              </a:rPr>
              <a:t>wired equivalency privacy (WEP) algorithm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The WEP algorithm is based on the </a:t>
            </a:r>
            <a:r>
              <a:rPr lang="en-US" sz="2000" dirty="0" smtClean="0">
                <a:solidFill>
                  <a:srgbClr val="FF0000"/>
                </a:solidFill>
              </a:rPr>
              <a:t>RC4PRNG algorithm </a:t>
            </a:r>
            <a:r>
              <a:rPr lang="en-US" sz="2000" dirty="0" smtClean="0"/>
              <a:t>developed by RSA Data Security, Inc.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Establishing  peer-to-peer connectivity without a priori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MAC of a WLAN should support ad hoc networking.  </a:t>
            </a:r>
          </a:p>
          <a:p>
            <a:pPr algn="just"/>
            <a:r>
              <a:rPr lang="en-US" sz="2800" dirty="0" smtClean="0"/>
              <a:t>Therefore, there should be no requirement  for a priori  information about network topology (e.g., whether there is communication between all nodes).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ability to support hand-off/roaming  between service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MAC protocol had to support a hand-off function to serve nodes moving from one cell to another. </a:t>
            </a:r>
          </a:p>
          <a:p>
            <a:pPr algn="just"/>
            <a:r>
              <a:rPr lang="en-US" dirty="0" smtClean="0"/>
              <a:t>However, this is not a real limiting consideration because portable computers are not real mobile computers, and users normally work in a fixed place. </a:t>
            </a:r>
          </a:p>
          <a:p>
            <a:pPr algn="just"/>
            <a:r>
              <a:rPr lang="en-US" dirty="0" smtClean="0"/>
              <a:t>Nevertheless, a MAC should consider this issue, which  is a special feature of WLANs. </a:t>
            </a:r>
          </a:p>
          <a:p>
            <a:pPr algn="just"/>
            <a:r>
              <a:rPr lang="en-US" dirty="0" smtClean="0"/>
              <a:t>In indoor environments, due to fast fading, hand-off is not a straightforward problem.</a:t>
            </a:r>
          </a:p>
          <a:p>
            <a:pPr algn="just"/>
            <a:r>
              <a:rPr lang="en-US" dirty="0" smtClean="0"/>
              <a:t>The ability of a MAC to support hand-off in real time is not an easy task if we take power consumption into consideration.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ability to support broadcast (multicast)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Broadcasting is the natural form of communication for downlink traffic in wireless networks, the MAC should support multicast.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Insensitivity to capture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 capture  effect  can increase throughput, it can also prohibit fair access. </a:t>
            </a:r>
          </a:p>
          <a:p>
            <a:pPr algn="just"/>
            <a:r>
              <a:rPr lang="en-US" dirty="0" smtClean="0"/>
              <a:t>One solution is to enforce insensitivity at the receiver end. </a:t>
            </a:r>
          </a:p>
          <a:p>
            <a:pPr algn="just"/>
            <a:r>
              <a:rPr lang="en-US" dirty="0" smtClean="0"/>
              <a:t>A MAC is expected to maintain receiver sensitivity to enhance physical transmission and avoid any potential problems from capture.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 of priority and non-reciprocal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MAC is expected to support traffic with  different priorities. </a:t>
            </a:r>
          </a:p>
          <a:p>
            <a:pPr algn="just"/>
            <a:r>
              <a:rPr lang="en-US" dirty="0" smtClean="0"/>
              <a:t>A special feature of WLAN traffic is that the </a:t>
            </a:r>
            <a:r>
              <a:rPr lang="en-US" dirty="0" smtClean="0">
                <a:solidFill>
                  <a:srgbClr val="FF0000"/>
                </a:solidFill>
              </a:rPr>
              <a:t>downlink traffic is often much greater than the uplink traffic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 good MAC should definitely support this feature.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Whether RF transmissions from radio and cellular phones are linked to human illness. </a:t>
            </a:r>
          </a:p>
          <a:p>
            <a:pPr algn="just"/>
            <a:r>
              <a:rPr lang="en-US" dirty="0" smtClean="0"/>
              <a:t>Networks should be designed to minimize  the power transmitted  by network  devices. </a:t>
            </a:r>
          </a:p>
          <a:p>
            <a:pPr algn="just"/>
            <a:r>
              <a:rPr lang="en-US" dirty="0" smtClean="0"/>
              <a:t>For IR WLAN systems, optical transmitters must be designed to prevent vision impairment. </a:t>
            </a:r>
          </a:p>
          <a:p>
            <a:pPr algn="just"/>
            <a:r>
              <a:rPr lang="en-US" dirty="0" smtClean="0"/>
              <a:t>MAC protocols must be able to work with emission levels low enough to avoid safety complications.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B9899"/>
                </a:solidFill>
              </a:rPr>
              <a:t>What 802.11?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802.11 is an IEEE standard for MAC and Physical Layer  for  Wireless Local Area Network (WLAN).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214688"/>
            <a:ext cx="8561388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Standardization of Wireless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networks are standardized by IEEE.</a:t>
            </a:r>
          </a:p>
          <a:p>
            <a:r>
              <a:rPr lang="en-US" dirty="0" smtClean="0"/>
              <a:t>Under 802 LAN MAN standards committee.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819400"/>
            <a:ext cx="8312150" cy="3886200"/>
            <a:chOff x="381000" y="2819400"/>
            <a:chExt cx="8312150" cy="38862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81000" y="2819400"/>
              <a:ext cx="3673475" cy="3886200"/>
              <a:chOff x="230" y="1872"/>
              <a:chExt cx="2314" cy="2448"/>
            </a:xfrm>
          </p:grpSpPr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1392" cy="24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8" name="Text Box 6"/>
              <p:cNvSpPr txBox="1">
                <a:spLocks noChangeArrowheads="1"/>
              </p:cNvSpPr>
              <p:nvPr/>
            </p:nvSpPr>
            <p:spPr bwMode="auto">
              <a:xfrm>
                <a:off x="1344" y="1920"/>
                <a:ext cx="10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Application</a:t>
                </a:r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1152" y="2208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Text Box 9"/>
              <p:cNvSpPr txBox="1">
                <a:spLocks noChangeArrowheads="1"/>
              </p:cNvSpPr>
              <p:nvPr/>
            </p:nvSpPr>
            <p:spPr bwMode="auto">
              <a:xfrm>
                <a:off x="1344" y="2208"/>
                <a:ext cx="10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Presentation</a:t>
                </a:r>
              </a:p>
            </p:txBody>
          </p:sp>
          <p:sp>
            <p:nvSpPr>
              <p:cNvPr id="22" name="Text Box 10"/>
              <p:cNvSpPr txBox="1">
                <a:spLocks noChangeArrowheads="1"/>
              </p:cNvSpPr>
              <p:nvPr/>
            </p:nvSpPr>
            <p:spPr bwMode="auto">
              <a:xfrm>
                <a:off x="1536" y="2496"/>
                <a:ext cx="70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Session</a:t>
                </a:r>
              </a:p>
            </p:txBody>
          </p:sp>
          <p:sp>
            <p:nvSpPr>
              <p:cNvPr id="23" name="Text Box 11"/>
              <p:cNvSpPr txBox="1">
                <a:spLocks noChangeArrowheads="1"/>
              </p:cNvSpPr>
              <p:nvPr/>
            </p:nvSpPr>
            <p:spPr bwMode="auto">
              <a:xfrm>
                <a:off x="1442" y="2784"/>
                <a:ext cx="8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Transport</a:t>
                </a:r>
              </a:p>
            </p:txBody>
          </p:sp>
          <p:sp>
            <p:nvSpPr>
              <p:cNvPr id="24" name="Text Box 12"/>
              <p:cNvSpPr txBox="1">
                <a:spLocks noChangeArrowheads="1"/>
              </p:cNvSpPr>
              <p:nvPr/>
            </p:nvSpPr>
            <p:spPr bwMode="auto">
              <a:xfrm>
                <a:off x="1488" y="3072"/>
                <a:ext cx="7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Network</a:t>
                </a:r>
              </a:p>
            </p:txBody>
          </p:sp>
          <p:sp>
            <p:nvSpPr>
              <p:cNvPr id="25" name="Text Box 13"/>
              <p:cNvSpPr txBox="1">
                <a:spLocks noChangeArrowheads="1"/>
              </p:cNvSpPr>
              <p:nvPr/>
            </p:nvSpPr>
            <p:spPr bwMode="auto">
              <a:xfrm>
                <a:off x="1440" y="3456"/>
                <a:ext cx="8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FF00"/>
                    </a:solidFill>
                    <a:latin typeface="Times New Roman" pitchFamily="18" charset="0"/>
                  </a:rPr>
                  <a:t>Data Link</a:t>
                </a:r>
              </a:p>
            </p:txBody>
          </p:sp>
          <p:sp>
            <p:nvSpPr>
              <p:cNvPr id="26" name="Text Box 14"/>
              <p:cNvSpPr txBox="1">
                <a:spLocks noChangeArrowheads="1"/>
              </p:cNvSpPr>
              <p:nvPr/>
            </p:nvSpPr>
            <p:spPr bwMode="auto">
              <a:xfrm>
                <a:off x="1490" y="3936"/>
                <a:ext cx="76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FF00"/>
                    </a:solidFill>
                    <a:latin typeface="Times New Roman" pitchFamily="18" charset="0"/>
                  </a:rPr>
                  <a:t>Physical</a:t>
                </a:r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>
                <a:off x="1152" y="2784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>
                <a:off x="1152" y="3072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>
                <a:off x="1152" y="336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>
                <a:off x="1152" y="3792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19"/>
              <p:cNvSpPr txBox="1">
                <a:spLocks noChangeArrowheads="1"/>
              </p:cNvSpPr>
              <p:nvPr/>
            </p:nvSpPr>
            <p:spPr bwMode="auto">
              <a:xfrm>
                <a:off x="230" y="2330"/>
                <a:ext cx="659" cy="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ISO</a:t>
                </a:r>
              </a:p>
              <a:p>
                <a:r>
                  <a:rPr lang="en-US" sz="2400">
                    <a:latin typeface="Times New Roman" pitchFamily="18" charset="0"/>
                  </a:rPr>
                  <a:t>OSI</a:t>
                </a:r>
              </a:p>
              <a:p>
                <a:r>
                  <a:rPr lang="en-US" sz="2400">
                    <a:latin typeface="Times New Roman" pitchFamily="18" charset="0"/>
                  </a:rPr>
                  <a:t>7-layer</a:t>
                </a:r>
              </a:p>
              <a:p>
                <a:r>
                  <a:rPr lang="en-US" sz="2400">
                    <a:latin typeface="Times New Roman" pitchFamily="18" charset="0"/>
                  </a:rPr>
                  <a:t>model</a:t>
                </a: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4114800" y="3886200"/>
              <a:ext cx="4578350" cy="2743200"/>
              <a:chOff x="2592" y="2592"/>
              <a:chExt cx="2884" cy="1728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>
                <a:off x="3504" y="3120"/>
                <a:ext cx="1920" cy="1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22"/>
              <p:cNvSpPr>
                <a:spLocks noChangeShapeType="1"/>
              </p:cNvSpPr>
              <p:nvPr/>
            </p:nvSpPr>
            <p:spPr bwMode="auto">
              <a:xfrm>
                <a:off x="3504" y="3456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 Box 23"/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17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FF00"/>
                    </a:solidFill>
                    <a:latin typeface="Times New Roman" pitchFamily="18" charset="0"/>
                  </a:rPr>
                  <a:t>Logical Link Control</a:t>
                </a:r>
              </a:p>
            </p:txBody>
          </p:sp>
          <p:sp>
            <p:nvSpPr>
              <p:cNvPr id="10" name="Text Box 24"/>
              <p:cNvSpPr txBox="1">
                <a:spLocks noChangeArrowheads="1"/>
              </p:cNvSpPr>
              <p:nvPr/>
            </p:nvSpPr>
            <p:spPr bwMode="auto">
              <a:xfrm>
                <a:off x="3504" y="3504"/>
                <a:ext cx="19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FF00"/>
                    </a:solidFill>
                    <a:latin typeface="Times New Roman" pitchFamily="18" charset="0"/>
                  </a:rPr>
                  <a:t>Medium Access (MAC)</a:t>
                </a:r>
              </a:p>
            </p:txBody>
          </p:sp>
          <p:sp>
            <p:nvSpPr>
              <p:cNvPr id="11" name="Text Box 25"/>
              <p:cNvSpPr txBox="1">
                <a:spLocks noChangeArrowheads="1"/>
              </p:cNvSpPr>
              <p:nvPr/>
            </p:nvSpPr>
            <p:spPr bwMode="auto">
              <a:xfrm>
                <a:off x="3600" y="3936"/>
                <a:ext cx="13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FF00"/>
                    </a:solidFill>
                    <a:latin typeface="Times New Roman" pitchFamily="18" charset="0"/>
                  </a:rPr>
                  <a:t>Physical (PHY)</a:t>
                </a:r>
              </a:p>
            </p:txBody>
          </p:sp>
          <p:sp>
            <p:nvSpPr>
              <p:cNvPr id="12" name="Line 26"/>
              <p:cNvSpPr>
                <a:spLocks noChangeShapeType="1"/>
              </p:cNvSpPr>
              <p:nvPr/>
            </p:nvSpPr>
            <p:spPr bwMode="auto">
              <a:xfrm>
                <a:off x="3504" y="3840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AutoShape 27"/>
              <p:cNvSpPr>
                <a:spLocks/>
              </p:cNvSpPr>
              <p:nvPr/>
            </p:nvSpPr>
            <p:spPr bwMode="auto">
              <a:xfrm>
                <a:off x="2592" y="3408"/>
                <a:ext cx="240" cy="912"/>
              </a:xfrm>
              <a:prstGeom prst="rightBrace">
                <a:avLst>
                  <a:gd name="adj1" fmla="val 316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28"/>
              <p:cNvSpPr>
                <a:spLocks/>
              </p:cNvSpPr>
              <p:nvPr/>
            </p:nvSpPr>
            <p:spPr bwMode="auto">
              <a:xfrm>
                <a:off x="3264" y="3120"/>
                <a:ext cx="192" cy="1200"/>
              </a:xfrm>
              <a:prstGeom prst="leftBrace">
                <a:avLst>
                  <a:gd name="adj1" fmla="val 5208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utoShape 29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384" cy="306"/>
              </a:xfrm>
              <a:prstGeom prst="leftRightArrow">
                <a:avLst>
                  <a:gd name="adj1" fmla="val 50000"/>
                  <a:gd name="adj2" fmla="val 2509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30"/>
              <p:cNvSpPr txBox="1">
                <a:spLocks noChangeArrowheads="1"/>
              </p:cNvSpPr>
              <p:nvPr/>
            </p:nvSpPr>
            <p:spPr bwMode="auto">
              <a:xfrm>
                <a:off x="3984" y="2592"/>
                <a:ext cx="867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IEEE 802</a:t>
                </a:r>
              </a:p>
              <a:p>
                <a:r>
                  <a:rPr lang="en-US" sz="2400">
                    <a:latin typeface="Times New Roman" pitchFamily="18" charset="0"/>
                  </a:rPr>
                  <a:t>standards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B9899"/>
                </a:solidFill>
              </a:rPr>
              <a:t>Why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 Vender inter operability</a:t>
            </a:r>
          </a:p>
          <a:p>
            <a:r>
              <a:rPr lang="en-GB" dirty="0" smtClean="0"/>
              <a:t>Protects customer investment</a:t>
            </a:r>
          </a:p>
          <a:p>
            <a:r>
              <a:rPr lang="en-GB" dirty="0" smtClean="0"/>
              <a:t>Economies of scale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B9899"/>
                </a:solidFill>
              </a:rPr>
              <a:t>Why not Wireless Ethernet?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GB" dirty="0" smtClean="0"/>
              <a:t>Ethernet (802.3) </a:t>
            </a:r>
            <a:r>
              <a:rPr lang="en-GB" dirty="0"/>
              <a:t>is simple, widely used, cheap ...   </a:t>
            </a:r>
          </a:p>
          <a:p>
            <a:pPr marL="274320" indent="-274320" algn="ctr">
              <a:buNone/>
              <a:defRPr/>
            </a:pPr>
            <a:r>
              <a:rPr lang="en-GB" dirty="0"/>
              <a:t>But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GB" dirty="0"/>
              <a:t>Collision Detection</a:t>
            </a:r>
          </a:p>
          <a:p>
            <a:pPr marL="948690" lvl="2" indent="-274320">
              <a:buFont typeface="Wingdings" pitchFamily="2" charset="2"/>
              <a:buChar char="Ø"/>
              <a:defRPr/>
            </a:pPr>
            <a:r>
              <a:rPr lang="en-GB" dirty="0"/>
              <a:t>Not possible in wireless</a:t>
            </a:r>
          </a:p>
          <a:p>
            <a:pPr marL="948690" lvl="2" indent="-274320">
              <a:buFont typeface="Wingdings" pitchFamily="2" charset="2"/>
              <a:buChar char="Ø"/>
              <a:defRPr/>
            </a:pPr>
            <a:r>
              <a:rPr lang="en-GB" dirty="0"/>
              <a:t>Would require a full duplex radio</a:t>
            </a:r>
          </a:p>
          <a:p>
            <a:pPr marL="948690" lvl="2" indent="-274320">
              <a:buFont typeface="Wingdings" pitchFamily="2" charset="2"/>
              <a:buChar char="Ø"/>
              <a:defRPr/>
            </a:pPr>
            <a:r>
              <a:rPr lang="en-GB" dirty="0"/>
              <a:t>Receiver sensitivity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GB" dirty="0" smtClean="0"/>
              <a:t>Mobility</a:t>
            </a:r>
            <a:endParaRPr lang="en-GB" dirty="0"/>
          </a:p>
          <a:p>
            <a:pPr marL="274320" indent="-274320">
              <a:buFont typeface="Wingdings 2"/>
              <a:buChar char=""/>
              <a:defRPr/>
            </a:pPr>
            <a:r>
              <a:rPr lang="en-GB" dirty="0"/>
              <a:t>Power Save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B9899"/>
                </a:solidFill>
              </a:rPr>
              <a:t>802.11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GB" dirty="0"/>
              <a:t>802.11    -   1997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Maximum data rate: 2Mbps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2.4Ghz band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Indoor Range: 20 meters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Outdoor Range: 100 meters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Wide range of Physical layers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GB" dirty="0"/>
              <a:t>802.11a   -    1999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Maximum data rate: 54Mbps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5.1 - 5.8Ghz band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Indoor range: 35 meters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Outdoor range: 120 meters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54 Mbps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B9899"/>
                </a:solidFill>
              </a:rPr>
              <a:t>802.11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GB" dirty="0"/>
              <a:t>802.11b     -     1999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Maximum data rate: 11Mbps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2.4Ghz band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Indoor Range: 38 meters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Outdoor Range: 140 meters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11 Mbps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dirty="0"/>
              <a:t>802.11g     -     2003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The current industry adopted specification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Maximum data rate: 54Mbps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2.4Ghz band (backwards compatible with 802.11b)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Indoor range: 38 meters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US" dirty="0"/>
              <a:t>Outdoor range: 140 meters</a:t>
            </a:r>
            <a:r>
              <a:rPr lang="en-GB" dirty="0"/>
              <a:t>   </a:t>
            </a:r>
          </a:p>
          <a:p>
            <a:pPr marL="548640" lvl="1" indent="-274320">
              <a:buFont typeface="Wingdings" pitchFamily="2" charset="2"/>
              <a:buChar char="Ø"/>
              <a:defRPr/>
            </a:pPr>
            <a:r>
              <a:rPr lang="en-GB" dirty="0"/>
              <a:t>54  Mbps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2359</Words>
  <Application>Microsoft Office PowerPoint</Application>
  <PresentationFormat>On-screen Show (4:3)</PresentationFormat>
  <Paragraphs>259</Paragraphs>
  <Slides>37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Microsoft Office PowerPoint 97-2003 Slide</vt:lpstr>
      <vt:lpstr>The IEEE 802.11 standard</vt:lpstr>
      <vt:lpstr>Contents</vt:lpstr>
      <vt:lpstr>General Description </vt:lpstr>
      <vt:lpstr>What 802.11?</vt:lpstr>
      <vt:lpstr>Standardization of Wireless Networks</vt:lpstr>
      <vt:lpstr>Why Standard?</vt:lpstr>
      <vt:lpstr>Why not Wireless Ethernet?</vt:lpstr>
      <vt:lpstr>802.11 Versions</vt:lpstr>
      <vt:lpstr>802.11 Versions</vt:lpstr>
      <vt:lpstr>IEEE 802.11 Overview</vt:lpstr>
      <vt:lpstr>Generation of IEEE 802.11</vt:lpstr>
      <vt:lpstr>Operating Modes</vt:lpstr>
      <vt:lpstr>What is WiFi?</vt:lpstr>
      <vt:lpstr>Medium Access Control</vt:lpstr>
      <vt:lpstr>MAC for IEEE 802.11</vt:lpstr>
      <vt:lpstr>Important characteristics of MAC</vt:lpstr>
      <vt:lpstr>Basic Service Set (BSS)</vt:lpstr>
      <vt:lpstr>Extended Service Set (ESS)</vt:lpstr>
      <vt:lpstr>Features of MAC</vt:lpstr>
      <vt:lpstr>Throughput</vt:lpstr>
      <vt:lpstr>Delay</vt:lpstr>
      <vt:lpstr>Transparency to different PHY layers</vt:lpstr>
      <vt:lpstr>Fairness of access</vt:lpstr>
      <vt:lpstr>Battery power consumption</vt:lpstr>
      <vt:lpstr>The maximum number of nodes and maximum coverage area</vt:lpstr>
      <vt:lpstr>Robustness  vs  cochannel  access  and interference</vt:lpstr>
      <vt:lpstr>Robustness  vs  cochannel  access  and interference</vt:lpstr>
      <vt:lpstr>Robustness  vs  cochannel  access  and interference</vt:lpstr>
      <vt:lpstr>Typical cases of interference:  </vt:lpstr>
      <vt:lpstr>Summarization of the problems</vt:lpstr>
      <vt:lpstr>Summarization of the problems</vt:lpstr>
      <vt:lpstr>Establishing  peer-to-peer connectivity without a priori knowledge</vt:lpstr>
      <vt:lpstr>The ability to support hand-off/roaming  between service areas</vt:lpstr>
      <vt:lpstr>The ability to support broadcast (multicast)</vt:lpstr>
      <vt:lpstr>Insensitivity to capture effects</vt:lpstr>
      <vt:lpstr>Support of priority and non-reciprocal traffic</vt:lpstr>
      <vt:lpstr>Human safety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IEEE 802.11 standard</dc:title>
  <dc:creator>Sadhish</dc:creator>
  <cp:lastModifiedBy>Sadhish</cp:lastModifiedBy>
  <cp:revision>47</cp:revision>
  <dcterms:created xsi:type="dcterms:W3CDTF">2014-07-19T13:36:48Z</dcterms:created>
  <dcterms:modified xsi:type="dcterms:W3CDTF">2014-07-23T01:45:40Z</dcterms:modified>
</cp:coreProperties>
</file>