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65" r:id="rId4"/>
    <p:sldId id="261" r:id="rId5"/>
    <p:sldId id="262" r:id="rId6"/>
    <p:sldId id="267" r:id="rId7"/>
    <p:sldId id="268" r:id="rId8"/>
    <p:sldId id="259" r:id="rId9"/>
    <p:sldId id="264" r:id="rId10"/>
    <p:sldId id="269" r:id="rId11"/>
    <p:sldId id="271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8" r:id="rId39"/>
    <p:sldId id="297" r:id="rId40"/>
    <p:sldId id="299" r:id="rId41"/>
    <p:sldId id="300" r:id="rId42"/>
    <p:sldId id="302" r:id="rId43"/>
    <p:sldId id="303" r:id="rId44"/>
    <p:sldId id="301" r:id="rId45"/>
    <p:sldId id="304" r:id="rId46"/>
    <p:sldId id="305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52379-28FE-4885-9263-96F12840DAC1}" type="datetimeFigureOut">
              <a:rPr lang="en-US" smtClean="0"/>
              <a:pPr/>
              <a:t>03-Aug-14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B09CD-27FF-4C65-AC49-DCB95F3F2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ireless_network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Wireless_access_point" TargetMode="External"/><Relationship Id="rId5" Type="http://schemas.openxmlformats.org/officeDocument/2006/relationships/hyperlink" Target="http://en.wikipedia.org/wiki/Router_(computing)" TargetMode="External"/><Relationship Id="rId4" Type="http://schemas.openxmlformats.org/officeDocument/2006/relationships/hyperlink" Target="http://en.wikipedia.org/wiki/Ad_hoc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EFE339-88FE-4C6C-B085-3CE6CA35B2A3}" type="slidenum">
              <a:rPr lang="en-US"/>
              <a:pPr/>
              <a:t>4</a:t>
            </a:fld>
            <a:endParaRPr lang="en-US"/>
          </a:p>
        </p:txBody>
      </p:sp>
      <p:sp>
        <p:nvSpPr>
          <p:cNvPr id="89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ADD33A-8990-4871-80C7-2E9B3C893466}" type="slidenum">
              <a:rPr lang="en-US"/>
              <a:pPr/>
              <a:t>5</a:t>
            </a:fld>
            <a:endParaRPr lang="en-US"/>
          </a:p>
        </p:txBody>
      </p:sp>
      <p:sp>
        <p:nvSpPr>
          <p:cNvPr id="89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wireless ad hoc network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a decentralized type of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Wireless network"/>
              </a:rPr>
              <a:t>wireless network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 The network is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Ad hoc"/>
              </a:rPr>
              <a:t>ad hoc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because it does not rely on a pre existing infrastructure, such as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Router (computing)"/>
              </a:rPr>
              <a:t>routers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in wired networks or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Wireless access point"/>
              </a:rPr>
              <a:t>access points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in managed (infrastructure) wireless networks.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36A83-6AA3-46F2-BDC3-F2F58F01FF7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Note: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stations are capable of updating their NAVs based on the RTS from the source station and CTS from the destination station, which helps to combat the hidden terminal problem.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B09CD-27FF-4C65-AC49-DCB95F3F2EA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Typically the range used for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fragmentation threshold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 256-2346. The default value for many devices is set to be 2346. Typically this means that it is disabled and will never be used.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B09CD-27FF-4C65-AC49-DCB95F3F2EA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EDB-20E3-4DA7-A5C5-87EAE1BE728A}" type="datetimeFigureOut">
              <a:rPr lang="en-US" smtClean="0"/>
              <a:pPr/>
              <a:t>03-Aug-14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BEEE-555C-48F0-921E-7A827D034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EDB-20E3-4DA7-A5C5-87EAE1BE728A}" type="datetimeFigureOut">
              <a:rPr lang="en-US" smtClean="0"/>
              <a:pPr/>
              <a:t>03-Aug-14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BEEE-555C-48F0-921E-7A827D034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EDB-20E3-4DA7-A5C5-87EAE1BE728A}" type="datetimeFigureOut">
              <a:rPr lang="en-US" smtClean="0"/>
              <a:pPr/>
              <a:t>03-Aug-14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BEEE-555C-48F0-921E-7A827D034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EDB-20E3-4DA7-A5C5-87EAE1BE728A}" type="datetimeFigureOut">
              <a:rPr lang="en-US" smtClean="0"/>
              <a:pPr/>
              <a:t>03-Aug-14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BEEE-555C-48F0-921E-7A827D034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EDB-20E3-4DA7-A5C5-87EAE1BE728A}" type="datetimeFigureOut">
              <a:rPr lang="en-US" smtClean="0"/>
              <a:pPr/>
              <a:t>03-Aug-14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BEEE-555C-48F0-921E-7A827D034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EDB-20E3-4DA7-A5C5-87EAE1BE728A}" type="datetimeFigureOut">
              <a:rPr lang="en-US" smtClean="0"/>
              <a:pPr/>
              <a:t>03-Aug-14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BEEE-555C-48F0-921E-7A827D034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EDB-20E3-4DA7-A5C5-87EAE1BE728A}" type="datetimeFigureOut">
              <a:rPr lang="en-US" smtClean="0"/>
              <a:pPr/>
              <a:t>03-Aug-14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BEEE-555C-48F0-921E-7A827D034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EDB-20E3-4DA7-A5C5-87EAE1BE728A}" type="datetimeFigureOut">
              <a:rPr lang="en-US" smtClean="0"/>
              <a:pPr/>
              <a:t>03-Aug-14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BEEE-555C-48F0-921E-7A827D034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EDB-20E3-4DA7-A5C5-87EAE1BE728A}" type="datetimeFigureOut">
              <a:rPr lang="en-US" smtClean="0"/>
              <a:pPr/>
              <a:t>03-Aug-14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BEEE-555C-48F0-921E-7A827D034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EDB-20E3-4DA7-A5C5-87EAE1BE728A}" type="datetimeFigureOut">
              <a:rPr lang="en-US" smtClean="0"/>
              <a:pPr/>
              <a:t>03-Aug-14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BEEE-555C-48F0-921E-7A827D034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EDB-20E3-4DA7-A5C5-87EAE1BE728A}" type="datetimeFigureOut">
              <a:rPr lang="en-US" smtClean="0"/>
              <a:pPr/>
              <a:t>03-Aug-14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BEEE-555C-48F0-921E-7A827D034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63EDB-20E3-4DA7-A5C5-87EAE1BE728A}" type="datetimeFigureOut">
              <a:rPr lang="en-US" smtClean="0"/>
              <a:pPr/>
              <a:t>03-Aug-14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8BEEE-555C-48F0-921E-7A827D034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The structure of the IEEE standard MAC  protocol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Coordination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/>
              <a:t>Supports one mandatory and two optional  coordination function  schemes 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Distributed coordination function (DCF), based on a CSMA with collision avoidance (CSMA/CA) protocol.</a:t>
            </a:r>
          </a:p>
          <a:p>
            <a:pPr marL="514350" indent="-514350" algn="just">
              <a:buAutoNum type="arabicPeriod" startAt="2"/>
            </a:pPr>
            <a:r>
              <a:rPr lang="en-US" dirty="0" smtClean="0"/>
              <a:t>DCF with handshaking-the request to send (RTS)-clear to send (CTS) procedure-is an optional CF. </a:t>
            </a:r>
          </a:p>
          <a:p>
            <a:pPr marL="514350" indent="-514350" algn="just">
              <a:buAutoNum type="arabicPeriod" startAt="2"/>
            </a:pPr>
            <a:r>
              <a:rPr lang="en-US" dirty="0" smtClean="0"/>
              <a:t>Point coordination function  (PCF) for distributed time-bounded services (DTBS) in which a point coordinator (or PCF station) has priority control of the medium.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architecture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762124"/>
            <a:ext cx="6172199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Distributed coordination function (DCF)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It is the fundamental access method used to support asynchronous data transfer.</a:t>
            </a:r>
          </a:p>
          <a:p>
            <a:pPr algn="just"/>
            <a:r>
              <a:rPr lang="en-US" dirty="0" smtClean="0"/>
              <a:t>All stations must support the DCF. </a:t>
            </a:r>
          </a:p>
          <a:p>
            <a:pPr algn="just"/>
            <a:r>
              <a:rPr lang="en-US" dirty="0" smtClean="0"/>
              <a:t>The DCF operates solely in the ad hoc network and either operates solely or coexists with the PCF in an infrastructure network. </a:t>
            </a:r>
          </a:p>
          <a:p>
            <a:pPr algn="just"/>
            <a:r>
              <a:rPr lang="en-US" dirty="0" smtClean="0"/>
              <a:t>It supports contention services.</a:t>
            </a:r>
          </a:p>
          <a:p>
            <a:pPr algn="just"/>
            <a:r>
              <a:rPr lang="en-US" dirty="0" smtClean="0"/>
              <a:t>Contention services imply that each station with an MSDU queued for transmission must compete for access to the channel and, once the MSDU is transmitted, must </a:t>
            </a:r>
            <a:r>
              <a:rPr lang="en-US" dirty="0" err="1" smtClean="0"/>
              <a:t>recontend</a:t>
            </a:r>
            <a:r>
              <a:rPr lang="en-US" dirty="0" smtClean="0"/>
              <a:t> for access to the channel for all subsequent frames.</a:t>
            </a:r>
          </a:p>
          <a:p>
            <a:pPr algn="just"/>
            <a:r>
              <a:rPr lang="en-US" dirty="0" smtClean="0"/>
              <a:t>Contention services promote fair access to the channel for all stations.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Why CSMA protocol in MAC?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60960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The DCF is based on CSMA/CA, which is attractive to both vendors and researchers due to the popularity  of Ethernet.</a:t>
            </a:r>
          </a:p>
          <a:p>
            <a:pPr algn="just"/>
            <a:r>
              <a:rPr lang="en-US" dirty="0" smtClean="0"/>
              <a:t>CSMA is a member of the ALOHA family of protocols.</a:t>
            </a:r>
          </a:p>
          <a:p>
            <a:pPr algn="just"/>
            <a:r>
              <a:rPr lang="en-US" dirty="0" smtClean="0"/>
              <a:t>ALOHA was </a:t>
            </a:r>
            <a:r>
              <a:rPr lang="en-US" dirty="0" smtClean="0">
                <a:solidFill>
                  <a:srgbClr val="FF0000"/>
                </a:solidFill>
              </a:rPr>
              <a:t>the first multiple/random access protocol </a:t>
            </a:r>
            <a:r>
              <a:rPr lang="en-US" dirty="0" smtClean="0"/>
              <a:t>to be applied to large-scale wireless networks. </a:t>
            </a:r>
          </a:p>
          <a:p>
            <a:pPr algn="just"/>
            <a:r>
              <a:rPr lang="en-US" dirty="0" smtClean="0"/>
              <a:t>Pure ALOHA can present unstable behavior when many collisions must be handled. </a:t>
            </a:r>
          </a:p>
          <a:p>
            <a:pPr algn="just"/>
            <a:r>
              <a:rPr lang="en-US" dirty="0" smtClean="0"/>
              <a:t>This can </a:t>
            </a:r>
            <a:r>
              <a:rPr lang="en-US" dirty="0" smtClean="0">
                <a:solidFill>
                  <a:srgbClr val="FF0000"/>
                </a:solidFill>
              </a:rPr>
              <a:t>result in  an unacceptable degradation of the throughput</a:t>
            </a:r>
            <a:r>
              <a:rPr lang="en-US" dirty="0" smtClean="0"/>
              <a:t>.  </a:t>
            </a:r>
          </a:p>
          <a:p>
            <a:pPr algn="just"/>
            <a:r>
              <a:rPr lang="en-US" dirty="0" smtClean="0"/>
              <a:t>Improved versions (slotted ALOHA) reduce the possibility of collision duration.</a:t>
            </a:r>
          </a:p>
          <a:p>
            <a:pPr algn="just"/>
            <a:r>
              <a:rPr lang="en-US" dirty="0" smtClean="0"/>
              <a:t>CSMA, which  </a:t>
            </a:r>
            <a:r>
              <a:rPr lang="en-US" dirty="0" smtClean="0">
                <a:solidFill>
                  <a:srgbClr val="FF0000"/>
                </a:solidFill>
              </a:rPr>
              <a:t>senses the status of a channel before transmitting</a:t>
            </a:r>
            <a:r>
              <a:rPr lang="en-US" dirty="0" smtClean="0"/>
              <a:t>, is the simplest way to improve ALOHA. </a:t>
            </a:r>
          </a:p>
          <a:p>
            <a:pPr algn="just"/>
            <a:r>
              <a:rPr lang="en-US" dirty="0" smtClean="0"/>
              <a:t>CSMA demonstrates an increase in throughput. </a:t>
            </a:r>
          </a:p>
          <a:p>
            <a:pPr algn="just"/>
            <a:r>
              <a:rPr lang="en-US" dirty="0" smtClean="0"/>
              <a:t>Therefore, the IEEE 802.3 committee chose persistent CSMA/CD as the MAC for wired LANs.</a:t>
            </a:r>
          </a:p>
          <a:p>
            <a:pPr algn="just"/>
            <a:r>
              <a:rPr lang="en-US" dirty="0" smtClean="0"/>
              <a:t>The success of CSMA/CD in Ethernet relies on </a:t>
            </a:r>
            <a:r>
              <a:rPr lang="en-US" dirty="0" smtClean="0">
                <a:solidFill>
                  <a:srgbClr val="FF0000"/>
                </a:solidFill>
              </a:rPr>
              <a:t>the ease of sensing the carrier by measuring the current or voltage in the cable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Carrier sensing is a major problem for radio networks due to the hidden terminal  problem .</a:t>
            </a:r>
          </a:p>
          <a:p>
            <a:pPr algn="just"/>
            <a:r>
              <a:rPr lang="en-US" dirty="0" smtClean="0"/>
              <a:t>Reliable carrier sensing is extremely  difficult to severe channel fading in indoor environments.</a:t>
            </a:r>
          </a:p>
          <a:p>
            <a:pPr algn="just"/>
            <a:r>
              <a:rPr lang="en-US" dirty="0" smtClean="0"/>
              <a:t>Carrier sensing is performed at both the </a:t>
            </a:r>
          </a:p>
          <a:p>
            <a:pPr lvl="1" algn="just"/>
            <a:r>
              <a:rPr lang="en-US" dirty="0" smtClean="0"/>
              <a:t>air interface, referred to as </a:t>
            </a:r>
            <a:r>
              <a:rPr lang="en-US" dirty="0" smtClean="0">
                <a:solidFill>
                  <a:srgbClr val="FF0000"/>
                </a:solidFill>
              </a:rPr>
              <a:t>physical carrier sensing</a:t>
            </a:r>
            <a:r>
              <a:rPr lang="en-US" dirty="0" smtClean="0"/>
              <a:t>, </a:t>
            </a:r>
          </a:p>
          <a:p>
            <a:pPr lvl="1" algn="just"/>
            <a:r>
              <a:rPr lang="en-US" dirty="0" smtClean="0"/>
              <a:t>MAC </a:t>
            </a:r>
            <a:r>
              <a:rPr lang="en-US" dirty="0" err="1" smtClean="0"/>
              <a:t>sublayer</a:t>
            </a:r>
            <a:r>
              <a:rPr lang="en-US" dirty="0" smtClean="0"/>
              <a:t>, referred to as </a:t>
            </a:r>
            <a:r>
              <a:rPr lang="en-US" dirty="0" smtClean="0">
                <a:solidFill>
                  <a:srgbClr val="FF0000"/>
                </a:solidFill>
              </a:rPr>
              <a:t>virtual  carrier sensing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Physical carrier sensing detects the presence of other IEEE 802.11 WLAN users by analyzing all detected packets and detects activity  in the channel via </a:t>
            </a:r>
            <a:r>
              <a:rPr lang="en-US" dirty="0" smtClean="0">
                <a:solidFill>
                  <a:srgbClr val="FF0000"/>
                </a:solidFill>
              </a:rPr>
              <a:t>relative signal strength </a:t>
            </a:r>
            <a:r>
              <a:rPr lang="en-US" dirty="0" smtClean="0"/>
              <a:t>from other sources. </a:t>
            </a:r>
          </a:p>
          <a:p>
            <a:pPr algn="just"/>
            <a:r>
              <a:rPr lang="en-US" dirty="0" smtClean="0"/>
              <a:t>CSMA/CD is not used, because a station is unable to listen to the channel for collisions while transmitting.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In radio systems that depend on the physical sensing of the carrier, a problem called the </a:t>
            </a:r>
            <a:r>
              <a:rPr lang="en-US" dirty="0" smtClean="0">
                <a:solidFill>
                  <a:srgbClr val="FF0000"/>
                </a:solidFill>
              </a:rPr>
              <a:t>hidden node problem arises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In this situation, a single receiving station can hear two different  transmitters,  but  the  two  transmitters  cannot  hear the  carrier signals of one another. </a:t>
            </a:r>
          </a:p>
          <a:p>
            <a:pPr algn="just"/>
            <a:r>
              <a:rPr lang="en-US" dirty="0" smtClean="0"/>
              <a:t>In this type of topology, the transmitters send frames without performing a random </a:t>
            </a:r>
            <a:r>
              <a:rPr lang="en-US" dirty="0" err="1" smtClean="0"/>
              <a:t>backoff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This results in the likelihood  of collision. </a:t>
            </a:r>
          </a:p>
          <a:p>
            <a:pPr algn="just"/>
            <a:r>
              <a:rPr lang="en-US" dirty="0" smtClean="0"/>
              <a:t>To alleviate the hidden terminal problem and to increase reliability,  CSMA/CA  is used.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CDF with </a:t>
            </a:r>
            <a:r>
              <a:rPr lang="en-US" dirty="0" smtClean="0"/>
              <a:t>handshaking </a:t>
            </a:r>
            <a:r>
              <a:rPr lang="en-US" dirty="0" smtClean="0"/>
              <a:t>(RTS-CTS procedure) </a:t>
            </a:r>
            <a:r>
              <a:rPr lang="en-US" dirty="0" smtClean="0"/>
              <a:t>(optional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 802.11  MAC  protocol </a:t>
            </a:r>
            <a:r>
              <a:rPr lang="en-US" dirty="0" smtClean="0"/>
              <a:t> includes a </a:t>
            </a:r>
            <a:r>
              <a:rPr lang="en-US" dirty="0" smtClean="0"/>
              <a:t>well-known mechanism for solving the </a:t>
            </a:r>
            <a:r>
              <a:rPr lang="en-US" dirty="0" smtClean="0"/>
              <a:t>hidden </a:t>
            </a:r>
            <a:r>
              <a:rPr lang="en-US" dirty="0" smtClean="0"/>
              <a:t>node problem.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 smtClean="0"/>
              <a:t>protocol makes use of two control </a:t>
            </a:r>
            <a:r>
              <a:rPr lang="en-US" dirty="0" smtClean="0"/>
              <a:t>frames:</a:t>
            </a:r>
          </a:p>
          <a:p>
            <a:pPr lvl="1" algn="just"/>
            <a:r>
              <a:rPr lang="en-US" dirty="0" smtClean="0"/>
              <a:t>A </a:t>
            </a:r>
            <a:r>
              <a:rPr lang="en-US" dirty="0" smtClean="0"/>
              <a:t>RTS frame that a potential transmitter sends to a </a:t>
            </a:r>
            <a:r>
              <a:rPr lang="en-US" dirty="0" smtClean="0"/>
              <a:t>receiver</a:t>
            </a:r>
          </a:p>
          <a:p>
            <a:pPr lvl="1" algn="just"/>
            <a:r>
              <a:rPr lang="en-US" dirty="0" smtClean="0"/>
              <a:t>A </a:t>
            </a:r>
            <a:r>
              <a:rPr lang="en-US" dirty="0" smtClean="0"/>
              <a:t>CTS frame that a receiver sends in response to a </a:t>
            </a:r>
            <a:r>
              <a:rPr lang="en-US" dirty="0" smtClean="0"/>
              <a:t>transmitter‘s RTS </a:t>
            </a:r>
            <a:r>
              <a:rPr lang="en-US" dirty="0" smtClean="0"/>
              <a:t>frame.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NAV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The CTS frame gives the requesting station permission to transmit while notifying  all stations within radio range not to initiate  any </a:t>
            </a:r>
            <a:r>
              <a:rPr lang="en-US" dirty="0" smtClean="0"/>
              <a:t>transmissions </a:t>
            </a:r>
            <a:r>
              <a:rPr lang="en-US" dirty="0" smtClean="0"/>
              <a:t>for a given time. This is called the </a:t>
            </a:r>
            <a:r>
              <a:rPr lang="en-US" b="1" dirty="0" smtClean="0">
                <a:solidFill>
                  <a:srgbClr val="002060"/>
                </a:solidFill>
              </a:rPr>
              <a:t>net allocation vector (NAV) 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en-US" dirty="0" smtClean="0"/>
              <a:t>NAV </a:t>
            </a:r>
            <a:r>
              <a:rPr lang="en-US" dirty="0" smtClean="0"/>
              <a:t>indicates the amount of the time that must elapse before the current transmission session is </a:t>
            </a:r>
            <a:r>
              <a:rPr lang="en-US" dirty="0" smtClean="0"/>
              <a:t>complete.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smtClean="0"/>
              <a:t>channel is marked busy if either the physical or virtual  carrier sensing mechanisms indicates that  the channel is busy.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CDF with handshaking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Because of the signaling overhead involved, the RTS/CTS feature is </a:t>
            </a:r>
            <a:r>
              <a:rPr lang="en-US" dirty="0" smtClean="0"/>
              <a:t>not</a:t>
            </a:r>
            <a:r>
              <a:rPr lang="en-US" dirty="0" smtClean="0"/>
              <a:t> used for short packets, for which the likelihood  of collision and cost (in terms of retransmission time) are both small anyway. </a:t>
            </a:r>
            <a:endParaRPr lang="en-US" dirty="0" smtClean="0"/>
          </a:p>
          <a:p>
            <a:pPr algn="just"/>
            <a:r>
              <a:rPr lang="en-US" dirty="0" smtClean="0"/>
              <a:t>If RTS/CTS is not used, the duration field of the data frames </a:t>
            </a:r>
            <a:r>
              <a:rPr lang="en-US" dirty="0" smtClean="0"/>
              <a:t>make a reality of NAV.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DCF transmission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A source station performs </a:t>
            </a:r>
            <a:r>
              <a:rPr lang="en-US" dirty="0" smtClean="0"/>
              <a:t>virtual </a:t>
            </a:r>
            <a:r>
              <a:rPr lang="en-US" dirty="0" smtClean="0"/>
              <a:t>carrier sensing (NAV actualization) by sending </a:t>
            </a:r>
            <a:r>
              <a:rPr lang="en-US" b="1" dirty="0" smtClean="0">
                <a:solidFill>
                  <a:srgbClr val="002060"/>
                </a:solidFill>
              </a:rPr>
              <a:t>MPDU duration </a:t>
            </a:r>
            <a:r>
              <a:rPr lang="en-US" b="1" dirty="0" smtClean="0">
                <a:solidFill>
                  <a:srgbClr val="002060"/>
                </a:solidFill>
              </a:rPr>
              <a:t>information  </a:t>
            </a:r>
            <a:r>
              <a:rPr lang="en-US" dirty="0" smtClean="0"/>
              <a:t>in the header of RTS, CTS, and/or data frames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An MPDU is a complete data unit that is passed from the MAC </a:t>
            </a:r>
            <a:r>
              <a:rPr lang="en-US" dirty="0" err="1" smtClean="0"/>
              <a:t>sublayer</a:t>
            </a:r>
            <a:r>
              <a:rPr lang="en-US" dirty="0" smtClean="0"/>
              <a:t> to the physical layer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MPDU contains information,  payload, and a 32-bit CRC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duration  field indicates the amount of time </a:t>
            </a:r>
            <a:r>
              <a:rPr lang="en-US" dirty="0" smtClean="0"/>
              <a:t>in </a:t>
            </a:r>
            <a:r>
              <a:rPr lang="en-US" dirty="0" smtClean="0"/>
              <a:t>which the channel will  be used to complete successful transmission of the data or management frame.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It consists </a:t>
            </a:r>
            <a:r>
              <a:rPr lang="en-US" dirty="0"/>
              <a:t>of one or more </a:t>
            </a:r>
            <a:r>
              <a:rPr lang="en-US" dirty="0">
                <a:solidFill>
                  <a:srgbClr val="FF0000"/>
                </a:solidFill>
              </a:rPr>
              <a:t>basic service sets (BSS</a:t>
            </a:r>
            <a:r>
              <a:rPr lang="en-US" dirty="0"/>
              <a:t>) that  are interconnected  with  a </a:t>
            </a:r>
            <a:r>
              <a:rPr lang="en-US" dirty="0">
                <a:solidFill>
                  <a:srgbClr val="FF0000"/>
                </a:solidFill>
              </a:rPr>
              <a:t>distribution  system (DS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BSS </a:t>
            </a:r>
            <a:r>
              <a:rPr lang="en-US" dirty="0">
                <a:solidFill>
                  <a:srgbClr val="FF0000"/>
                </a:solidFill>
              </a:rPr>
              <a:t>is the fundamental </a:t>
            </a:r>
            <a:r>
              <a:rPr lang="en-US" dirty="0"/>
              <a:t>building block of the IEEE 802.11 </a:t>
            </a:r>
            <a:r>
              <a:rPr lang="en-US" dirty="0" smtClean="0"/>
              <a:t>architecture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BSS is defined as</a:t>
            </a:r>
            <a:r>
              <a:rPr lang="en-US" b="1" i="1" dirty="0">
                <a:solidFill>
                  <a:srgbClr val="FF0000"/>
                </a:solidFill>
              </a:rPr>
              <a:t> a group of stations (STAs) that are under the direct control of a single coordination function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coordination </a:t>
            </a:r>
            <a:r>
              <a:rPr lang="en-US" dirty="0" smtClean="0"/>
              <a:t>function </a:t>
            </a:r>
            <a:r>
              <a:rPr lang="en-US" dirty="0"/>
              <a:t>can </a:t>
            </a:r>
            <a:r>
              <a:rPr lang="en-US" dirty="0" smtClean="0"/>
              <a:t>be </a:t>
            </a:r>
            <a:r>
              <a:rPr lang="en-US" b="1" dirty="0" smtClean="0">
                <a:solidFill>
                  <a:srgbClr val="002060"/>
                </a:solidFill>
              </a:rPr>
              <a:t>DCF (Distributed Coordination Function) or PCF (Point Coordination Function</a:t>
            </a:r>
            <a:r>
              <a:rPr lang="en-US" dirty="0" smtClean="0">
                <a:solidFill>
                  <a:srgbClr val="002060"/>
                </a:solidFill>
              </a:rPr>
              <a:t>).</a:t>
            </a:r>
          </a:p>
          <a:p>
            <a:pPr algn="just"/>
            <a:r>
              <a:rPr lang="en-US" dirty="0" smtClean="0"/>
              <a:t>The geographical </a:t>
            </a:r>
            <a:r>
              <a:rPr lang="en-US" dirty="0"/>
              <a:t>area covered by the BSS is known  as the </a:t>
            </a:r>
            <a:r>
              <a:rPr lang="en-US" b="1" dirty="0">
                <a:solidFill>
                  <a:srgbClr val="002060"/>
                </a:solidFill>
              </a:rPr>
              <a:t>basic service area (BSA</a:t>
            </a:r>
            <a:r>
              <a:rPr lang="en-US" b="1" dirty="0" smtClean="0">
                <a:solidFill>
                  <a:srgbClr val="002060"/>
                </a:solidFill>
              </a:rPr>
              <a:t>). </a:t>
            </a:r>
          </a:p>
          <a:p>
            <a:pPr algn="just"/>
            <a:r>
              <a:rPr lang="en-US" dirty="0" smtClean="0"/>
              <a:t>Conceptually</a:t>
            </a:r>
            <a:r>
              <a:rPr lang="en-US" dirty="0"/>
              <a:t>, all stations in a BSS can communicate directly with  all other stations in a BSS. </a:t>
            </a:r>
            <a:endParaRPr lang="en-US" dirty="0" smtClean="0"/>
          </a:p>
          <a:p>
            <a:pPr algn="just"/>
            <a:r>
              <a:rPr lang="en-US" dirty="0" smtClean="0"/>
              <a:t>Due </a:t>
            </a:r>
            <a:r>
              <a:rPr lang="en-US" dirty="0"/>
              <a:t>to multipath  fading, or  interference  </a:t>
            </a:r>
            <a:r>
              <a:rPr lang="en-US" dirty="0" smtClean="0"/>
              <a:t>some </a:t>
            </a:r>
            <a:r>
              <a:rPr lang="en-US" dirty="0"/>
              <a:t>stations </a:t>
            </a:r>
            <a:r>
              <a:rPr lang="en-US" dirty="0" smtClean="0"/>
              <a:t> appear to be </a:t>
            </a:r>
            <a:r>
              <a:rPr lang="en-US" dirty="0"/>
              <a:t>hidden from other stations.</a:t>
            </a:r>
          </a:p>
          <a:p>
            <a:pPr algn="just"/>
            <a:r>
              <a:rPr lang="en-US" dirty="0"/>
              <a:t>An ad hoc network is the deliberate grouping of stations into a single BSS for the purpose of internetworked  communications without the aid of an infrastructure  network.  </a:t>
            </a:r>
            <a:endParaRPr lang="en-US" dirty="0" smtClean="0"/>
          </a:p>
          <a:p>
            <a:pPr algn="just"/>
            <a:r>
              <a:rPr lang="en-US" b="1" dirty="0" smtClean="0">
                <a:solidFill>
                  <a:srgbClr val="002060"/>
                </a:solidFill>
              </a:rPr>
              <a:t>Independent BSS (IBSS) </a:t>
            </a:r>
            <a:r>
              <a:rPr lang="en-US" dirty="0"/>
              <a:t>is the formal name of an ad hoc network  in the IEEE 802.11.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DCF transmission </a:t>
            </a:r>
            <a:r>
              <a:rPr lang="en-US" dirty="0" smtClean="0"/>
              <a:t>procedure -</a:t>
            </a:r>
            <a:r>
              <a:rPr lang="en-US" dirty="0" smtClean="0"/>
              <a:t> 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Priority access </a:t>
            </a:r>
            <a:r>
              <a:rPr lang="en-US" dirty="0" smtClean="0"/>
              <a:t>is </a:t>
            </a:r>
            <a:r>
              <a:rPr lang="en-US" dirty="0" smtClean="0"/>
              <a:t>controlled through the use of the </a:t>
            </a:r>
            <a:r>
              <a:rPr lang="en-US" b="1" dirty="0" err="1" smtClean="0">
                <a:solidFill>
                  <a:srgbClr val="002060"/>
                </a:solidFill>
              </a:rPr>
              <a:t>interframe</a:t>
            </a:r>
            <a:r>
              <a:rPr lang="en-US" b="1" dirty="0" smtClean="0">
                <a:solidFill>
                  <a:srgbClr val="002060"/>
                </a:solidFill>
              </a:rPr>
              <a:t> space (IFS)</a:t>
            </a:r>
            <a:r>
              <a:rPr lang="en-US" dirty="0" smtClean="0"/>
              <a:t>, a time interval between the transmission of frames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Three IFS intervals are specified in the standard: </a:t>
            </a:r>
            <a:endParaRPr lang="en-US" dirty="0" smtClean="0"/>
          </a:p>
          <a:p>
            <a:pPr lvl="1" algn="just"/>
            <a:r>
              <a:rPr lang="en-US" dirty="0" smtClean="0"/>
              <a:t>short </a:t>
            </a:r>
            <a:r>
              <a:rPr lang="en-US" dirty="0" smtClean="0"/>
              <a:t>IFS (SIFS), </a:t>
            </a:r>
            <a:endParaRPr lang="en-US" dirty="0" smtClean="0"/>
          </a:p>
          <a:p>
            <a:pPr lvl="1" algn="just"/>
            <a:r>
              <a:rPr lang="en-US" dirty="0" smtClean="0"/>
              <a:t>point </a:t>
            </a:r>
            <a:r>
              <a:rPr lang="en-US" dirty="0" smtClean="0"/>
              <a:t>coordination function  IFS (PIFS), </a:t>
            </a:r>
            <a:r>
              <a:rPr lang="en-US" dirty="0" smtClean="0"/>
              <a:t>and</a:t>
            </a:r>
          </a:p>
          <a:p>
            <a:pPr lvl="1" algn="just"/>
            <a:r>
              <a:rPr lang="en-US" dirty="0" smtClean="0"/>
              <a:t>DCF </a:t>
            </a:r>
            <a:r>
              <a:rPr lang="en-US" dirty="0" smtClean="0"/>
              <a:t>IFS (DIFS). </a:t>
            </a:r>
          </a:p>
          <a:p>
            <a:pPr lvl="1" algn="just">
              <a:buNone/>
            </a:pPr>
            <a:r>
              <a:rPr lang="en-US" b="1" dirty="0" smtClean="0"/>
              <a:t>Note:</a:t>
            </a:r>
          </a:p>
          <a:p>
            <a:pPr lvl="1" algn="just">
              <a:buNone/>
            </a:pPr>
            <a:r>
              <a:rPr lang="en-US" dirty="0" smtClean="0"/>
              <a:t>The </a:t>
            </a:r>
            <a:r>
              <a:rPr lang="en-US" dirty="0" smtClean="0"/>
              <a:t>SIFS interval is the smallest IFS, followed by PIFS </a:t>
            </a:r>
            <a:r>
              <a:rPr lang="en-US" dirty="0" smtClean="0"/>
              <a:t>and DIFS</a:t>
            </a:r>
            <a:r>
              <a:rPr lang="en-US" dirty="0" smtClean="0"/>
              <a:t>, </a:t>
            </a:r>
            <a:r>
              <a:rPr lang="en-US" dirty="0" smtClean="0"/>
              <a:t>respectively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Procedure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When  </a:t>
            </a:r>
            <a:r>
              <a:rPr lang="en-US" dirty="0" smtClean="0"/>
              <a:t>a station senses that the channel is idle, the station transmits an MPDU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The receiving station calculates the checksum and determines whether the packet was received correctly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Upon receipt of a correct packet, the receiving station waits for a SIFS interval and transmits a positive ACK frame to the source </a:t>
            </a:r>
            <a:r>
              <a:rPr lang="en-US" dirty="0" smtClean="0"/>
              <a:t>station</a:t>
            </a:r>
            <a:r>
              <a:rPr lang="en-US" dirty="0" smtClean="0"/>
              <a:t>,  indicating  that  the  transmission was successful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When  the  data frame is transmitted, the duration field of the frame is used to let all </a:t>
            </a:r>
            <a:r>
              <a:rPr lang="en-US" dirty="0" smtClean="0"/>
              <a:t>stations </a:t>
            </a:r>
            <a:r>
              <a:rPr lang="en-US" dirty="0" smtClean="0"/>
              <a:t>in the BSS know how long the medium will  be busy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All stations hearing the data frame adjust their  NAV based on the duration  field value, which includes the SIFS interval and the ACK following  the data frame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RTS and 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Since </a:t>
            </a:r>
            <a:r>
              <a:rPr lang="en-US" dirty="0" smtClean="0"/>
              <a:t>a source station in a BSS cannot hear its own  transmissions, when  a collision  </a:t>
            </a:r>
            <a:r>
              <a:rPr lang="en-US" dirty="0" smtClean="0"/>
              <a:t>occurs </a:t>
            </a:r>
            <a:r>
              <a:rPr lang="en-US" dirty="0" smtClean="0"/>
              <a:t>a lot of channel bandwidth is wasted due to a corrupt </a:t>
            </a:r>
            <a:r>
              <a:rPr lang="en-US" dirty="0" smtClean="0"/>
              <a:t>MPDU</a:t>
            </a:r>
          </a:p>
          <a:p>
            <a:pPr algn="just"/>
            <a:r>
              <a:rPr lang="en-US" dirty="0" smtClean="0"/>
              <a:t>a station can use RTS and CTS control </a:t>
            </a:r>
            <a:r>
              <a:rPr lang="en-US" dirty="0" smtClean="0"/>
              <a:t>frames to minimize the bandwidth wastage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using RTS and 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The source station </a:t>
            </a:r>
            <a:r>
              <a:rPr lang="en-US" dirty="0" smtClean="0"/>
              <a:t>first </a:t>
            </a:r>
            <a:r>
              <a:rPr lang="en-US" dirty="0" smtClean="0"/>
              <a:t>transmits the RTS control frames with  a data or management frame queued for </a:t>
            </a:r>
            <a:r>
              <a:rPr lang="en-US" dirty="0" smtClean="0"/>
              <a:t>transmission </a:t>
            </a:r>
            <a:r>
              <a:rPr lang="en-US" dirty="0" smtClean="0"/>
              <a:t>to a specified destination station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All stations in the BSS hear the RTS packet with  a CTS packet after a SIFS idle period has elapsed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Stations hearing the CTS packet look at the duration field and again update their NAV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After receiving CTS</a:t>
            </a:r>
            <a:r>
              <a:rPr lang="en-US" dirty="0" smtClean="0"/>
              <a:t>, the source station is virtually assured that the medium is stable and reserved for successful </a:t>
            </a:r>
            <a:r>
              <a:rPr lang="en-US" dirty="0" smtClean="0"/>
              <a:t>transmission </a:t>
            </a:r>
            <a:r>
              <a:rPr lang="en-US" dirty="0" smtClean="0"/>
              <a:t>of the MPDU.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Timing diagram of a successful data frame transmission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00200"/>
            <a:ext cx="853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143000" y="6248400"/>
            <a:ext cx="3200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Without handshaking 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6172200"/>
            <a:ext cx="3200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Using the RTS/CTS mechanism </a:t>
            </a:r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Stations can choose from among the following  options:</a:t>
            </a:r>
          </a:p>
          <a:p>
            <a:pPr lvl="1" algn="just"/>
            <a:r>
              <a:rPr lang="en-US" dirty="0" smtClean="0"/>
              <a:t>Never </a:t>
            </a:r>
            <a:r>
              <a:rPr lang="en-US" dirty="0" smtClean="0"/>
              <a:t>use RTS/CTS;</a:t>
            </a:r>
          </a:p>
          <a:p>
            <a:pPr lvl="1" algn="just"/>
            <a:r>
              <a:rPr lang="en-US" dirty="0" smtClean="0"/>
              <a:t>Use </a:t>
            </a:r>
            <a:r>
              <a:rPr lang="en-US" dirty="0" smtClean="0"/>
              <a:t>RTS/CTS whenever  the  MSDU exceeds the  value  of  RTS_ </a:t>
            </a:r>
            <a:r>
              <a:rPr lang="en-US" dirty="0" smtClean="0"/>
              <a:t>Threshold</a:t>
            </a:r>
            <a:endParaRPr lang="en-US" dirty="0" smtClean="0"/>
          </a:p>
          <a:p>
            <a:pPr lvl="1" algn="just"/>
            <a:r>
              <a:rPr lang="en-US" dirty="0" smtClean="0"/>
              <a:t>Always </a:t>
            </a:r>
            <a:r>
              <a:rPr lang="en-US" dirty="0" smtClean="0"/>
              <a:t>use RTS/CTS.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Fragmentation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Large MSDUs handed down from the LLC to the MAC may require fragmentation to increase transmission reliability. </a:t>
            </a:r>
            <a:endParaRPr lang="en-US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smtClean="0"/>
              <a:t>determine whether to perform fragmentation, MPDUs are compared to the manageable parameter </a:t>
            </a:r>
            <a:r>
              <a:rPr lang="en-US" dirty="0" err="1" smtClean="0"/>
              <a:t>Fragmentation_Threshold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If </a:t>
            </a:r>
            <a:r>
              <a:rPr lang="en-US" dirty="0" smtClean="0"/>
              <a:t>the MPDU size exceeds the value of </a:t>
            </a:r>
            <a:r>
              <a:rPr lang="en-US" dirty="0" err="1" smtClean="0"/>
              <a:t>Fragmentation_Threshold</a:t>
            </a:r>
            <a:r>
              <a:rPr lang="en-US" dirty="0" smtClean="0"/>
              <a:t>, the MSDU is broken up into multiple </a:t>
            </a:r>
            <a:r>
              <a:rPr lang="en-US" dirty="0" smtClean="0"/>
              <a:t>fragments.</a:t>
            </a:r>
          </a:p>
          <a:p>
            <a:pPr algn="just"/>
            <a:r>
              <a:rPr lang="en-US" dirty="0" smtClean="0"/>
              <a:t>The resulting MPDUs are of size </a:t>
            </a:r>
            <a:r>
              <a:rPr lang="en-US" dirty="0" err="1" smtClean="0"/>
              <a:t>Fragmentation_Threshold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Timing diagram of a successful fragmented data frame transmission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0"/>
            <a:ext cx="845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DCF collision avoidance (basic access)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collision avoidance portion  of CSMA/CA is carried out through a random </a:t>
            </a:r>
            <a:r>
              <a:rPr lang="en-US" dirty="0" err="1" smtClean="0"/>
              <a:t>backoff</a:t>
            </a:r>
            <a:r>
              <a:rPr lang="en-US" dirty="0" smtClean="0"/>
              <a:t> </a:t>
            </a:r>
            <a:r>
              <a:rPr lang="en-US" dirty="0" smtClean="0"/>
              <a:t>procedure</a:t>
            </a:r>
          </a:p>
          <a:p>
            <a:r>
              <a:rPr lang="en-US" dirty="0" smtClean="0"/>
              <a:t>If the medium is busy, the station defers until after a DIFS is detected and then generates a random </a:t>
            </a:r>
            <a:r>
              <a:rPr lang="en-US" dirty="0" err="1" smtClean="0"/>
              <a:t>backoff</a:t>
            </a:r>
            <a:r>
              <a:rPr lang="en-US" dirty="0" smtClean="0"/>
              <a:t> period for an additional defer interval before </a:t>
            </a:r>
            <a:r>
              <a:rPr lang="en-US" dirty="0" smtClean="0"/>
              <a:t>transmitting</a:t>
            </a:r>
          </a:p>
          <a:p>
            <a:r>
              <a:rPr lang="en-US" dirty="0" smtClean="0"/>
              <a:t>contention window  (CW), this minimizes collisions during contention between multiple stations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Backoff</a:t>
            </a:r>
            <a:r>
              <a:rPr lang="en-US" b="1" dirty="0" smtClean="0"/>
              <a:t> period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backoff</a:t>
            </a:r>
            <a:r>
              <a:rPr lang="en-US" dirty="0" smtClean="0"/>
              <a:t> period is the unit of measurement </a:t>
            </a:r>
            <a:r>
              <a:rPr lang="en-US" dirty="0" smtClean="0"/>
              <a:t>used </a:t>
            </a:r>
            <a:r>
              <a:rPr lang="en-US" dirty="0" smtClean="0"/>
              <a:t>by the </a:t>
            </a:r>
            <a:r>
              <a:rPr lang="en-US" dirty="0" err="1" smtClean="0"/>
              <a:t>backoff</a:t>
            </a:r>
            <a:r>
              <a:rPr lang="en-US" dirty="0" smtClean="0"/>
              <a:t> timer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backoff</a:t>
            </a:r>
            <a:r>
              <a:rPr lang="en-US" dirty="0" smtClean="0"/>
              <a:t> timer is decreased only when the medium is idle; it is frozen when the medium is </a:t>
            </a:r>
            <a:r>
              <a:rPr lang="en-US" dirty="0" smtClean="0"/>
              <a:t>busy.</a:t>
            </a:r>
          </a:p>
          <a:p>
            <a:r>
              <a:rPr lang="en-US" dirty="0" smtClean="0"/>
              <a:t>After a busy period the decreasing of the </a:t>
            </a:r>
            <a:r>
              <a:rPr lang="en-US" dirty="0" err="1" smtClean="0"/>
              <a:t>backoff</a:t>
            </a:r>
            <a:r>
              <a:rPr lang="en-US" dirty="0" smtClean="0"/>
              <a:t> timer resumes only after the medium has been free longer than the DIFS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station initiates a transmission when the </a:t>
            </a:r>
            <a:r>
              <a:rPr lang="en-US" dirty="0" err="1" smtClean="0"/>
              <a:t>backoff</a:t>
            </a:r>
            <a:r>
              <a:rPr lang="en-US" dirty="0" smtClean="0"/>
              <a:t> timer reaches zero.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Infrastructure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They are established to provide wireless users with  specific services and range extensions. </a:t>
            </a:r>
          </a:p>
          <a:p>
            <a:pPr algn="just"/>
            <a:r>
              <a:rPr lang="en-US" dirty="0" smtClean="0"/>
              <a:t>Infrastructure  networks are established using APs. </a:t>
            </a:r>
          </a:p>
          <a:p>
            <a:pPr algn="just"/>
            <a:r>
              <a:rPr lang="en-US" dirty="0" smtClean="0"/>
              <a:t>The AP is analogous to the base station in a cellular communication network.</a:t>
            </a:r>
          </a:p>
          <a:p>
            <a:pPr algn="just"/>
            <a:r>
              <a:rPr lang="en-US" dirty="0" smtClean="0"/>
              <a:t>The AP supports range extensions by providing the integration points necessary for network connectivity between multiple BSSs, thus forming an </a:t>
            </a:r>
            <a:r>
              <a:rPr lang="en-US" b="1" dirty="0" smtClean="0">
                <a:solidFill>
                  <a:srgbClr val="002060"/>
                </a:solidFill>
              </a:rPr>
              <a:t>extended service set (ESS</a:t>
            </a:r>
            <a:r>
              <a:rPr lang="en-US" dirty="0" smtClean="0"/>
              <a:t>). </a:t>
            </a:r>
          </a:p>
          <a:p>
            <a:pPr algn="just"/>
            <a:r>
              <a:rPr lang="en-US" dirty="0" smtClean="0"/>
              <a:t>The ESS consists of multiple  BSSs that are integrated together using a common DS.</a:t>
            </a:r>
          </a:p>
          <a:p>
            <a:pPr algn="just"/>
            <a:r>
              <a:rPr lang="en-US" dirty="0" smtClean="0"/>
              <a:t>The DS can be thought of as a backbone network  that is responsible for MAC-level transport of </a:t>
            </a:r>
            <a:r>
              <a:rPr lang="en-US" b="1" dirty="0" smtClean="0">
                <a:solidFill>
                  <a:srgbClr val="FF0000"/>
                </a:solidFill>
              </a:rPr>
              <a:t>MAC service data units </a:t>
            </a:r>
            <a:r>
              <a:rPr lang="en-US" dirty="0" smtClean="0"/>
              <a:t>(MSDUs). </a:t>
            </a:r>
          </a:p>
          <a:p>
            <a:pPr algn="just"/>
            <a:r>
              <a:rPr lang="en-US" dirty="0" smtClean="0"/>
              <a:t>The DS, as specified by IEEE 802.11, is </a:t>
            </a:r>
            <a:r>
              <a:rPr lang="en-US" dirty="0" smtClean="0">
                <a:solidFill>
                  <a:srgbClr val="FF0000"/>
                </a:solidFill>
              </a:rPr>
              <a:t>implementation-independent. </a:t>
            </a:r>
          </a:p>
          <a:p>
            <a:pPr algn="just"/>
            <a:r>
              <a:rPr lang="en-US" dirty="0" smtClean="0"/>
              <a:t>Therefore, the DS could be </a:t>
            </a:r>
          </a:p>
          <a:p>
            <a:pPr lvl="1" algn="just"/>
            <a:r>
              <a:rPr lang="en-US" dirty="0" smtClean="0"/>
              <a:t>a wired IEEE 802.3 Ethernet LAN, </a:t>
            </a:r>
          </a:p>
          <a:p>
            <a:pPr lvl="1" algn="just"/>
            <a:r>
              <a:rPr lang="en-US" dirty="0" smtClean="0"/>
              <a:t>an IEEE 802.3 token bus LAN, </a:t>
            </a:r>
          </a:p>
          <a:p>
            <a:pPr lvl="1" algn="just"/>
            <a:r>
              <a:rPr lang="en-US" dirty="0" smtClean="0"/>
              <a:t>an IEEE 802.5 token  ring  LAN, </a:t>
            </a:r>
          </a:p>
          <a:p>
            <a:pPr lvl="1" algn="just"/>
            <a:r>
              <a:rPr lang="en-US" dirty="0" smtClean="0"/>
              <a:t>a FDDI-MAN,  or </a:t>
            </a:r>
          </a:p>
          <a:p>
            <a:pPr lvl="1" algn="just"/>
            <a:r>
              <a:rPr lang="en-US" dirty="0" smtClean="0"/>
              <a:t>another  IEEE 802.11 wireless medium.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Backoff</a:t>
            </a:r>
            <a:r>
              <a:rPr lang="en-US" dirty="0" smtClean="0"/>
              <a:t> interval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 err="1" smtClean="0"/>
              <a:t>backoff</a:t>
            </a:r>
            <a:r>
              <a:rPr lang="en-US" dirty="0" smtClean="0"/>
              <a:t> interval is chosen following </a:t>
            </a:r>
            <a:r>
              <a:rPr lang="en-US" dirty="0" smtClean="0"/>
              <a:t>  		      </a:t>
            </a:r>
            <a:r>
              <a:rPr lang="en-US" b="1" dirty="0" err="1" smtClean="0"/>
              <a:t>Int</a:t>
            </a:r>
            <a:r>
              <a:rPr lang="en-US" b="1" dirty="0" smtClean="0"/>
              <a:t>[2</a:t>
            </a:r>
            <a:r>
              <a:rPr lang="en-US" b="1" baseline="30000" dirty="0" smtClean="0"/>
              <a:t>2+i</a:t>
            </a:r>
            <a:r>
              <a:rPr lang="en-US" b="1" dirty="0" smtClean="0"/>
              <a:t>·ranf</a:t>
            </a:r>
            <a:r>
              <a:rPr lang="en-US" b="1" dirty="0" smtClean="0"/>
              <a:t>()]·</a:t>
            </a:r>
            <a:r>
              <a:rPr lang="en-US" b="1" dirty="0" err="1" smtClean="0"/>
              <a:t>Slot_Time</a:t>
            </a:r>
            <a:r>
              <a:rPr lang="en-US" b="1" dirty="0" smtClean="0"/>
              <a:t> </a:t>
            </a:r>
            <a:endParaRPr lang="en-US" b="1" dirty="0" smtClean="0"/>
          </a:p>
          <a:p>
            <a:pPr lvl="1" algn="just"/>
            <a:r>
              <a:rPr lang="en-US" dirty="0" smtClean="0"/>
              <a:t>where “</a:t>
            </a:r>
            <a:r>
              <a:rPr lang="en-US" dirty="0" err="1" smtClean="0"/>
              <a:t>i</a:t>
            </a:r>
            <a:r>
              <a:rPr lang="en-US" dirty="0" smtClean="0"/>
              <a:t>” </a:t>
            </a:r>
            <a:r>
              <a:rPr lang="en-US" dirty="0" smtClean="0"/>
              <a:t>is the number of consecutive times a station attempts to send an MPDU, </a:t>
            </a:r>
            <a:endParaRPr lang="en-US" dirty="0" smtClean="0"/>
          </a:p>
          <a:p>
            <a:pPr lvl="1" algn="just"/>
            <a:r>
              <a:rPr lang="en-US" dirty="0" err="1" smtClean="0"/>
              <a:t>ranf</a:t>
            </a:r>
            <a:r>
              <a:rPr lang="en-US" dirty="0" smtClean="0"/>
              <a:t>() is a uniform random variable in (0,1</a:t>
            </a:r>
            <a:r>
              <a:rPr lang="en-US" dirty="0" smtClean="0"/>
              <a:t>),</a:t>
            </a:r>
          </a:p>
          <a:p>
            <a:pPr lvl="1" algn="just"/>
            <a:r>
              <a:rPr lang="en-US" dirty="0" err="1" smtClean="0"/>
              <a:t>Int</a:t>
            </a:r>
            <a:r>
              <a:rPr lang="en-US" dirty="0" smtClean="0"/>
              <a:t>[x</a:t>
            </a:r>
            <a:r>
              <a:rPr lang="en-US" dirty="0" smtClean="0"/>
              <a:t>]  represents the largest integer less than or equal to x. </a:t>
            </a:r>
            <a:endParaRPr lang="en-US" dirty="0" smtClean="0"/>
          </a:p>
          <a:p>
            <a:pPr lvl="1" algn="just"/>
            <a:r>
              <a:rPr lang="en-US" dirty="0" err="1" smtClean="0"/>
              <a:t>ranf</a:t>
            </a:r>
            <a:r>
              <a:rPr lang="en-US" dirty="0" smtClean="0"/>
              <a:t>() is a pseudo-random number between 0 </a:t>
            </a:r>
            <a:r>
              <a:rPr lang="en-US" dirty="0" smtClean="0"/>
              <a:t>and 1</a:t>
            </a:r>
          </a:p>
          <a:p>
            <a:pPr lvl="1" algn="just"/>
            <a:r>
              <a:rPr lang="en-US" dirty="0" smtClean="0"/>
              <a:t>while </a:t>
            </a:r>
            <a:r>
              <a:rPr lang="en-US" dirty="0" err="1" smtClean="0"/>
              <a:t>Slot_Time</a:t>
            </a:r>
            <a:r>
              <a:rPr lang="en-US" dirty="0" smtClean="0"/>
              <a:t> is a time period.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For </a:t>
            </a:r>
            <a:r>
              <a:rPr lang="en-US" dirty="0" smtClean="0"/>
              <a:t>IEEE 802.11, time is slotted in time periods that correspond to a </a:t>
            </a:r>
            <a:r>
              <a:rPr lang="en-US" dirty="0" err="1" smtClean="0"/>
              <a:t>Slot_Time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slot time is equal to the transmission time of one packet</a:t>
            </a:r>
            <a:r>
              <a:rPr lang="en-US" dirty="0" smtClean="0"/>
              <a:t>,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err="1" smtClean="0"/>
              <a:t>Slot_Time</a:t>
            </a:r>
            <a:r>
              <a:rPr lang="en-US" dirty="0" smtClean="0"/>
              <a:t> used in  IEEE 802.11 is much  smaller than  an </a:t>
            </a:r>
            <a:r>
              <a:rPr lang="en-US" dirty="0" smtClean="0"/>
              <a:t>MPDU</a:t>
            </a:r>
          </a:p>
          <a:p>
            <a:pPr algn="just"/>
            <a:r>
              <a:rPr lang="en-US" dirty="0" smtClean="0"/>
              <a:t>used to define the IFS intervals and determine the </a:t>
            </a:r>
            <a:r>
              <a:rPr lang="en-US" dirty="0" err="1" smtClean="0"/>
              <a:t>backoff</a:t>
            </a:r>
            <a:r>
              <a:rPr lang="en-US" dirty="0" smtClean="0"/>
              <a:t> </a:t>
            </a:r>
            <a:r>
              <a:rPr lang="en-US" dirty="0" smtClean="0"/>
              <a:t>time for stations in the contention period (CP). 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 err="1" smtClean="0"/>
              <a:t>Slot_Time</a:t>
            </a:r>
            <a:r>
              <a:rPr lang="en-US" dirty="0" smtClean="0"/>
              <a:t> is different for  each physical-layer implementation.</a:t>
            </a:r>
          </a:p>
          <a:p>
            <a:pPr algn="just"/>
            <a:r>
              <a:rPr lang="en-US" dirty="0" smtClean="0"/>
              <a:t>It  </a:t>
            </a:r>
            <a:r>
              <a:rPr lang="en-US" dirty="0" smtClean="0"/>
              <a:t>corresponds to </a:t>
            </a:r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 smtClean="0"/>
              <a:t>sum of clear channel assessment time (time required to determine that the </a:t>
            </a:r>
            <a:r>
              <a:rPr lang="en-US" dirty="0" smtClean="0"/>
              <a:t>channel </a:t>
            </a:r>
            <a:r>
              <a:rPr lang="en-US" dirty="0" smtClean="0"/>
              <a:t>is idle), </a:t>
            </a:r>
            <a:endParaRPr lang="en-US" dirty="0" smtClean="0"/>
          </a:p>
          <a:p>
            <a:pPr lvl="1" algn="just"/>
            <a:r>
              <a:rPr lang="en-US" dirty="0" err="1" smtClean="0"/>
              <a:t>Rx_Tx</a:t>
            </a:r>
            <a:r>
              <a:rPr lang="en-US" dirty="0" smtClean="0"/>
              <a:t> </a:t>
            </a:r>
            <a:r>
              <a:rPr lang="en-US" dirty="0" smtClean="0"/>
              <a:t>turnaround  time (time  required for the modem to change from  a receiving to </a:t>
            </a:r>
            <a:r>
              <a:rPr lang="en-US" dirty="0" smtClean="0"/>
              <a:t> transmitting  </a:t>
            </a:r>
            <a:r>
              <a:rPr lang="en-US" dirty="0" smtClean="0"/>
              <a:t>configuration  and vice versa), </a:t>
            </a:r>
            <a:r>
              <a:rPr lang="en-US" dirty="0" smtClean="0"/>
              <a:t>and</a:t>
            </a:r>
          </a:p>
          <a:p>
            <a:pPr lvl="1" algn="just"/>
            <a:r>
              <a:rPr lang="en-US" dirty="0" smtClean="0"/>
              <a:t>air </a:t>
            </a:r>
            <a:r>
              <a:rPr lang="en-US" dirty="0" smtClean="0"/>
              <a:t>propagation time.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advantage of this channel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It </a:t>
            </a:r>
            <a:r>
              <a:rPr lang="en-US" dirty="0" smtClean="0"/>
              <a:t>promotes </a:t>
            </a:r>
            <a:r>
              <a:rPr lang="en-US" dirty="0" smtClean="0"/>
              <a:t>fairness </a:t>
            </a:r>
            <a:r>
              <a:rPr lang="en-US" dirty="0" smtClean="0"/>
              <a:t>between stations</a:t>
            </a:r>
            <a:r>
              <a:rPr lang="en-US" dirty="0" smtClean="0"/>
              <a:t>,</a:t>
            </a:r>
          </a:p>
          <a:p>
            <a:pPr algn="just"/>
            <a:r>
              <a:rPr lang="en-US" dirty="0" smtClean="0"/>
              <a:t>All </a:t>
            </a:r>
            <a:r>
              <a:rPr lang="en-US" dirty="0" smtClean="0"/>
              <a:t>stations have equal probability of gaining access to the channel after each DIFS </a:t>
            </a:r>
            <a:r>
              <a:rPr lang="en-US" dirty="0" smtClean="0"/>
              <a:t>interval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Time-bounded </a:t>
            </a:r>
            <a:r>
              <a:rPr lang="en-US" dirty="0" smtClean="0"/>
              <a:t>services typically  support applications </a:t>
            </a:r>
            <a:r>
              <a:rPr lang="en-US" dirty="0" smtClean="0"/>
              <a:t>such </a:t>
            </a:r>
            <a:r>
              <a:rPr lang="en-US" dirty="0" smtClean="0"/>
              <a:t>as packetized  voice or video. </a:t>
            </a:r>
            <a:endParaRPr lang="en-US" dirty="0" smtClean="0"/>
          </a:p>
          <a:p>
            <a:pPr algn="just"/>
            <a:r>
              <a:rPr lang="en-US" dirty="0" smtClean="0"/>
              <a:t>With </a:t>
            </a:r>
            <a:r>
              <a:rPr lang="en-US" dirty="0" smtClean="0"/>
              <a:t>DCF, there is no mechanism to guarantee minimum delay to stations supporting time-bounded services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Point coordination </a:t>
            </a:r>
            <a:r>
              <a:rPr lang="en-US" b="1" dirty="0" smtClean="0">
                <a:solidFill>
                  <a:srgbClr val="0070C0"/>
                </a:solidFill>
              </a:rPr>
              <a:t>function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(PCF)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The PCF is an optional capability </a:t>
            </a:r>
            <a:r>
              <a:rPr lang="en-US" dirty="0" smtClean="0"/>
              <a:t>and </a:t>
            </a:r>
            <a:r>
              <a:rPr lang="en-US" dirty="0" smtClean="0"/>
              <a:t>provides contention-free frame transfer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It relies </a:t>
            </a:r>
            <a:r>
              <a:rPr lang="en-US" dirty="0" smtClean="0"/>
              <a:t>on the point coordinator (PC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rgbClr val="C00000"/>
                </a:solidFill>
              </a:rPr>
              <a:t>[AP]  </a:t>
            </a:r>
            <a:r>
              <a:rPr lang="en-US" dirty="0" smtClean="0"/>
              <a:t>to perform polling, enabling polled </a:t>
            </a:r>
            <a:r>
              <a:rPr lang="en-US" dirty="0" smtClean="0"/>
              <a:t>stations </a:t>
            </a:r>
            <a:r>
              <a:rPr lang="en-US" dirty="0" smtClean="0"/>
              <a:t>to transmit without contending for the channel. </a:t>
            </a:r>
            <a:endParaRPr lang="en-US" dirty="0" smtClean="0"/>
          </a:p>
          <a:p>
            <a:pPr algn="just"/>
            <a:r>
              <a:rPr lang="en-US" dirty="0" smtClean="0"/>
              <a:t>Stations </a:t>
            </a:r>
            <a:r>
              <a:rPr lang="en-US" dirty="0" smtClean="0"/>
              <a:t>within the BSS that are capable of operating in the </a:t>
            </a:r>
            <a:r>
              <a:rPr lang="en-US" dirty="0" smtClean="0">
                <a:solidFill>
                  <a:srgbClr val="C00000"/>
                </a:solidFill>
              </a:rPr>
              <a:t>contention-free period (CFP) </a:t>
            </a:r>
            <a:r>
              <a:rPr lang="en-US" dirty="0" smtClean="0"/>
              <a:t>are known as </a:t>
            </a:r>
            <a:r>
              <a:rPr lang="en-US" dirty="0" smtClean="0">
                <a:solidFill>
                  <a:srgbClr val="C00000"/>
                </a:solidFill>
              </a:rPr>
              <a:t>CF-aware stations. </a:t>
            </a:r>
            <a:endParaRPr lang="en-US" dirty="0" smtClean="0">
              <a:solidFill>
                <a:srgbClr val="C00000"/>
              </a:solidFill>
            </a:endParaRPr>
          </a:p>
          <a:p>
            <a:pPr algn="just"/>
            <a:r>
              <a:rPr lang="en-US" dirty="0" smtClean="0"/>
              <a:t>The </a:t>
            </a:r>
            <a:r>
              <a:rPr lang="en-US" dirty="0" smtClean="0"/>
              <a:t>method by which the polling tables are maintained and the polling sequence is determined is left to the </a:t>
            </a:r>
            <a:r>
              <a:rPr lang="en-US" dirty="0" err="1" smtClean="0"/>
              <a:t>imple</a:t>
            </a:r>
            <a:r>
              <a:rPr lang="en-US" dirty="0" smtClean="0"/>
              <a:t> </a:t>
            </a:r>
            <a:r>
              <a:rPr lang="en-US" dirty="0" err="1" smtClean="0"/>
              <a:t>menters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 smtClean="0"/>
              <a:t>main applications of this capability are time-bounded </a:t>
            </a:r>
            <a:r>
              <a:rPr lang="en-US" dirty="0" smtClean="0"/>
              <a:t>services in </a:t>
            </a:r>
            <a:r>
              <a:rPr lang="en-US" dirty="0" smtClean="0"/>
              <a:t>which packet </a:t>
            </a:r>
            <a:r>
              <a:rPr lang="en-US" dirty="0" smtClean="0"/>
              <a:t>order </a:t>
            </a:r>
            <a:r>
              <a:rPr lang="en-US" dirty="0" smtClean="0"/>
              <a:t>is a main concern.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PCF 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PCF is required to coexist with  the DCF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CFP_Rate</a:t>
            </a:r>
            <a:r>
              <a:rPr lang="en-US" dirty="0" smtClean="0"/>
              <a:t>  determines </a:t>
            </a:r>
            <a:r>
              <a:rPr lang="en-US" dirty="0" smtClean="0"/>
              <a:t>the frequency with  which  the PCF occurs.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portion  of the time is allotted to </a:t>
            </a:r>
            <a:r>
              <a:rPr lang="en-US" dirty="0" smtClean="0">
                <a:solidFill>
                  <a:srgbClr val="C00000"/>
                </a:solidFill>
              </a:rPr>
              <a:t>contention-free traffic</a:t>
            </a:r>
            <a:r>
              <a:rPr lang="en-US" dirty="0" smtClean="0"/>
              <a:t>, and the remainder is provided for </a:t>
            </a:r>
            <a:r>
              <a:rPr lang="en-US" dirty="0" smtClean="0">
                <a:solidFill>
                  <a:srgbClr val="C00000"/>
                </a:solidFill>
              </a:rPr>
              <a:t>contention-based traffic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A beacon </a:t>
            </a:r>
            <a:r>
              <a:rPr lang="en-US" dirty="0" smtClean="0">
                <a:solidFill>
                  <a:srgbClr val="C00000"/>
                </a:solidFill>
              </a:rPr>
              <a:t>frame </a:t>
            </a:r>
            <a:r>
              <a:rPr lang="en-US" dirty="0" smtClean="0"/>
              <a:t>initiates the CFP repetition  interval, where the AP transmits the beacon frame. </a:t>
            </a:r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 smtClean="0"/>
              <a:t>of its primary  functions is </a:t>
            </a:r>
            <a:r>
              <a:rPr lang="en-US" dirty="0" smtClean="0">
                <a:solidFill>
                  <a:srgbClr val="C00000"/>
                </a:solidFill>
              </a:rPr>
              <a:t>synchronization and timing</a:t>
            </a:r>
            <a:r>
              <a:rPr lang="en-US" dirty="0" smtClean="0"/>
              <a:t>.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duration  of  the  CFP repetition  interval  </a:t>
            </a:r>
            <a:r>
              <a:rPr lang="en-US" dirty="0" smtClean="0"/>
              <a:t>is </a:t>
            </a:r>
            <a:r>
              <a:rPr lang="en-US" dirty="0" smtClean="0"/>
              <a:t>always an integer number of beacon frames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Once </a:t>
            </a:r>
            <a:r>
              <a:rPr lang="en-US" dirty="0" smtClean="0"/>
              <a:t>the </a:t>
            </a:r>
            <a:r>
              <a:rPr lang="en-US" dirty="0" err="1" smtClean="0"/>
              <a:t>CFP_Rate</a:t>
            </a:r>
            <a:r>
              <a:rPr lang="en-US" dirty="0" smtClean="0"/>
              <a:t> is established, the duration of the CFP is determined. </a:t>
            </a:r>
            <a:endParaRPr lang="en-US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PCF </a:t>
            </a:r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3600" dirty="0" smtClean="0"/>
              <a:t>The maximum  size of  the  CFP is  determined  by  the  manageable parameter </a:t>
            </a:r>
            <a:r>
              <a:rPr lang="en-US" sz="3600" dirty="0" err="1" smtClean="0">
                <a:solidFill>
                  <a:srgbClr val="C00000"/>
                </a:solidFill>
              </a:rPr>
              <a:t>CFP_Max_Duration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  <a:endParaRPr lang="en-US" sz="3600" dirty="0" smtClean="0"/>
          </a:p>
          <a:p>
            <a:pPr algn="just"/>
            <a:r>
              <a:rPr lang="en-US" sz="3600" dirty="0" smtClean="0"/>
              <a:t>It  </a:t>
            </a:r>
            <a:r>
              <a:rPr lang="en-US" sz="3600" dirty="0" smtClean="0"/>
              <a:t>varies between a minimum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(time  required  to transmit  two  maximum-sized  MPDUs, including  overhead, the  initial beacon frame, and a CF-End frame)</a:t>
            </a:r>
            <a:r>
              <a:rPr lang="en-US" sz="3600" dirty="0" smtClean="0"/>
              <a:t> and </a:t>
            </a:r>
            <a:r>
              <a:rPr lang="en-US" sz="3600" dirty="0" smtClean="0"/>
              <a:t>a maximum  </a:t>
            </a:r>
            <a:r>
              <a:rPr lang="en-US" sz="2800" dirty="0" smtClean="0">
                <a:solidFill>
                  <a:srgbClr val="C00000"/>
                </a:solidFill>
              </a:rPr>
              <a:t>(CFP repetition interval  minus the time required to successfully transmit a maximum- sized MPDU during the CP, including time for RTS/CTS handshaking and ACK). </a:t>
            </a:r>
            <a:endParaRPr lang="en-US" sz="3600" dirty="0" smtClean="0">
              <a:solidFill>
                <a:srgbClr val="C00000"/>
              </a:solidFill>
            </a:endParaRPr>
          </a:p>
          <a:p>
            <a:pPr algn="just"/>
            <a:endParaRPr lang="en-US" sz="36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PCF </a:t>
            </a:r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Time </a:t>
            </a:r>
            <a:r>
              <a:rPr lang="en-US" dirty="0" smtClean="0"/>
              <a:t>must be allotted for at least one MPDU to be </a:t>
            </a:r>
            <a:r>
              <a:rPr lang="en-US" dirty="0" smtClean="0"/>
              <a:t>transmitted </a:t>
            </a:r>
            <a:r>
              <a:rPr lang="en-US" dirty="0" smtClean="0"/>
              <a:t>during the CP.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is up to the AP to determine how long to operate the </a:t>
            </a:r>
            <a:r>
              <a:rPr lang="en-US" dirty="0" smtClean="0"/>
              <a:t>CFP. 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traffic is very light, the AP may shorten the CFP and provide the remainder of the repetition interval for the DCF.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CFP may also be shortened if DCF traffic from the </a:t>
            </a:r>
            <a:r>
              <a:rPr lang="en-US" dirty="0" smtClean="0"/>
              <a:t>previous </a:t>
            </a:r>
            <a:r>
              <a:rPr lang="en-US" dirty="0" smtClean="0"/>
              <a:t>repetition interval carries over into the current interval.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CFP repetition interval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8382000" cy="472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PCF 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The maximum  amount of delay for a frame or fragment on the CFP interval is the time needed to transmit an RTS/CTS handshake, a </a:t>
            </a:r>
            <a:r>
              <a:rPr lang="en-US" dirty="0" smtClean="0"/>
              <a:t>maximum </a:t>
            </a:r>
            <a:r>
              <a:rPr lang="en-US" dirty="0" smtClean="0"/>
              <a:t>length MPDU, and ACK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At  </a:t>
            </a:r>
            <a:r>
              <a:rPr lang="en-US" dirty="0" smtClean="0"/>
              <a:t>the nominal beginning of each CFP repetition interval, all stations in the BSS update their NAV to the maximum length of the CFP (i.e., </a:t>
            </a:r>
            <a:r>
              <a:rPr lang="en-US" dirty="0" err="1" smtClean="0"/>
              <a:t>CFP_Max_Duration</a:t>
            </a:r>
            <a:r>
              <a:rPr lang="en-US" dirty="0" smtClean="0"/>
              <a:t>).</a:t>
            </a:r>
          </a:p>
          <a:p>
            <a:pPr algn="just"/>
            <a:r>
              <a:rPr lang="en-US" dirty="0" smtClean="0"/>
              <a:t>During  </a:t>
            </a:r>
            <a:r>
              <a:rPr lang="en-US" dirty="0" smtClean="0"/>
              <a:t>the CFP, the only time stations are permitted to transmit  is in response to a poll from the point coordinator or for transmission of an ACK (a SIFS interval after receipt of an MPDU).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6" name="Text Box 4"/>
          <p:cNvSpPr txBox="1">
            <a:spLocks noChangeArrowheads="1"/>
          </p:cNvSpPr>
          <p:nvPr/>
        </p:nvSpPr>
        <p:spPr bwMode="auto">
          <a:xfrm>
            <a:off x="304800" y="762000"/>
            <a:ext cx="27943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>
                <a:latin typeface="Times New Roman" pitchFamily="18" charset="0"/>
              </a:rPr>
              <a:t>Basic </a:t>
            </a:r>
            <a:r>
              <a:rPr lang="en-US" sz="2000" b="1" i="1" dirty="0">
                <a:latin typeface="Times New Roman" pitchFamily="18" charset="0"/>
              </a:rPr>
              <a:t>service sets (BSSs)</a:t>
            </a:r>
          </a:p>
        </p:txBody>
      </p:sp>
      <p:pic>
        <p:nvPicPr>
          <p:cNvPr id="85811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7663" y="1731963"/>
            <a:ext cx="8491537" cy="375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PCF </a:t>
            </a:r>
            <a:r>
              <a:rPr lang="en-US" dirty="0" smtClean="0"/>
              <a:t>transmission procedure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At the nominal start of the CFP, the point coordinator </a:t>
            </a:r>
            <a:r>
              <a:rPr lang="en-US" dirty="0" smtClean="0">
                <a:solidFill>
                  <a:srgbClr val="C00000"/>
                </a:solidFill>
              </a:rPr>
              <a:t>senses the medium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If </a:t>
            </a:r>
            <a:r>
              <a:rPr lang="en-US" dirty="0" smtClean="0"/>
              <a:t>the medium remains idle for a PIFS interval,  the point coordinator  </a:t>
            </a:r>
            <a:r>
              <a:rPr lang="en-US" dirty="0" smtClean="0">
                <a:solidFill>
                  <a:srgbClr val="C00000"/>
                </a:solidFill>
              </a:rPr>
              <a:t>transmits  a beacon </a:t>
            </a:r>
            <a:r>
              <a:rPr lang="en-US" dirty="0" smtClean="0"/>
              <a:t>frame  to  initiate  the  CFP. </a:t>
            </a:r>
            <a:endParaRPr lang="en-US" dirty="0" smtClean="0"/>
          </a:p>
          <a:p>
            <a:pPr algn="just"/>
            <a:r>
              <a:rPr lang="en-US" dirty="0" smtClean="0"/>
              <a:t>The point coordinator </a:t>
            </a:r>
            <a:r>
              <a:rPr lang="en-US" dirty="0" smtClean="0">
                <a:solidFill>
                  <a:srgbClr val="C00000"/>
                </a:solidFill>
              </a:rPr>
              <a:t>starts contention-free (CF) transmission</a:t>
            </a:r>
            <a:r>
              <a:rPr lang="en-US" dirty="0" smtClean="0"/>
              <a:t> a SIFS interval after the beacon frame is transmitted by sending a </a:t>
            </a:r>
            <a:r>
              <a:rPr lang="en-US" dirty="0" smtClean="0">
                <a:solidFill>
                  <a:srgbClr val="C00000"/>
                </a:solidFill>
              </a:rPr>
              <a:t>CF-Poll (no data), Data, or </a:t>
            </a:r>
            <a:r>
              <a:rPr lang="en-US" dirty="0" err="1" smtClean="0">
                <a:solidFill>
                  <a:srgbClr val="C00000"/>
                </a:solidFill>
              </a:rPr>
              <a:t>Data+CF</a:t>
            </a:r>
            <a:r>
              <a:rPr lang="en-US" dirty="0" smtClean="0">
                <a:solidFill>
                  <a:srgbClr val="C00000"/>
                </a:solidFill>
              </a:rPr>
              <a:t>-Poll frame.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PCF transmission procedure </a:t>
            </a:r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The point  coordinator  can immediately  terminate the CFP by transmitting  a CF-End </a:t>
            </a:r>
            <a:r>
              <a:rPr lang="en-US" dirty="0" smtClean="0"/>
              <a:t>frame</a:t>
            </a:r>
            <a:r>
              <a:rPr lang="en-US" dirty="0" smtClean="0"/>
              <a:t>.</a:t>
            </a:r>
            <a:endParaRPr lang="en-US" dirty="0" smtClean="0"/>
          </a:p>
          <a:p>
            <a:pPr algn="just"/>
            <a:r>
              <a:rPr lang="en-US" dirty="0" smtClean="0"/>
              <a:t>If </a:t>
            </a:r>
            <a:r>
              <a:rPr lang="en-US" dirty="0" smtClean="0"/>
              <a:t>a CF-aware station receives a </a:t>
            </a:r>
            <a:r>
              <a:rPr lang="en-US" dirty="0" smtClean="0">
                <a:solidFill>
                  <a:srgbClr val="C00000"/>
                </a:solidFill>
              </a:rPr>
              <a:t>CF-Poll (no data) frame </a:t>
            </a:r>
            <a:r>
              <a:rPr lang="en-US" dirty="0" smtClean="0"/>
              <a:t>from  the point coordinator, the STA can respond to the point coordinator after a SIFS idle period, with  a </a:t>
            </a:r>
            <a:r>
              <a:rPr lang="en-US" dirty="0" smtClean="0">
                <a:solidFill>
                  <a:srgbClr val="C00000"/>
                </a:solidFill>
              </a:rPr>
              <a:t>CF-ACK (no data) </a:t>
            </a:r>
            <a:r>
              <a:rPr lang="en-US" dirty="0" smtClean="0"/>
              <a:t>or a </a:t>
            </a:r>
            <a:r>
              <a:rPr lang="en-US" dirty="0" err="1" smtClean="0">
                <a:solidFill>
                  <a:srgbClr val="C00000"/>
                </a:solidFill>
              </a:rPr>
              <a:t>Data+CF</a:t>
            </a:r>
            <a:r>
              <a:rPr lang="en-US" dirty="0" smtClean="0">
                <a:solidFill>
                  <a:srgbClr val="C00000"/>
                </a:solidFill>
              </a:rPr>
              <a:t>-ACK frame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If </a:t>
            </a:r>
            <a:r>
              <a:rPr lang="en-US" dirty="0" smtClean="0"/>
              <a:t>the point  coordinator  receives a </a:t>
            </a:r>
            <a:r>
              <a:rPr lang="en-US" dirty="0" err="1" smtClean="0">
                <a:solidFill>
                  <a:srgbClr val="C00000"/>
                </a:solidFill>
              </a:rPr>
              <a:t>Data+CF</a:t>
            </a:r>
            <a:r>
              <a:rPr lang="en-US" dirty="0" smtClean="0">
                <a:solidFill>
                  <a:srgbClr val="C00000"/>
                </a:solidFill>
              </a:rPr>
              <a:t>- ACK frame</a:t>
            </a:r>
            <a:r>
              <a:rPr lang="en-US" dirty="0" smtClean="0"/>
              <a:t> from  a station, the point coordinator can send a </a:t>
            </a:r>
            <a:r>
              <a:rPr lang="en-US" dirty="0" err="1" smtClean="0">
                <a:solidFill>
                  <a:srgbClr val="C00000"/>
                </a:solidFill>
              </a:rPr>
              <a:t>Data+CF</a:t>
            </a:r>
            <a:r>
              <a:rPr lang="en-US" dirty="0" smtClean="0">
                <a:solidFill>
                  <a:srgbClr val="C00000"/>
                </a:solidFill>
              </a:rPr>
              <a:t>-ACK+CF-Poll </a:t>
            </a:r>
            <a:r>
              <a:rPr lang="en-US" dirty="0" smtClean="0">
                <a:solidFill>
                  <a:srgbClr val="C00000"/>
                </a:solidFill>
              </a:rPr>
              <a:t>frame</a:t>
            </a:r>
            <a:r>
              <a:rPr lang="en-US" dirty="0" smtClean="0"/>
              <a:t> to a different station, where the CF-ACK portion of the frame is used to acknowledge receipt of the previous data frame. 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PCF transmission procedure 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ability  to combine polling  and acknowledgment frames with  data frames, transmitted between stations and the point  coordinator,  was designed to improve  efficiency. </a:t>
            </a:r>
          </a:p>
          <a:p>
            <a:r>
              <a:rPr lang="en-US" dirty="0" smtClean="0"/>
              <a:t>If  the point coordinator transmits a </a:t>
            </a:r>
            <a:r>
              <a:rPr lang="en-US" dirty="0" smtClean="0">
                <a:solidFill>
                  <a:srgbClr val="C00000"/>
                </a:solidFill>
              </a:rPr>
              <a:t>CF-Poll (no data) frame</a:t>
            </a:r>
            <a:r>
              <a:rPr lang="en-US" dirty="0" smtClean="0"/>
              <a:t> and the destination station does not have a data frame to transmit, the station sends a </a:t>
            </a:r>
            <a:r>
              <a:rPr lang="en-US" dirty="0" smtClean="0">
                <a:solidFill>
                  <a:srgbClr val="C00000"/>
                </a:solidFill>
              </a:rPr>
              <a:t>null- function  (no data) frame</a:t>
            </a:r>
            <a:r>
              <a:rPr lang="en-US" dirty="0" smtClean="0"/>
              <a:t> back to the point coordinator. </a:t>
            </a:r>
          </a:p>
          <a:p>
            <a:r>
              <a:rPr lang="en-US" dirty="0" smtClean="0"/>
              <a:t>If  the  point  coordinator  </a:t>
            </a:r>
            <a:r>
              <a:rPr lang="en-US" dirty="0" smtClean="0">
                <a:solidFill>
                  <a:srgbClr val="C00000"/>
                </a:solidFill>
              </a:rPr>
              <a:t>fails to receive an ACK </a:t>
            </a:r>
            <a:r>
              <a:rPr lang="en-US" dirty="0" smtClean="0"/>
              <a:t>for a transmitted data frame, the point coordinator waits a </a:t>
            </a:r>
            <a:r>
              <a:rPr lang="en-US" dirty="0" smtClean="0">
                <a:solidFill>
                  <a:srgbClr val="C00000"/>
                </a:solidFill>
              </a:rPr>
              <a:t>PIFS interval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C00000"/>
                </a:solidFill>
              </a:rPr>
              <a:t>continues transmitting to the next station in the </a:t>
            </a:r>
            <a:r>
              <a:rPr lang="en-US" dirty="0" smtClean="0">
                <a:solidFill>
                  <a:srgbClr val="C00000"/>
                </a:solidFill>
              </a:rPr>
              <a:t>polling </a:t>
            </a:r>
            <a:r>
              <a:rPr lang="en-US" dirty="0" smtClean="0">
                <a:solidFill>
                  <a:srgbClr val="C00000"/>
                </a:solidFill>
              </a:rPr>
              <a:t>list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PCF transmission procedure 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After receiving the poll from the point coordinator, the station may choose to transmit a frame to another station in the BSS. </a:t>
            </a:r>
            <a:endParaRPr lang="en-US" dirty="0" smtClean="0"/>
          </a:p>
          <a:p>
            <a:pPr algn="just"/>
            <a:r>
              <a:rPr lang="en-US" dirty="0" smtClean="0"/>
              <a:t>When </a:t>
            </a:r>
            <a:r>
              <a:rPr lang="en-US" dirty="0" smtClean="0"/>
              <a:t>the </a:t>
            </a:r>
            <a:r>
              <a:rPr lang="en-US" dirty="0" smtClean="0"/>
              <a:t>destination </a:t>
            </a:r>
            <a:r>
              <a:rPr lang="en-US" dirty="0" smtClean="0"/>
              <a:t>station receives the frame, a DCF ACK is returned to the source </a:t>
            </a:r>
            <a:r>
              <a:rPr lang="en-US" dirty="0" smtClean="0"/>
              <a:t>station</a:t>
            </a:r>
            <a:r>
              <a:rPr lang="en-US" dirty="0" smtClean="0"/>
              <a:t>,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 smtClean="0"/>
              <a:t>point coordinator waits a PIFS interval  following  the ACK frame before transmitting  any additional  frames.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 smtClean="0"/>
              <a:t>point  coordinator may also choose to transmit a frame to a non-CF-aware STA. </a:t>
            </a:r>
            <a:endParaRPr lang="en-US" dirty="0" smtClean="0"/>
          </a:p>
          <a:p>
            <a:pPr algn="just"/>
            <a:r>
              <a:rPr lang="en-US" dirty="0" smtClean="0"/>
              <a:t>Upon successful </a:t>
            </a:r>
            <a:r>
              <a:rPr lang="en-US" dirty="0" smtClean="0"/>
              <a:t>receipt of the frame, the STA would wait a SIFS interval and reply to the point coordinator with  a standard contention-period  ACK frame.</a:t>
            </a:r>
          </a:p>
          <a:p>
            <a:pPr algn="just"/>
            <a:r>
              <a:rPr lang="en-US" dirty="0" smtClean="0"/>
              <a:t>Fragmentation and reassembly are also accommodated within  the </a:t>
            </a:r>
            <a:r>
              <a:rPr lang="en-US" dirty="0" err="1" smtClean="0"/>
              <a:t>Fragmentation_Threshold</a:t>
            </a:r>
            <a:r>
              <a:rPr lang="en-US" dirty="0" smtClean="0"/>
              <a:t> value used to determine whether MSDUs are fragmented prior to transmission.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 smtClean="0"/>
              <a:t>is the responsibility of the destination station to reassemble the fragments to form the original MSDU.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diagram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752599" y="-533401"/>
            <a:ext cx="5638799" cy="9144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419600" y="3505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Point coordinator and station 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5867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(b) Station to station 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79248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DCF </a:t>
            </a:r>
            <a:r>
              <a:rPr lang="en-US" dirty="0" smtClean="0"/>
              <a:t>is superior to PCF for short MSDU and low values of BER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MSDU length increases, PCF performances are superior, as in packetized </a:t>
            </a:r>
            <a:r>
              <a:rPr lang="en-US" dirty="0" smtClean="0"/>
              <a:t>services.</a:t>
            </a:r>
          </a:p>
          <a:p>
            <a:r>
              <a:rPr lang="en-US" dirty="0" smtClean="0"/>
              <a:t>MAC </a:t>
            </a:r>
            <a:r>
              <a:rPr lang="en-US" dirty="0" smtClean="0"/>
              <a:t>has to cooperate with  different  PHY layers and leave decision-making capabilities to implementers. 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40" name="Text Box 4"/>
          <p:cNvSpPr txBox="1">
            <a:spLocks noChangeArrowheads="1"/>
          </p:cNvSpPr>
          <p:nvPr/>
        </p:nvSpPr>
        <p:spPr bwMode="auto">
          <a:xfrm>
            <a:off x="304800" y="762000"/>
            <a:ext cx="32848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en-US" sz="2000" b="1" i="1" dirty="0">
                <a:latin typeface="Times New Roman" pitchFamily="18" charset="0"/>
              </a:rPr>
              <a:t>Extended service sets (ESSs)</a:t>
            </a:r>
          </a:p>
        </p:txBody>
      </p:sp>
      <p:pic>
        <p:nvPicPr>
          <p:cNvPr id="85914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7500" y="1676400"/>
            <a:ext cx="6032500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Extended Service Set (ESS)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3" y="2857500"/>
            <a:ext cx="365125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1571625"/>
            <a:ext cx="3500437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2714625" y="5286375"/>
            <a:ext cx="2643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Georgia" pitchFamily="18" charset="0"/>
              </a:rPr>
              <a:t>Portal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4000500" y="2500313"/>
            <a:ext cx="1071563" cy="857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143240" y="4286256"/>
            <a:ext cx="1714512" cy="1588"/>
          </a:xfrm>
          <a:prstGeom prst="line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24070" y="2867020"/>
            <a:ext cx="3571900" cy="1285884"/>
          </a:xfrm>
          <a:prstGeom prst="line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4214813" y="2143125"/>
            <a:ext cx="2643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Georgia" pitchFamily="18" charset="0"/>
              </a:rPr>
              <a:t>Distribution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An ESS can also provide </a:t>
            </a:r>
            <a:r>
              <a:rPr lang="en-US" dirty="0" smtClean="0">
                <a:solidFill>
                  <a:srgbClr val="FF0000"/>
                </a:solidFill>
              </a:rPr>
              <a:t>gateway access for wireless users to a wired network </a:t>
            </a:r>
            <a:r>
              <a:rPr lang="en-US" dirty="0" smtClean="0"/>
              <a:t>such as the Internet. </a:t>
            </a:r>
          </a:p>
          <a:p>
            <a:pPr algn="just"/>
            <a:r>
              <a:rPr lang="en-US" dirty="0" smtClean="0"/>
              <a:t>This is carried out via a device known as a portal.</a:t>
            </a:r>
          </a:p>
          <a:p>
            <a:pPr algn="just"/>
            <a:r>
              <a:rPr lang="en-US" dirty="0" smtClean="0"/>
              <a:t>The portal is a logical entity  that specifies the integration  point in the DS where an IEEE 802.11 network  integrates with  a non-IEEE802.11 network. </a:t>
            </a:r>
          </a:p>
          <a:p>
            <a:pPr algn="just"/>
            <a:r>
              <a:rPr lang="en-US" dirty="0" smtClean="0"/>
              <a:t>It provides range extensions and the transfer between different  frame formats.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 BSS without an AP is called an ad</a:t>
            </a:r>
            <a:r>
              <a:rPr lang="en-US" dirty="0" smtClean="0">
                <a:solidFill>
                  <a:schemeClr val="hlink"/>
                </a:solidFill>
              </a:rPr>
              <a:t> hoc</a:t>
            </a:r>
            <a:r>
              <a:rPr lang="en-US" dirty="0" smtClean="0"/>
              <a:t> network;</a:t>
            </a:r>
          </a:p>
          <a:p>
            <a:pPr algn="just"/>
            <a:r>
              <a:rPr lang="en-US" dirty="0" smtClean="0"/>
              <a:t>A BSS with an AP is called an</a:t>
            </a:r>
            <a:r>
              <a:rPr lang="en-US" dirty="0" smtClean="0">
                <a:solidFill>
                  <a:schemeClr val="hlink"/>
                </a:solidFill>
              </a:rPr>
              <a:t> infrastructure</a:t>
            </a:r>
            <a:r>
              <a:rPr lang="en-US" dirty="0" smtClean="0"/>
              <a:t> network.</a:t>
            </a:r>
          </a:p>
          <a:p>
            <a:pPr algn="just"/>
            <a:r>
              <a:rPr lang="en-US" dirty="0" smtClean="0"/>
              <a:t>DS could physically be the same transmission medium as the BSS, but they are logically different, because the DS is solely used as a transport backbone to transfer packets between different BSSs in the ESS.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Ad-Hoc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Lack of an AP;</a:t>
            </a:r>
          </a:p>
          <a:p>
            <a:r>
              <a:rPr lang="en-US" dirty="0" smtClean="0"/>
              <a:t>No functionality to support mobility;</a:t>
            </a:r>
          </a:p>
          <a:p>
            <a:r>
              <a:rPr lang="en-US" dirty="0" smtClean="0"/>
              <a:t>Only support data transfer between stations belonging to the same WLAN.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3044</Words>
  <Application>Microsoft Office PowerPoint</Application>
  <PresentationFormat>On-screen Show (4:3)</PresentationFormat>
  <Paragraphs>230</Paragraphs>
  <Slides>46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The structure of the IEEE standard MAC  protocol</vt:lpstr>
      <vt:lpstr>Introduction</vt:lpstr>
      <vt:lpstr>Infrastructure networks</vt:lpstr>
      <vt:lpstr>Slide 4</vt:lpstr>
      <vt:lpstr>Slide 5</vt:lpstr>
      <vt:lpstr>Extended Service Set (ESS)</vt:lpstr>
      <vt:lpstr>Portal</vt:lpstr>
      <vt:lpstr>Note</vt:lpstr>
      <vt:lpstr>Summary of Ad-Hoc architecture</vt:lpstr>
      <vt:lpstr>Coordination functions</vt:lpstr>
      <vt:lpstr>MAC architecture </vt:lpstr>
      <vt:lpstr>Distributed coordination function (DCF)</vt:lpstr>
      <vt:lpstr>Why CSMA protocol in MAC?</vt:lpstr>
      <vt:lpstr>Challenges</vt:lpstr>
      <vt:lpstr>Challenges </vt:lpstr>
      <vt:lpstr>CDF with handshaking (RTS-CTS procedure) (optional )</vt:lpstr>
      <vt:lpstr>NAV </vt:lpstr>
      <vt:lpstr>CDF with handshaking</vt:lpstr>
      <vt:lpstr>DCF transmission procedure</vt:lpstr>
      <vt:lpstr>DCF transmission procedure - IFS</vt:lpstr>
      <vt:lpstr>Example Procedure </vt:lpstr>
      <vt:lpstr>Use of RTS and CTS</vt:lpstr>
      <vt:lpstr>Procedure using RTS and CTS</vt:lpstr>
      <vt:lpstr>Timing diagram of a successful data frame transmission </vt:lpstr>
      <vt:lpstr>Contd..</vt:lpstr>
      <vt:lpstr>Fragmentation</vt:lpstr>
      <vt:lpstr>Timing diagram of a successful fragmented data frame transmission</vt:lpstr>
      <vt:lpstr>DCF collision avoidance (basic access) procedure</vt:lpstr>
      <vt:lpstr>Backoff period </vt:lpstr>
      <vt:lpstr>Backoff interval </vt:lpstr>
      <vt:lpstr>Slot time</vt:lpstr>
      <vt:lpstr>Slot time</vt:lpstr>
      <vt:lpstr>The advantage of this channel access</vt:lpstr>
      <vt:lpstr>Point coordination function  (PCF) </vt:lpstr>
      <vt:lpstr>PCF contd..</vt:lpstr>
      <vt:lpstr>PCF contd..</vt:lpstr>
      <vt:lpstr>PCF contd..</vt:lpstr>
      <vt:lpstr>CFP repetition interval </vt:lpstr>
      <vt:lpstr>PCF contd..</vt:lpstr>
      <vt:lpstr>PCF transmission procedure </vt:lpstr>
      <vt:lpstr>PCF transmission procedure contd..</vt:lpstr>
      <vt:lpstr>PCF transmission procedure contd..</vt:lpstr>
      <vt:lpstr>PCF transmission procedure contd..</vt:lpstr>
      <vt:lpstr>Timing diagram </vt:lpstr>
      <vt:lpstr>Slide 45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structure of the IEEE standard MAC  protocol</dc:title>
  <dc:creator>Sadhish</dc:creator>
  <cp:lastModifiedBy>Sadhish</cp:lastModifiedBy>
  <cp:revision>18</cp:revision>
  <dcterms:created xsi:type="dcterms:W3CDTF">2014-07-27T13:50:08Z</dcterms:created>
  <dcterms:modified xsi:type="dcterms:W3CDTF">2014-08-03T04:32:11Z</dcterms:modified>
</cp:coreProperties>
</file>