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4F09F-DD86-4F30-A299-21FB8B69F1F2}" type="datetimeFigureOut">
              <a:rPr lang="en-US" smtClean="0"/>
              <a:pPr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20B8-C62C-426E-9D26-366221A1C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IEEE </a:t>
            </a:r>
            <a:r>
              <a:rPr lang="tr-TR" b="1" dirty="0" smtClean="0"/>
              <a:t>802.15.4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US" b="1" dirty="0" err="1" smtClean="0"/>
              <a:t>ZigBee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It is </a:t>
            </a:r>
            <a:r>
              <a:rPr lang="en-US" dirty="0"/>
              <a:t>a control technology that works </a:t>
            </a:r>
            <a:r>
              <a:rPr lang="en-US" dirty="0" smtClean="0"/>
              <a:t>by standardizing </a:t>
            </a:r>
            <a:r>
              <a:rPr lang="en-US" dirty="0"/>
              <a:t>an existing </a:t>
            </a:r>
            <a:r>
              <a:rPr lang="en-US" dirty="0" smtClean="0"/>
              <a:t>wireless networking </a:t>
            </a:r>
            <a:r>
              <a:rPr lang="en-US" dirty="0"/>
              <a:t>powered by small </a:t>
            </a:r>
            <a:r>
              <a:rPr lang="en-US" dirty="0" smtClean="0"/>
              <a:t>batteries</a:t>
            </a:r>
          </a:p>
          <a:p>
            <a:pPr algn="just"/>
            <a:r>
              <a:rPr lang="en-US" dirty="0" smtClean="0"/>
              <a:t>It requires </a:t>
            </a:r>
          </a:p>
          <a:p>
            <a:pPr lvl="1" algn="just"/>
            <a:r>
              <a:rPr lang="en-US" dirty="0" smtClean="0"/>
              <a:t>low </a:t>
            </a:r>
            <a:r>
              <a:rPr lang="en-US" dirty="0"/>
              <a:t>bandwidth </a:t>
            </a:r>
            <a:endParaRPr lang="en-US" dirty="0" smtClean="0"/>
          </a:p>
          <a:p>
            <a:pPr lvl="1" algn="just"/>
            <a:r>
              <a:rPr lang="en-US" dirty="0" smtClean="0"/>
              <a:t>low latency </a:t>
            </a:r>
          </a:p>
          <a:p>
            <a:pPr lvl="1" algn="just"/>
            <a:r>
              <a:rPr lang="en-US" dirty="0" smtClean="0"/>
              <a:t>low </a:t>
            </a:r>
            <a:r>
              <a:rPr lang="en-US" dirty="0"/>
              <a:t>energy consumption for the long operational lifetimes of network devices.</a:t>
            </a:r>
          </a:p>
          <a:p>
            <a:pPr algn="just"/>
            <a:r>
              <a:rPr lang="en-US" dirty="0" smtClean="0"/>
              <a:t>It reduces </a:t>
            </a:r>
            <a:r>
              <a:rPr lang="en-US" dirty="0"/>
              <a:t>energy consumption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It is less complicated in implementation</a:t>
            </a:r>
          </a:p>
          <a:p>
            <a:pPr algn="just"/>
            <a:r>
              <a:rPr lang="en-US" dirty="0" smtClean="0"/>
              <a:t>It maximizes </a:t>
            </a:r>
            <a:r>
              <a:rPr lang="en-US" dirty="0"/>
              <a:t>interoperation between many </a:t>
            </a:r>
            <a:r>
              <a:rPr lang="en-US" dirty="0" smtClean="0"/>
              <a:t>devices at </a:t>
            </a:r>
            <a:r>
              <a:rPr lang="en-US" dirty="0"/>
              <a:t>every layer of wireless networking.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Zigbee</a:t>
            </a:r>
            <a:r>
              <a:rPr lang="en-US" dirty="0" smtClean="0"/>
              <a:t> Vs Bluetooth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2296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850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Zigbee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Bluetooth </a:t>
                      </a:r>
                      <a:endParaRPr lang="en-US" sz="2000" dirty="0"/>
                    </a:p>
                  </a:txBody>
                  <a:tcPr/>
                </a:tc>
              </a:tr>
              <a:tr h="1706195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Focuses on control and automation with a very low data 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focuses on connectivity between consumer electronics products such as laptops, PDAs, mice and keyboards with the intent of replacing cable connections</a:t>
                      </a:r>
                      <a:endParaRPr lang="en-US" sz="2000" dirty="0"/>
                    </a:p>
                  </a:txBody>
                  <a:tcPr/>
                </a:tc>
              </a:tr>
              <a:tr h="1384271">
                <a:tc rowSpan="2"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ZigBee</a:t>
                      </a:r>
                      <a:r>
                        <a:rPr lang="en-US" sz="2000" dirty="0" smtClean="0"/>
                        <a:t> operates for years without the need to replace the power source.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Requires a higher data rate and higher power consumption for continuous data forwarding and receiving.</a:t>
                      </a:r>
                      <a:endParaRPr lang="en-US" sz="2000" dirty="0"/>
                    </a:p>
                  </a:txBody>
                  <a:tcPr/>
                </a:tc>
              </a:tr>
              <a:tr h="7404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The lifetime of Bluetooth applications is short </a:t>
                      </a:r>
                      <a:endParaRPr lang="en-US" sz="2000" dirty="0"/>
                    </a:p>
                  </a:txBody>
                  <a:tcPr/>
                </a:tc>
              </a:tr>
              <a:tr h="106234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ZigBee</a:t>
                      </a:r>
                      <a:r>
                        <a:rPr lang="en-US" sz="2000" dirty="0" smtClean="0"/>
                        <a:t> is designed to respond quickly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Bluetooth takes much longer to respond, which could be detrimental in such applications</a:t>
                      </a:r>
                      <a:endParaRPr lang="en-US" sz="2000" dirty="0"/>
                    </a:p>
                  </a:txBody>
                  <a:tcPr/>
                </a:tc>
              </a:tr>
              <a:tr h="418501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Secure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Inherent security in Bluetooth.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 wine grower </a:t>
            </a:r>
            <a:r>
              <a:rPr lang="en-US" dirty="0"/>
              <a:t>has installed sensors that track climate changes to help predict </a:t>
            </a:r>
            <a:r>
              <a:rPr lang="en-US" dirty="0" smtClean="0"/>
              <a:t>when certain </a:t>
            </a:r>
            <a:r>
              <a:rPr lang="en-US" dirty="0"/>
              <a:t>grapes are ready to be picked. </a:t>
            </a:r>
            <a:endParaRPr lang="en-US" dirty="0" smtClean="0"/>
          </a:p>
          <a:p>
            <a:pPr algn="just"/>
            <a:r>
              <a:rPr lang="en-US" dirty="0" smtClean="0"/>
              <a:t>There </a:t>
            </a:r>
            <a:r>
              <a:rPr lang="en-US" dirty="0"/>
              <a:t>are environmental applications, </a:t>
            </a:r>
            <a:r>
              <a:rPr lang="en-US" dirty="0" smtClean="0"/>
              <a:t>such as </a:t>
            </a:r>
            <a:r>
              <a:rPr lang="en-US" dirty="0"/>
              <a:t>when scientists install sensors to monitor CO levels in highly populated </a:t>
            </a:r>
            <a:r>
              <a:rPr lang="en-US" dirty="0" smtClean="0"/>
              <a:t>areas.</a:t>
            </a:r>
          </a:p>
          <a:p>
            <a:pPr algn="just"/>
            <a:r>
              <a:rPr lang="en-US" dirty="0" smtClean="0"/>
              <a:t>Ornithologists </a:t>
            </a:r>
            <a:r>
              <a:rPr lang="en-US" dirty="0"/>
              <a:t>use sensors to monitor the nesting habits of Leach’s storm </a:t>
            </a:r>
            <a:r>
              <a:rPr lang="en-US" dirty="0" smtClean="0"/>
              <a:t>petrel, a </a:t>
            </a:r>
            <a:r>
              <a:rPr lang="en-US" dirty="0"/>
              <a:t>rarely observed seabird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Sensors </a:t>
            </a:r>
            <a:r>
              <a:rPr lang="en-US" dirty="0"/>
              <a:t>are installed on bridges and high buildings </a:t>
            </a:r>
            <a:r>
              <a:rPr lang="en-US" dirty="0" smtClean="0"/>
              <a:t>to monitor </a:t>
            </a:r>
            <a:r>
              <a:rPr lang="en-US" dirty="0"/>
              <a:t>their ability to withstand wind and earthquakes. </a:t>
            </a:r>
            <a:endParaRPr lang="en-US" dirty="0" smtClean="0"/>
          </a:p>
          <a:p>
            <a:pPr algn="just"/>
            <a:r>
              <a:rPr lang="en-US" dirty="0" smtClean="0"/>
              <a:t>Geologists </a:t>
            </a:r>
            <a:r>
              <a:rPr lang="en-US" dirty="0"/>
              <a:t>use </a:t>
            </a:r>
            <a:r>
              <a:rPr lang="en-US" dirty="0" smtClean="0"/>
              <a:t>sensors to explore underground caves inaccessible to human beings.</a:t>
            </a:r>
          </a:p>
          <a:p>
            <a:pPr algn="just"/>
            <a:r>
              <a:rPr lang="en-US" dirty="0" smtClean="0"/>
              <a:t>Both </a:t>
            </a:r>
            <a:r>
              <a:rPr lang="en-US" dirty="0" err="1" smtClean="0"/>
              <a:t>ZigBee</a:t>
            </a:r>
            <a:r>
              <a:rPr lang="en-US" dirty="0" smtClean="0"/>
              <a:t> and Bluetooth </a:t>
            </a:r>
            <a:r>
              <a:rPr lang="en-US" dirty="0"/>
              <a:t>occupy the category of low-data-rate WPAN IEEE 802.14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Because of their </a:t>
            </a:r>
            <a:r>
              <a:rPr lang="en-US" dirty="0"/>
              <a:t>similarity, not much study has been made to determine </a:t>
            </a:r>
            <a:r>
              <a:rPr lang="en-US" dirty="0" smtClean="0"/>
              <a:t>whether </a:t>
            </a:r>
            <a:r>
              <a:rPr lang="en-US" dirty="0"/>
              <a:t>they will </a:t>
            </a:r>
            <a:r>
              <a:rPr lang="en-US" dirty="0" smtClean="0"/>
              <a:t>be competitors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 the energy consumption in the Physical layer, the data rate is </a:t>
            </a:r>
            <a:r>
              <a:rPr lang="en-US" dirty="0" smtClean="0"/>
              <a:t>limited to </a:t>
            </a:r>
            <a:r>
              <a:rPr lang="en-US" dirty="0"/>
              <a:t>the </a:t>
            </a:r>
            <a:endParaRPr lang="en-US" dirty="0" smtClean="0"/>
          </a:p>
          <a:p>
            <a:pPr lvl="1"/>
            <a:r>
              <a:rPr lang="en-US" dirty="0" smtClean="0"/>
              <a:t>250 </a:t>
            </a:r>
            <a:r>
              <a:rPr lang="en-US" dirty="0"/>
              <a:t>Kbps in 2.4 GHz Industrial, Scientific, Medical (ISM) band, </a:t>
            </a:r>
            <a:endParaRPr lang="en-US" dirty="0" smtClean="0"/>
          </a:p>
          <a:p>
            <a:pPr lvl="1"/>
            <a:r>
              <a:rPr lang="en-US" dirty="0" smtClean="0"/>
              <a:t>20kbps </a:t>
            </a:r>
            <a:r>
              <a:rPr lang="en-US" dirty="0"/>
              <a:t>in the 868 MHz band in Europe, and </a:t>
            </a:r>
            <a:endParaRPr lang="en-US" dirty="0" smtClean="0"/>
          </a:p>
          <a:p>
            <a:pPr lvl="1"/>
            <a:r>
              <a:rPr lang="en-US" dirty="0" smtClean="0"/>
              <a:t>40 </a:t>
            </a:r>
            <a:r>
              <a:rPr lang="en-US" dirty="0"/>
              <a:t>kbps in the 915 MHz band </a:t>
            </a:r>
            <a:r>
              <a:rPr lang="en-US" dirty="0" smtClean="0"/>
              <a:t>in North </a:t>
            </a:r>
            <a:r>
              <a:rPr lang="en-US" dirty="0"/>
              <a:t>America and Australia.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other wireless technologies </a:t>
            </a:r>
            <a:r>
              <a:rPr lang="en-US" dirty="0" err="1" smtClean="0"/>
              <a:t>operatingin</a:t>
            </a:r>
            <a:r>
              <a:rPr lang="en-US" dirty="0" smtClean="0"/>
              <a:t> </a:t>
            </a:r>
            <a:r>
              <a:rPr lang="en-US" dirty="0"/>
              <a:t>the ISM band such as IEEE 802.11 and its variants and Bluetooth. </a:t>
            </a:r>
            <a:endParaRPr lang="en-US" dirty="0" smtClean="0"/>
          </a:p>
          <a:p>
            <a:r>
              <a:rPr lang="en-US" dirty="0" err="1" smtClean="0"/>
              <a:t>ZigBee</a:t>
            </a:r>
            <a:r>
              <a:rPr lang="en-US" dirty="0" smtClean="0"/>
              <a:t> </a:t>
            </a:r>
            <a:r>
              <a:rPr lang="en-US" dirty="0"/>
              <a:t>traffic may interfere with these networks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 employ </a:t>
            </a:r>
            <a:r>
              <a:rPr lang="en-US" dirty="0"/>
              <a:t>any of 16 different channels in the 2.4 GHz band as many of </a:t>
            </a:r>
            <a:r>
              <a:rPr lang="en-US" dirty="0" smtClean="0"/>
              <a:t>these channels </a:t>
            </a:r>
            <a:r>
              <a:rPr lang="en-US" dirty="0"/>
              <a:t>do not overlap with the 802.11 band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Interference a </a:t>
            </a:r>
            <a:r>
              <a:rPr lang="en-US" dirty="0"/>
              <a:t>very little </a:t>
            </a:r>
            <a:r>
              <a:rPr lang="en-US" dirty="0" smtClean="0"/>
              <a:t>concern.</a:t>
            </a:r>
          </a:p>
          <a:p>
            <a:r>
              <a:rPr lang="en-US" dirty="0" smtClean="0"/>
              <a:t>Use </a:t>
            </a:r>
            <a:r>
              <a:rPr lang="en-US" dirty="0"/>
              <a:t>of the same frequency band </a:t>
            </a:r>
            <a:r>
              <a:rPr lang="en-US" dirty="0" smtClean="0"/>
              <a:t> </a:t>
            </a:r>
            <a:r>
              <a:rPr lang="en-US" dirty="0"/>
              <a:t>allow access </a:t>
            </a:r>
            <a:r>
              <a:rPr lang="en-US" dirty="0" smtClean="0"/>
              <a:t>and connection </a:t>
            </a:r>
            <a:r>
              <a:rPr lang="en-US" dirty="0"/>
              <a:t>to other wireless </a:t>
            </a:r>
            <a:r>
              <a:rPr lang="en-US" dirty="0" smtClean="0"/>
              <a:t>technologies.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MAC layer implementation is based on CSMA-CA.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ideal for low </a:t>
            </a:r>
            <a:r>
              <a:rPr lang="en-US" dirty="0" err="1" smtClean="0"/>
              <a:t>dutycycle</a:t>
            </a:r>
            <a:r>
              <a:rPr lang="en-US" dirty="0" smtClean="0"/>
              <a:t> applications </a:t>
            </a:r>
            <a:r>
              <a:rPr lang="en-US" dirty="0"/>
              <a:t>where a channel is not occupied by a single device for </a:t>
            </a:r>
            <a:r>
              <a:rPr lang="en-US" dirty="0" smtClean="0"/>
              <a:t>long period </a:t>
            </a:r>
            <a:r>
              <a:rPr lang="en-US" dirty="0"/>
              <a:t>of time.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smart house system is a good example of such applications.</a:t>
            </a:r>
          </a:p>
          <a:p>
            <a:pPr algn="just"/>
            <a:r>
              <a:rPr lang="en-US" dirty="0"/>
              <a:t>Also </a:t>
            </a:r>
            <a:r>
              <a:rPr lang="en-US" dirty="0" err="1"/>
              <a:t>ZigBee</a:t>
            </a:r>
            <a:r>
              <a:rPr lang="en-US" dirty="0"/>
              <a:t> has active and sleep mode, which allows a device to enter </a:t>
            </a:r>
            <a:r>
              <a:rPr lang="en-US" dirty="0" smtClean="0"/>
              <a:t>idle mode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it is in sleep mode, it disables antenna and CPU to </a:t>
            </a:r>
            <a:r>
              <a:rPr lang="en-US" dirty="0" smtClean="0"/>
              <a:t>conserve </a:t>
            </a:r>
            <a:r>
              <a:rPr lang="en-US" dirty="0"/>
              <a:t>energy.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low cost of the </a:t>
            </a:r>
            <a:r>
              <a:rPr lang="en-US" dirty="0" err="1"/>
              <a:t>ZigBee</a:t>
            </a:r>
            <a:r>
              <a:rPr lang="en-US" dirty="0"/>
              <a:t> device is an incentive for large-scale </a:t>
            </a:r>
            <a:r>
              <a:rPr lang="en-US" dirty="0" smtClean="0"/>
              <a:t>deployment.</a:t>
            </a:r>
          </a:p>
          <a:p>
            <a:pPr algn="just"/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dirty="0" err="1"/>
              <a:t>ZigBee</a:t>
            </a:r>
            <a:r>
              <a:rPr lang="en-US" dirty="0"/>
              <a:t> handles such high density by using the IEEE </a:t>
            </a:r>
            <a:r>
              <a:rPr lang="en-US" dirty="0" smtClean="0"/>
              <a:t>802.15.4 physical </a:t>
            </a:r>
            <a:r>
              <a:rPr lang="en-US" dirty="0"/>
              <a:t>and MAC layer standard.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network layer is designed to implement topologies such as star, peer </a:t>
            </a:r>
            <a:r>
              <a:rPr lang="en-US" dirty="0" smtClean="0"/>
              <a:t>to peer</a:t>
            </a:r>
            <a:r>
              <a:rPr lang="en-US" dirty="0"/>
              <a:t>, and clustered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All </a:t>
            </a:r>
            <a:r>
              <a:rPr lang="en-US" dirty="0"/>
              <a:t>devices must have a short 16-bit, IEEE </a:t>
            </a:r>
            <a:r>
              <a:rPr lang="en-US" dirty="0" err="1" smtClean="0"/>
              <a:t>addressing,which</a:t>
            </a:r>
            <a:r>
              <a:rPr lang="en-US" dirty="0" smtClean="0"/>
              <a:t> </a:t>
            </a:r>
            <a:r>
              <a:rPr lang="en-US" dirty="0"/>
              <a:t>can be allocated to any small packet size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ZigBee</a:t>
            </a:r>
            <a:r>
              <a:rPr lang="en-US" dirty="0" smtClean="0"/>
              <a:t> </a:t>
            </a:r>
            <a:r>
              <a:rPr lang="en-US" dirty="0"/>
              <a:t>networks also </a:t>
            </a:r>
            <a:r>
              <a:rPr lang="en-US" dirty="0" smtClean="0"/>
              <a:t>require at </a:t>
            </a:r>
            <a:r>
              <a:rPr lang="en-US" dirty="0"/>
              <a:t>least one full function device (FFD) as a network coordinator. </a:t>
            </a:r>
            <a:endParaRPr lang="en-US" dirty="0" smtClean="0"/>
          </a:p>
          <a:p>
            <a:pPr algn="just"/>
            <a:r>
              <a:rPr lang="en-US" dirty="0" smtClean="0"/>
              <a:t>FFDs can function </a:t>
            </a:r>
            <a:r>
              <a:rPr lang="en-US" dirty="0"/>
              <a:t>in any network topology and can communicate with any other devices.</a:t>
            </a:r>
          </a:p>
          <a:p>
            <a:pPr algn="just"/>
            <a:r>
              <a:rPr lang="en-US" dirty="0"/>
              <a:t>Reduced function devices (RFDs) are limited to star topologies; they </a:t>
            </a:r>
            <a:r>
              <a:rPr lang="en-US" dirty="0" smtClean="0"/>
              <a:t>interact with </a:t>
            </a:r>
            <a:r>
              <a:rPr lang="en-US" dirty="0"/>
              <a:t>the network coordinator and are very simple to implement.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application layer is responsible for maintaining the table of binding </a:t>
            </a:r>
            <a:r>
              <a:rPr lang="en-US" dirty="0" smtClean="0"/>
              <a:t>for matching </a:t>
            </a:r>
            <a:r>
              <a:rPr lang="en-US" dirty="0"/>
              <a:t>two or more devices based on their service and needs, and it </a:t>
            </a:r>
            <a:r>
              <a:rPr lang="en-US" dirty="0" smtClean="0"/>
              <a:t>forwards messages </a:t>
            </a:r>
            <a:r>
              <a:rPr lang="en-US" dirty="0"/>
              <a:t>between devices.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also handles the discovery of devices </a:t>
            </a:r>
            <a:r>
              <a:rPr lang="en-US" dirty="0" smtClean="0"/>
              <a:t>operating in </a:t>
            </a:r>
            <a:r>
              <a:rPr lang="en-US" dirty="0"/>
              <a:t>the same space. </a:t>
            </a:r>
            <a:endParaRPr lang="en-US" dirty="0" smtClean="0"/>
          </a:p>
          <a:p>
            <a:pPr algn="just"/>
            <a:r>
              <a:rPr lang="en-US" dirty="0" smtClean="0"/>
              <a:t>Moreover</a:t>
            </a:r>
            <a:r>
              <a:rPr lang="en-US" dirty="0"/>
              <a:t>, it assigns roles to each device and builds </a:t>
            </a:r>
            <a:r>
              <a:rPr lang="en-US" dirty="0" smtClean="0"/>
              <a:t>a secure </a:t>
            </a:r>
            <a:r>
              <a:rPr lang="en-US" dirty="0"/>
              <a:t>network.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manufacturer develops the actual application on top </a:t>
            </a:r>
            <a:r>
              <a:rPr lang="en-US" dirty="0" smtClean="0"/>
              <a:t>of the </a:t>
            </a:r>
            <a:r>
              <a:rPr lang="en-US" dirty="0" err="1"/>
              <a:t>ZigBee</a:t>
            </a:r>
            <a:r>
              <a:rPr lang="en-US" dirty="0"/>
              <a:t> standard.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extreme energy efficiency of </a:t>
            </a:r>
            <a:r>
              <a:rPr lang="en-US" dirty="0" err="1"/>
              <a:t>ZigBee</a:t>
            </a:r>
            <a:r>
              <a:rPr lang="en-US" dirty="0"/>
              <a:t> enables it </a:t>
            </a:r>
            <a:r>
              <a:rPr lang="en-US" dirty="0" smtClean="0"/>
              <a:t>to become </a:t>
            </a:r>
            <a:r>
              <a:rPr lang="en-US" dirty="0"/>
              <a:t>a global standard for sensors and household devices, where the </a:t>
            </a:r>
            <a:r>
              <a:rPr lang="en-US" dirty="0" smtClean="0"/>
              <a:t>main objective </a:t>
            </a:r>
            <a:r>
              <a:rPr lang="en-US" dirty="0"/>
              <a:t>is to sustain its operation for months or even years.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732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IEEE 802.15.4</vt:lpstr>
      <vt:lpstr>Introduction </vt:lpstr>
      <vt:lpstr>Zigbee Vs Bluetooth</vt:lpstr>
      <vt:lpstr>Usages </vt:lpstr>
      <vt:lpstr>Zigbee </vt:lpstr>
      <vt:lpstr>MAC layer</vt:lpstr>
      <vt:lpstr>network layer</vt:lpstr>
      <vt:lpstr>The application layer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ZigBee</dc:title>
  <dc:creator>Sadhish</dc:creator>
  <cp:lastModifiedBy>Sadhish</cp:lastModifiedBy>
  <cp:revision>2</cp:revision>
  <dcterms:created xsi:type="dcterms:W3CDTF">2014-08-25T15:18:09Z</dcterms:created>
  <dcterms:modified xsi:type="dcterms:W3CDTF">2014-08-25T15:54:57Z</dcterms:modified>
</cp:coreProperties>
</file>